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</p:sldMasterIdLst>
  <p:notesMasterIdLst>
    <p:notesMasterId r:id="rId48"/>
  </p:notesMasterIdLst>
  <p:handoutMasterIdLst>
    <p:handoutMasterId r:id="rId49"/>
  </p:handoutMasterIdLst>
  <p:sldIdLst>
    <p:sldId id="318" r:id="rId2"/>
    <p:sldId id="257" r:id="rId3"/>
    <p:sldId id="299" r:id="rId4"/>
    <p:sldId id="300" r:id="rId5"/>
    <p:sldId id="283" r:id="rId6"/>
    <p:sldId id="260" r:id="rId7"/>
    <p:sldId id="319" r:id="rId8"/>
    <p:sldId id="320" r:id="rId9"/>
    <p:sldId id="321" r:id="rId10"/>
    <p:sldId id="322" r:id="rId11"/>
    <p:sldId id="312" r:id="rId12"/>
    <p:sldId id="310" r:id="rId13"/>
    <p:sldId id="284" r:id="rId14"/>
    <p:sldId id="285" r:id="rId15"/>
    <p:sldId id="286" r:id="rId16"/>
    <p:sldId id="287" r:id="rId17"/>
    <p:sldId id="311" r:id="rId18"/>
    <p:sldId id="297" r:id="rId19"/>
    <p:sldId id="305" r:id="rId20"/>
    <p:sldId id="325" r:id="rId21"/>
    <p:sldId id="306" r:id="rId22"/>
    <p:sldId id="307" r:id="rId23"/>
    <p:sldId id="326" r:id="rId24"/>
    <p:sldId id="323" r:id="rId25"/>
    <p:sldId id="270" r:id="rId26"/>
    <p:sldId id="288" r:id="rId27"/>
    <p:sldId id="289" r:id="rId28"/>
    <p:sldId id="290" r:id="rId29"/>
    <p:sldId id="308" r:id="rId30"/>
    <p:sldId id="313" r:id="rId31"/>
    <p:sldId id="291" r:id="rId32"/>
    <p:sldId id="327" r:id="rId33"/>
    <p:sldId id="324" r:id="rId34"/>
    <p:sldId id="276" r:id="rId35"/>
    <p:sldId id="314" r:id="rId36"/>
    <p:sldId id="292" r:id="rId37"/>
    <p:sldId id="293" r:id="rId38"/>
    <p:sldId id="294" r:id="rId39"/>
    <p:sldId id="309" r:id="rId40"/>
    <p:sldId id="296" r:id="rId41"/>
    <p:sldId id="315" r:id="rId42"/>
    <p:sldId id="271" r:id="rId43"/>
    <p:sldId id="273" r:id="rId44"/>
    <p:sldId id="295" r:id="rId45"/>
    <p:sldId id="277" r:id="rId46"/>
    <p:sldId id="266" r:id="rId47"/>
  </p:sldIdLst>
  <p:sldSz cx="9144000" cy="6858000" type="screen4x3"/>
  <p:notesSz cx="6735763" cy="9866313"/>
  <p:custShowLst>
    <p:custShow name="Custom Show 1" id="0">
      <p:sldLst>
        <p:sld r:id="rId3"/>
        <p:sld r:id="rId7"/>
        <p:sld r:id="rId26"/>
        <p:sld r:id="rId43"/>
        <p:sld r:id="rId35"/>
        <p:sld r:id="rId44"/>
        <p:sld r:id="rId47"/>
      </p:sldLst>
    </p:custShow>
  </p:custShowLst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FD6"/>
    <a:srgbClr val="190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9" autoAdjust="0"/>
    <p:restoredTop sz="95078" autoAdjust="0"/>
  </p:normalViewPr>
  <p:slideViewPr>
    <p:cSldViewPr>
      <p:cViewPr varScale="1">
        <p:scale>
          <a:sx n="59" d="100"/>
          <a:sy n="59" d="100"/>
        </p:scale>
        <p:origin x="-96" y="-10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F0B7352-4575-470D-9AFD-17D36E0F5F42}" type="datetimeFigureOut">
              <a:rPr lang="sr-Latn-CS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196F5FB-A6D1-4682-B237-9A768182DA2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866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3827F49-3C41-4E47-AF47-767943AAF6B6}" type="datetimeFigureOut">
              <a:rPr lang="sr-Latn-CS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500A9D-77F0-44D6-AB3D-E2144FEA694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8616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AC820-09B9-4905-8C6C-40EF6A72AB02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DC2CDDF6-AC45-4099-AC98-D4B626FD8611}" type="slidenum">
              <a:rPr lang="hr-HR" smtClean="0">
                <a:solidFill>
                  <a:srgbClr val="000000"/>
                </a:solidFill>
                <a:latin typeface="Calibri" pitchFamily="34" charset="0"/>
              </a:rPr>
              <a:pPr>
                <a:defRPr/>
              </a:pPr>
              <a:t>5</a:t>
            </a:fld>
            <a:endParaRPr lang="hr-HR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FE0F8B-4C2E-47CF-A4A2-0E94E4642A59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FE0F8B-4C2E-47CF-A4A2-0E94E4642A59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FE0F8B-4C2E-47CF-A4A2-0E94E4642A59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FE0F8B-4C2E-47CF-A4A2-0E94E4642A59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FE0F8B-4C2E-47CF-A4A2-0E94E4642A59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F95B52EB-3132-4D67-80B8-6843FBB8B115}" type="slidenum">
              <a:rPr lang="hr-HR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31</a:t>
            </a:fld>
            <a:endParaRPr lang="hr-HR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F95B52EB-3132-4D67-80B8-6843FBB8B115}" type="slidenum">
              <a:rPr lang="hr-HR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32</a:t>
            </a:fld>
            <a:endParaRPr lang="hr-HR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7715B3-1080-4E3A-92D1-310EFDFE6246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F95B52EB-3132-4D67-80B8-6843FBB8B115}" type="slidenum">
              <a:rPr lang="hr-HR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33</a:t>
            </a:fld>
            <a:endParaRPr lang="hr-HR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908534-FB09-45B5-B275-8FE5DDCB9D4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F95B52EB-3132-4D67-80B8-6843FBB8B115}" type="slidenum">
              <a:rPr lang="hr-HR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36</a:t>
            </a:fld>
            <a:endParaRPr lang="hr-HR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8CC0C0-39B8-43FA-90F4-2B955DDF83CA}" type="slidenum">
              <a:rPr lang="hr-HR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hr-HR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F95B52EB-3132-4D67-80B8-6843FBB8B115}" type="slidenum">
              <a:rPr lang="hr-HR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38</a:t>
            </a:fld>
            <a:endParaRPr lang="hr-HR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F95B52EB-3132-4D67-80B8-6843FBB8B115}" type="slidenum">
              <a:rPr lang="hr-HR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39</a:t>
            </a:fld>
            <a:endParaRPr lang="hr-HR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018696C-9B39-41BC-91F3-73368A3EF0CF}" type="slidenum">
              <a:rPr lang="hr-HR">
                <a:solidFill>
                  <a:srgbClr val="000000"/>
                </a:solidFill>
                <a:latin typeface="Calibri" pitchFamily="34" charset="0"/>
              </a:rPr>
              <a:pPr/>
              <a:t>40</a:t>
            </a:fld>
            <a:endParaRPr lang="hr-HR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D94543-61A1-4A67-B1D3-D872A08A83BB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7715B3-1080-4E3A-92D1-310EFDFE6246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7836DF-62DB-4531-A03E-62A6C0A47FED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A403B5-7043-4925-87E3-55670D975D87}" type="slidenum">
              <a:rPr lang="hr-H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hr-HR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549619-A936-4714-B3E5-3AA00858F507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2A07C2-B313-4F01-9CFB-7E97A12959FC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7715B3-1080-4E3A-92D1-310EFDFE6246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7715B3-1080-4E3A-92D1-310EFDFE6246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7715B3-1080-4E3A-92D1-310EFDFE6246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929F0-A5A5-4DD7-A668-A31030FB4080}" type="slidenum">
              <a:rPr lang="hr-H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DCE5BD-FD6B-4414-9111-7AC9E6DC400B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237F7-2D7C-4103-B516-04F06534803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11804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FDF4DB-523E-48B8-B5AF-2D68FCCC0FE6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CF579F-DB63-4CA7-92E7-543F6091CF8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38053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AE2AC6-4595-4240-A0B5-4770D3E1B9E8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62818-1872-4FCF-BAAB-0C451BD287F3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15729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C1F38-1768-416C-B427-2020DBB655C6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C086D-C754-4380-99A9-03C846E63CB3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64235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52C6A7-60B0-4CB9-B5BB-ABE9C231835E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F7FE8-FE1B-4C73-917C-5B18E1A6120C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56902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A4EF3-440D-40A7-970F-9653D6AF644F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15332-71AE-41BB-97AD-27D518BFAF49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84787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C865C-B0AE-4BC9-A4E3-03E6954BD1F3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B67B7-8B6B-4D7F-B6E3-0CAA569D7950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11260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A7FB1F-4CED-40F5-A345-8F68B858535E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92EAB-745B-45A1-91B8-5D4EE2AF476A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04928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E41075-CD4C-4362-9518-2D17A05619D5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24D95B-4741-4A61-8540-3208D2AF7B98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16639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ED838-20EE-4C15-949E-6995FE2131A9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5F3153-7160-479D-BD44-11FEC558708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62847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39B18A-2C4D-46A2-9649-D025AC26A9C2}" type="datetimeFigureOut">
              <a:rPr lang="sr-Latn-CS" smtClean="0"/>
              <a:pPr>
                <a:defRPr/>
              </a:pPr>
              <a:t>16.2.2017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4D835-D3E9-49D0-9768-AA28FA664D44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7184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tx2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16DD72-08CD-456B-9216-DB7D939BCF6F}" type="datetimeFigureOut">
              <a:rPr lang="sr-Latn-CS" smtClean="0">
                <a:solidFill>
                  <a:srgbClr val="3B3B3B">
                    <a:shade val="50000"/>
                  </a:srgbClr>
                </a:solidFill>
              </a:rPr>
              <a:pPr>
                <a:defRPr/>
              </a:pPr>
              <a:t>16.2.2017</a:t>
            </a:fld>
            <a:endParaRPr lang="hr-HR">
              <a:solidFill>
                <a:srgbClr val="3B3B3B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>
              <a:solidFill>
                <a:srgbClr val="3B3B3B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8FFDA9-7BE6-455D-9063-9F9B71931F93}" type="slidenum">
              <a:rPr lang="hr-HR" smtClean="0">
                <a:solidFill>
                  <a:srgbClr val="3B3B3B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3B3B3B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55.wmf"/><Relationship Id="rId5" Type="http://schemas.openxmlformats.org/officeDocument/2006/relationships/image" Target="../media/image52.png"/><Relationship Id="rId10" Type="http://schemas.openxmlformats.org/officeDocument/2006/relationships/image" Target="../media/image4.png"/><Relationship Id="rId4" Type="http://schemas.openxmlformats.org/officeDocument/2006/relationships/image" Target="../media/image51.jpe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w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wmf"/><Relationship Id="rId5" Type="http://schemas.openxmlformats.org/officeDocument/2006/relationships/image" Target="../media/image4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wmf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w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image" Target="../media/image74.png"/><Relationship Id="rId7" Type="http://schemas.openxmlformats.org/officeDocument/2006/relationships/image" Target="../media/image4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image" Target="../media/image76.png"/><Relationship Id="rId15" Type="http://schemas.openxmlformats.org/officeDocument/2006/relationships/image" Target="../media/image86.wmf"/><Relationship Id="rId10" Type="http://schemas.openxmlformats.org/officeDocument/2006/relationships/image" Target="../media/image82.png"/><Relationship Id="rId4" Type="http://schemas.openxmlformats.org/officeDocument/2006/relationships/image" Target="../media/image75.png"/><Relationship Id="rId9" Type="http://schemas.microsoft.com/office/2007/relationships/hdphoto" Target="../media/hdphoto9.wdp"/><Relationship Id="rId1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4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microsoft.com/office/2007/relationships/hdphoto" Target="../media/hdphoto11.wdp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2.jpeg"/><Relationship Id="rId5" Type="http://schemas.openxmlformats.org/officeDocument/2006/relationships/image" Target="../media/image107.png"/><Relationship Id="rId10" Type="http://schemas.openxmlformats.org/officeDocument/2006/relationships/image" Target="../media/image4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wmf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125.jpeg"/><Relationship Id="rId5" Type="http://schemas.openxmlformats.org/officeDocument/2006/relationships/image" Target="../media/image122.png"/><Relationship Id="rId10" Type="http://schemas.openxmlformats.org/officeDocument/2006/relationships/image" Target="../media/image124.wmf"/><Relationship Id="rId4" Type="http://schemas.microsoft.com/office/2007/relationships/hdphoto" Target="../media/hdphoto12.wdp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3.wmf"/><Relationship Id="rId5" Type="http://schemas.openxmlformats.org/officeDocument/2006/relationships/image" Target="../media/image128.png"/><Relationship Id="rId10" Type="http://schemas.openxmlformats.org/officeDocument/2006/relationships/image" Target="../media/image4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wmf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8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9.jpeg"/><Relationship Id="rId4" Type="http://schemas.microsoft.com/office/2007/relationships/hdphoto" Target="../media/hdphoto15.wdp"/><Relationship Id="rId9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6.wdp"/><Relationship Id="rId4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avi"/><Relationship Id="rId7" Type="http://schemas.openxmlformats.org/officeDocument/2006/relationships/image" Target="../media/image7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microsoft.com/office/2007/relationships/media" Target="../media/media3.avi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5.png"/><Relationship Id="rId7" Type="http://schemas.microsoft.com/office/2007/relationships/hdphoto" Target="../media/hdphoto18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microsoft.com/office/2007/relationships/hdphoto" Target="../media/hdphoto1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1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61.png"/><Relationship Id="rId3" Type="http://schemas.openxmlformats.org/officeDocument/2006/relationships/image" Target="../media/image152.jpeg"/><Relationship Id="rId7" Type="http://schemas.openxmlformats.org/officeDocument/2006/relationships/image" Target="../media/image155.png"/><Relationship Id="rId12" Type="http://schemas.openxmlformats.org/officeDocument/2006/relationships/image" Target="../media/image1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jpeg"/><Relationship Id="rId5" Type="http://schemas.openxmlformats.org/officeDocument/2006/relationships/image" Target="../media/image153.png"/><Relationship Id="rId10" Type="http://schemas.openxmlformats.org/officeDocument/2006/relationships/image" Target="../media/image158.jpeg"/><Relationship Id="rId4" Type="http://schemas.openxmlformats.org/officeDocument/2006/relationships/image" Target="../media/image4.png"/><Relationship Id="rId9" Type="http://schemas.openxmlformats.org/officeDocument/2006/relationships/image" Target="../media/image1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4.pn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7.jpeg"/><Relationship Id="rId3" Type="http://schemas.openxmlformats.org/officeDocument/2006/relationships/image" Target="../media/image4.png"/><Relationship Id="rId7" Type="http://schemas.openxmlformats.org/officeDocument/2006/relationships/image" Target="../media/image171.jpeg"/><Relationship Id="rId12" Type="http://schemas.openxmlformats.org/officeDocument/2006/relationships/image" Target="../media/image1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Relationship Id="rId14" Type="http://schemas.microsoft.com/office/2007/relationships/hdphoto" Target="../media/hdphoto19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10" y="3320988"/>
            <a:ext cx="3747318" cy="92830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6560"/>
          <a:stretch/>
        </p:blipFill>
        <p:spPr>
          <a:xfrm>
            <a:off x="188912" y="2816932"/>
            <a:ext cx="4519890" cy="4366263"/>
          </a:xfrm>
          <a:prstGeom prst="rect">
            <a:avLst/>
          </a:prstGeom>
        </p:spPr>
      </p:pic>
      <p:pic>
        <p:nvPicPr>
          <p:cNvPr id="2050" name="Picture 2" descr="H:\TEPEx\Katalog 2012\2016-2017\LOGO TEPEx outli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72716"/>
            <a:ext cx="5763953" cy="153429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511044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38999" y="280450"/>
            <a:ext cx="72725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2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  <a:cs typeface="+mn-cs"/>
              </a:rPr>
              <a:t>MAIN PRODUCTS GROUPS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7950" y="1618011"/>
            <a:ext cx="39604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ankGothic Md BT" pitchFamily="34" charset="0"/>
              </a:rPr>
              <a:t>Terminal boxes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9" y="1417942"/>
            <a:ext cx="1057482" cy="147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 descr="untit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86" y="2419696"/>
            <a:ext cx="2905788" cy="200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070226" y="2937730"/>
            <a:ext cx="2728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BankGothic Md BT" pitchFamily="34" charset="0"/>
              </a:rPr>
              <a:t>Busbar enclosures</a:t>
            </a:r>
          </a:p>
        </p:txBody>
      </p:sp>
      <p:cxnSp>
        <p:nvCxnSpPr>
          <p:cNvPr id="35" name="Elbow Connector 34"/>
          <p:cNvCxnSpPr/>
          <p:nvPr/>
        </p:nvCxnSpPr>
        <p:spPr>
          <a:xfrm rot="10800000" flipV="1">
            <a:off x="3190845" y="1940656"/>
            <a:ext cx="4015451" cy="257428"/>
          </a:xfrm>
          <a:prstGeom prst="bentConnector3">
            <a:avLst>
              <a:gd name="adj1" fmla="val 5379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H:\TEPEx\Katalog 2012\Katalog 2014\2015\Slike\R3002 prijenosn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7" y="3862518"/>
            <a:ext cx="1306283" cy="20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:\TEPEx\Katalog 2012\Nove slike proizvoda\resizedimage247251-Terminal-bo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039" y="1417942"/>
            <a:ext cx="1282092" cy="13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Elbow Connector 37"/>
          <p:cNvCxnSpPr/>
          <p:nvPr/>
        </p:nvCxnSpPr>
        <p:spPr>
          <a:xfrm rot="10800000">
            <a:off x="1183120" y="3251111"/>
            <a:ext cx="4271458" cy="347121"/>
          </a:xfrm>
          <a:prstGeom prst="bentConnector3">
            <a:avLst>
              <a:gd name="adj1" fmla="val 40783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rot="10800000" flipV="1">
            <a:off x="3190844" y="4681288"/>
            <a:ext cx="4964035" cy="257428"/>
          </a:xfrm>
          <a:prstGeom prst="bentConnector3">
            <a:avLst>
              <a:gd name="adj1" fmla="val 6279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R3002x3 cop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9848" y="3457071"/>
            <a:ext cx="2276474" cy="266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914518" y="4354315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ankGothic Md BT" pitchFamily="34" charset="0"/>
              </a:rPr>
              <a:t>Distribution cabinets</a:t>
            </a:r>
          </a:p>
        </p:txBody>
      </p:sp>
    </p:spTree>
    <p:extLst>
      <p:ext uri="{BB962C8B-B14F-4D97-AF65-F5344CB8AC3E}">
        <p14:creationId xmlns:p14="http://schemas.microsoft.com/office/powerpoint/2010/main" val="17752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2168860"/>
            <a:ext cx="60126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BULKHED LIGHT FITTINGS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PENDANT </a:t>
            </a:r>
            <a:r>
              <a:rPr lang="en-US" sz="40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LIGHT FITTINGS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FLOODLIGHTS</a:t>
            </a:r>
            <a:endParaRPr lang="en-US" sz="40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100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9124" y="105182"/>
            <a:ext cx="4860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bulkhead light fitting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82505" y="514825"/>
            <a:ext cx="30967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hr-HR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0403.24/..</a:t>
            </a:r>
            <a:r>
              <a:rPr lang="hr-HR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hr-HR" sz="900" dirty="0">
                <a:solidFill>
                  <a:srgbClr val="000000"/>
                </a:solidFill>
                <a:latin typeface="Garamond" pitchFamily="18" charset="0"/>
              </a:rPr>
              <a:t> </a:t>
            </a:r>
            <a:endParaRPr lang="hr-HR" sz="1600" dirty="0"/>
          </a:p>
        </p:txBody>
      </p:sp>
      <p:pic>
        <p:nvPicPr>
          <p:cNvPr id="26" name="Picture 2" descr="I:\TOPOLA 2012\P5260375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2785137" y="4689140"/>
            <a:ext cx="1593145" cy="128683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7" name="Picture 3" descr="I:\TOPOLA 2012\P5260378.JPG"/>
          <p:cNvPicPr>
            <a:picLocks noChangeAspect="1" noChangeArrowheads="1"/>
          </p:cNvPicPr>
          <p:nvPr/>
        </p:nvPicPr>
        <p:blipFill rotWithShape="1">
          <a:blip r:embed="rId4">
            <a:grayscl/>
          </a:blip>
          <a:srcRect l="24544" t="5770" r="7383" b="6586"/>
          <a:stretch/>
        </p:blipFill>
        <p:spPr bwMode="auto">
          <a:xfrm>
            <a:off x="2799657" y="3131212"/>
            <a:ext cx="1593145" cy="132593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0403 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5" y="2887717"/>
            <a:ext cx="1588864" cy="90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9" name="Picture 5" descr="04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836654"/>
            <a:ext cx="3078162" cy="16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0" name="Picture 6" descr="0403 gre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0" y="4003185"/>
            <a:ext cx="1588864" cy="90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188601"/>
              </p:ext>
            </p:extLst>
          </p:nvPr>
        </p:nvGraphicFramePr>
        <p:xfrm>
          <a:off x="4788024" y="1070437"/>
          <a:ext cx="4138143" cy="179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163"/>
                <a:gridCol w="2203980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 ,  I M2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ed I/IIC  T2/T3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-30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+40/60C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IP64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voltage.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250V ±10% AC</a:t>
                      </a:r>
                    </a:p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24V ±10% AC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Max. 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100W,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A/QT,  1800lm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9" t="36095" r="38420" b="28149"/>
          <a:stretch/>
        </p:blipFill>
        <p:spPr>
          <a:xfrm>
            <a:off x="4951454" y="3604290"/>
            <a:ext cx="3669943" cy="21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12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rol 4"/>
          <p:cNvSpPr>
            <a:spLocks noChangeArrowheads="1" noChangeShapeType="1"/>
          </p:cNvSpPr>
          <p:nvPr/>
        </p:nvSpPr>
        <p:spPr bwMode="auto">
          <a:xfrm>
            <a:off x="1787525" y="8423275"/>
            <a:ext cx="6588125" cy="173513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24299" y="105182"/>
            <a:ext cx="4860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pendant light fitting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272794" y="613096"/>
            <a:ext cx="7635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hr-HR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PLFM</a:t>
            </a:r>
            <a:r>
              <a:rPr lang="hr-HR" sz="900" dirty="0">
                <a:solidFill>
                  <a:srgbClr val="000000"/>
                </a:solidFill>
                <a:latin typeface="Garamond" pitchFamily="18" charset="0"/>
              </a:rPr>
              <a:t> </a:t>
            </a:r>
            <a:endParaRPr lang="hr-HR" sz="1600" dirty="0"/>
          </a:p>
        </p:txBody>
      </p:sp>
      <p:pic>
        <p:nvPicPr>
          <p:cNvPr id="2052" name="Picture 4" descr="PLFM-xenon 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20" y="1180039"/>
            <a:ext cx="1323602" cy="234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180419"/>
              </p:ext>
            </p:extLst>
          </p:nvPr>
        </p:nvGraphicFramePr>
        <p:xfrm>
          <a:off x="543239" y="4185084"/>
          <a:ext cx="3807693" cy="1356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100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A,</a:t>
                      </a:r>
                      <a:r>
                        <a:rPr lang="hr-HR" sz="1200" baseline="0" dirty="0" smtClean="0">
                          <a:solidFill>
                            <a:schemeClr val="bg1"/>
                          </a:solidFill>
                        </a:rPr>
                        <a:t> QT, A ECO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1500 lm ÷ 2100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23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TC-SB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1500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LED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1300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70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HSE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5900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5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334777"/>
              </p:ext>
            </p:extLst>
          </p:nvPr>
        </p:nvGraphicFramePr>
        <p:xfrm>
          <a:off x="5004047" y="1467025"/>
          <a:ext cx="3852429" cy="1834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3"/>
                <a:gridCol w="2124236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de II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C T6-T3 Gb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d  IIC  T6-T3  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/155C 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Db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+40C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230V ±10% AC </a:t>
                      </a:r>
                    </a:p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FLASH 24V,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110V, 230V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1" name="Picture 3" descr="PLFM 70 HSE s zidnim nosačem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0" t="17250" r="28249" b="17902"/>
          <a:stretch>
            <a:fillRect/>
          </a:stretch>
        </p:blipFill>
        <p:spPr bwMode="auto">
          <a:xfrm>
            <a:off x="4572000" y="3680719"/>
            <a:ext cx="4419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6" name="Picture 2" descr="C:\Users\SOKAC\Downloads\PLFM_opraw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0" y="947516"/>
            <a:ext cx="1627628" cy="28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979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TEPEx\Katalog 2012\Katalog 2014\Nove slike 2013\PLFS h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1" y="1017317"/>
            <a:ext cx="1822755" cy="27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J:\TEPEx\Katalog 2012\Nove slike proizvoda\PLFS-T 2011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36" y="919959"/>
            <a:ext cx="2672338" cy="29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429124" y="105182"/>
            <a:ext cx="5023196" cy="717420"/>
            <a:chOff x="2429124" y="105182"/>
            <a:chExt cx="5023196" cy="717420"/>
          </a:xfrm>
        </p:grpSpPr>
        <p:sp>
          <p:nvSpPr>
            <p:cNvPr id="12" name="TextBox 11"/>
            <p:cNvSpPr txBox="1"/>
            <p:nvPr/>
          </p:nvSpPr>
          <p:spPr>
            <a:xfrm>
              <a:off x="2429124" y="105182"/>
              <a:ext cx="48605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sz="2400" b="1" dirty="0">
                  <a:ln w="190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Ex  pendant light fitting</a:t>
              </a:r>
            </a:p>
          </p:txBody>
        </p:sp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4355607" y="514825"/>
              <a:ext cx="30967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hr-HR" sz="20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PLFS</a:t>
              </a:r>
              <a:r>
                <a:rPr lang="hr-HR" sz="900" dirty="0">
                  <a:solidFill>
                    <a:srgbClr val="000000"/>
                  </a:solidFill>
                  <a:latin typeface="Garamond" pitchFamily="18" charset="0"/>
                </a:rPr>
                <a:t> </a:t>
              </a:r>
              <a:endParaRPr lang="hr-HR" sz="1600" dirty="0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002712"/>
              </p:ext>
            </p:extLst>
          </p:nvPr>
        </p:nvGraphicFramePr>
        <p:xfrm>
          <a:off x="559093" y="4221088"/>
          <a:ext cx="3807693" cy="1356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230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A,</a:t>
                      </a:r>
                      <a:r>
                        <a:rPr lang="hr-HR" sz="1200" baseline="0" dirty="0" smtClean="0">
                          <a:solidFill>
                            <a:schemeClr val="bg1"/>
                          </a:solidFill>
                        </a:rPr>
                        <a:t> QT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4200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125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HME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6700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100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HSE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9000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150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HIE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12 500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783871"/>
              </p:ext>
            </p:extLst>
          </p:nvPr>
        </p:nvGraphicFramePr>
        <p:xfrm>
          <a:off x="5004047" y="1467025"/>
          <a:ext cx="3852429" cy="1666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de II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C T6-T4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tD A21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/130C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+40/50C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IP66/67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230V ±10% AC </a:t>
                      </a:r>
                    </a:p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FLASH 24V,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110V, 230V</a:t>
                      </a:r>
                      <a:endParaRPr lang="hr-HR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PLFS-Tsa odsijacem 02 2012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3462" r="22614" b="10966"/>
          <a:stretch>
            <a:fillRect/>
          </a:stretch>
        </p:blipFill>
        <p:spPr bwMode="auto">
          <a:xfrm>
            <a:off x="4680012" y="3792317"/>
            <a:ext cx="4029383" cy="248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5358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20" y="728055"/>
            <a:ext cx="2329552" cy="279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247232" y="72144"/>
            <a:ext cx="5023196" cy="717420"/>
            <a:chOff x="2429124" y="105182"/>
            <a:chExt cx="5023196" cy="717420"/>
          </a:xfrm>
        </p:grpSpPr>
        <p:sp>
          <p:nvSpPr>
            <p:cNvPr id="11" name="TextBox 10"/>
            <p:cNvSpPr txBox="1"/>
            <p:nvPr/>
          </p:nvSpPr>
          <p:spPr>
            <a:xfrm>
              <a:off x="2429124" y="105182"/>
              <a:ext cx="48605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sz="2400" b="1" dirty="0">
                  <a:ln w="190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Ex  pendant light </a:t>
              </a:r>
              <a:r>
                <a:rPr lang="hr-HR" sz="2400" b="1" dirty="0" smtClean="0">
                  <a:ln w="190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fitting</a:t>
              </a:r>
              <a:endPara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endParaRPr>
            </a:p>
          </p:txBody>
        </p:sp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4355607" y="514825"/>
              <a:ext cx="30967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hr-HR" sz="20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PLFL</a:t>
              </a:r>
              <a:r>
                <a:rPr lang="hr-HR" sz="900" dirty="0">
                  <a:solidFill>
                    <a:srgbClr val="000000"/>
                  </a:solidFill>
                  <a:latin typeface="Garamond" pitchFamily="18" charset="0"/>
                </a:rPr>
                <a:t> </a:t>
              </a:r>
              <a:endParaRPr lang="hr-HR" sz="1600" dirty="0"/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562873"/>
              </p:ext>
            </p:extLst>
          </p:nvPr>
        </p:nvGraphicFramePr>
        <p:xfrm>
          <a:off x="647564" y="4221088"/>
          <a:ext cx="3807693" cy="1356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endParaRPr lang="hr-HR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250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HIE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HSE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HME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20 000 lm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r>
                        <a:rPr lang="hr-HR" sz="1200" baseline="0" dirty="0" smtClean="0">
                          <a:solidFill>
                            <a:schemeClr val="bg1"/>
                          </a:solidFill>
                        </a:rPr>
                        <a:t> 000 lm</a:t>
                      </a:r>
                    </a:p>
                    <a:p>
                      <a:pPr algn="ctr"/>
                      <a:r>
                        <a:rPr lang="hr-HR" sz="1200" baseline="0" dirty="0" smtClean="0">
                          <a:solidFill>
                            <a:schemeClr val="bg1"/>
                          </a:solidFill>
                        </a:rPr>
                        <a:t>20 000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500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QT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8400 lm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10 250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:\TEPEx\CERTIFIKATI SOEX\EAC certification\Slike uzoraka\PLFL\PLFL_ex_ref_grid_pip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35986"/>
            <a:ext cx="3146193" cy="258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odsijač  PLFL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9" t="-7222" r="-1257" b="-3233"/>
          <a:stretch>
            <a:fillRect/>
          </a:stretch>
        </p:blipFill>
        <p:spPr bwMode="auto">
          <a:xfrm>
            <a:off x="5461210" y="5059919"/>
            <a:ext cx="2999222" cy="13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rojekcije_PLFL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t="-1018" b="44334"/>
          <a:stretch>
            <a:fillRect/>
          </a:stretch>
        </p:blipFill>
        <p:spPr bwMode="auto">
          <a:xfrm>
            <a:off x="6224648" y="3392996"/>
            <a:ext cx="1884516" cy="281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597266"/>
              </p:ext>
            </p:extLst>
          </p:nvPr>
        </p:nvGraphicFramePr>
        <p:xfrm>
          <a:off x="5004047" y="1467025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de II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C T4-T3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T140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/150C 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-40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230V ±10% AC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8406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085181" y="72144"/>
            <a:ext cx="5185247" cy="717420"/>
            <a:chOff x="2267073" y="105182"/>
            <a:chExt cx="5185247" cy="717420"/>
          </a:xfrm>
        </p:grpSpPr>
        <p:sp>
          <p:nvSpPr>
            <p:cNvPr id="17" name="TextBox 16"/>
            <p:cNvSpPr txBox="1"/>
            <p:nvPr/>
          </p:nvSpPr>
          <p:spPr>
            <a:xfrm>
              <a:off x="2429124" y="105182"/>
              <a:ext cx="48605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sz="2400" b="1" dirty="0">
                  <a:ln w="190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Ex  </a:t>
              </a:r>
              <a:r>
                <a:rPr lang="hr-HR" sz="2400" b="1" dirty="0" smtClean="0">
                  <a:ln w="190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floodlight</a:t>
              </a:r>
              <a:endPara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endParaRPr>
            </a:p>
          </p:txBody>
        </p:sp>
        <p:sp>
          <p:nvSpPr>
            <p:cNvPr id="18" name="Rectangle 1"/>
            <p:cNvSpPr>
              <a:spLocks noChangeArrowheads="1"/>
            </p:cNvSpPr>
            <p:nvPr/>
          </p:nvSpPr>
          <p:spPr bwMode="auto">
            <a:xfrm>
              <a:off x="2267073" y="514825"/>
              <a:ext cx="51852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hr-HR" sz="20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RLF</a:t>
              </a:r>
              <a:r>
                <a:rPr lang="hr-HR" sz="900" dirty="0">
                  <a:solidFill>
                    <a:srgbClr val="000000"/>
                  </a:solidFill>
                  <a:latin typeface="Garamond" pitchFamily="18" charset="0"/>
                </a:rPr>
                <a:t> </a:t>
              </a:r>
              <a:endParaRPr lang="hr-HR" sz="16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9926"/>
            <a:ext cx="5072613" cy="184305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962168"/>
              </p:ext>
            </p:extLst>
          </p:nvPr>
        </p:nvGraphicFramePr>
        <p:xfrm>
          <a:off x="677937" y="4005064"/>
          <a:ext cx="3807693" cy="1630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400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HIT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HST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HME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34</a:t>
                      </a:r>
                      <a:r>
                        <a:rPr lang="hr-HR" sz="1200" baseline="0" dirty="0" smtClean="0">
                          <a:solidFill>
                            <a:schemeClr val="bg1"/>
                          </a:solidFill>
                        </a:rPr>
                        <a:t> 000</a:t>
                      </a:r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 lm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56 500 lm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22 000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500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QT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6300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85 W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165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QL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QL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6300 lm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12 000</a:t>
                      </a:r>
                      <a:r>
                        <a:rPr lang="hr-HR" sz="1200" baseline="0" dirty="0" smtClean="0">
                          <a:solidFill>
                            <a:schemeClr val="bg1"/>
                          </a:solidFill>
                        </a:rPr>
                        <a:t>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57702"/>
              </p:ext>
            </p:extLst>
          </p:nvPr>
        </p:nvGraphicFramePr>
        <p:xfrm>
          <a:off x="5004047" y="1467025"/>
          <a:ext cx="3852429" cy="1666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de II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C T4-T3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T190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/130C 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+40C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230V ±10% AC </a:t>
                      </a:r>
                    </a:p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RLF QL 200-277V / 190-264VDC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5" name="Picture 5" descr="uputa RLF QL slika 1 i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9837" r="25200" b="12212"/>
          <a:stretch>
            <a:fillRect/>
          </a:stretch>
        </p:blipFill>
        <p:spPr bwMode="auto">
          <a:xfrm>
            <a:off x="4608004" y="3501008"/>
            <a:ext cx="4295968" cy="236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0989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3668" y="915890"/>
            <a:ext cx="60126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</a:t>
            </a:r>
            <a:r>
              <a:rPr lang="hr-HR" sz="48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LED</a:t>
            </a:r>
            <a:r>
              <a:rPr lang="hr-HR" sz="40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light fittings</a:t>
            </a:r>
            <a:endParaRPr lang="hr-HR" sz="40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83668" y="2240867"/>
            <a:ext cx="6012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LED sources in TEPEx light fittings</a:t>
            </a:r>
            <a:endParaRPr lang="hr-HR" sz="32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118040"/>
              </p:ext>
            </p:extLst>
          </p:nvPr>
        </p:nvGraphicFramePr>
        <p:xfrm>
          <a:off x="1712182" y="3104964"/>
          <a:ext cx="5755640" cy="1493520"/>
        </p:xfrm>
        <a:graphic>
          <a:graphicData uri="http://schemas.openxmlformats.org/drawingml/2006/table">
            <a:tbl>
              <a:tblPr firstRow="1" firstCol="1" bandRow="1"/>
              <a:tblGrid>
                <a:gridCol w="1455662"/>
                <a:gridCol w="2589923"/>
                <a:gridCol w="17100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TYPE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WATTAGE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lm/W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PLFS </a:t>
                      </a:r>
                      <a:r>
                        <a:rPr lang="hr-HR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50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LED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30 W (Bridgelux + MW)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1</a:t>
                      </a:r>
                      <a:r>
                        <a:rPr lang="hr-HR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6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0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 lm/W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50W (Bridgelux + MW)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1</a:t>
                      </a:r>
                      <a:r>
                        <a:rPr lang="hr-HR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6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0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 lm/W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85W,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60W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(Citizen + MW)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1</a:t>
                      </a:r>
                      <a:r>
                        <a:rPr lang="hr-HR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7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0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lm/W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PLFM 20 LED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20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W (Seoul Semiconductor)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100 lm/W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0403.24 LED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20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W (Seoul Semiconductor)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100 lm/W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FLX 310 LED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3x12 W(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Seoul</a:t>
                      </a:r>
                      <a:r>
                        <a:rPr lang="hr-HR" sz="1400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Semiconductor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</a:rPr>
                        <a:t>100 lm/W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519" y="4977172"/>
            <a:ext cx="1487961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72187" y="4617132"/>
            <a:ext cx="5780133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Frutiger-Light" charset="-18"/>
                <a:cs typeface="Arial" pitchFamily="34" charset="0"/>
              </a:rPr>
              <a:t>The given information is for rough orientation only. In each individual case a lighting calculation is necessary.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32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LED </a:t>
            </a: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bulkhead light fitting</a:t>
            </a:r>
            <a:endParaRPr lang="hr-HR" sz="2400" b="1" dirty="0" smtClean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0403.24  LED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73155"/>
              </p:ext>
            </p:extLst>
          </p:nvPr>
        </p:nvGraphicFramePr>
        <p:xfrm>
          <a:off x="647814" y="5229200"/>
          <a:ext cx="3807693" cy="533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 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LED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2000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198137"/>
              </p:ext>
            </p:extLst>
          </p:nvPr>
        </p:nvGraphicFramePr>
        <p:xfrm>
          <a:off x="5004047" y="1467025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ed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mb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 II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C T6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-30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+60C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230V ±10% AC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Group 205"/>
          <p:cNvGrpSpPr>
            <a:grpSpLocks/>
          </p:cNvGrpSpPr>
          <p:nvPr/>
        </p:nvGrpSpPr>
        <p:grpSpPr bwMode="auto">
          <a:xfrm>
            <a:off x="4929188" y="4061567"/>
            <a:ext cx="1765300" cy="1069975"/>
            <a:chOff x="3113" y="2568"/>
            <a:chExt cx="1112" cy="674"/>
          </a:xfrm>
        </p:grpSpPr>
        <p:sp>
          <p:nvSpPr>
            <p:cNvPr id="6938" name="Freeform 5"/>
            <p:cNvSpPr>
              <a:spLocks/>
            </p:cNvSpPr>
            <p:nvPr/>
          </p:nvSpPr>
          <p:spPr bwMode="auto">
            <a:xfrm>
              <a:off x="3143" y="2792"/>
              <a:ext cx="220" cy="0"/>
            </a:xfrm>
            <a:custGeom>
              <a:avLst/>
              <a:gdLst>
                <a:gd name="T0" fmla="*/ 0 w 1541"/>
                <a:gd name="T1" fmla="*/ 5 w 1541"/>
                <a:gd name="T2" fmla="*/ 10 w 1541"/>
                <a:gd name="T3" fmla="*/ 17 w 1541"/>
                <a:gd name="T4" fmla="*/ 27 w 1541"/>
                <a:gd name="T5" fmla="*/ 39 w 1541"/>
                <a:gd name="T6" fmla="*/ 53 w 1541"/>
                <a:gd name="T7" fmla="*/ 68 w 1541"/>
                <a:gd name="T8" fmla="*/ 84 w 1541"/>
                <a:gd name="T9" fmla="*/ 102 w 1541"/>
                <a:gd name="T10" fmla="*/ 120 w 1541"/>
                <a:gd name="T11" fmla="*/ 160 w 1541"/>
                <a:gd name="T12" fmla="*/ 201 w 1541"/>
                <a:gd name="T13" fmla="*/ 245 w 1541"/>
                <a:gd name="T14" fmla="*/ 289 w 1541"/>
                <a:gd name="T15" fmla="*/ 336 w 1541"/>
                <a:gd name="T16" fmla="*/ 383 w 1541"/>
                <a:gd name="T17" fmla="*/ 432 w 1541"/>
                <a:gd name="T18" fmla="*/ 482 w 1541"/>
                <a:gd name="T19" fmla="*/ 532 w 1541"/>
                <a:gd name="T20" fmla="*/ 584 w 1541"/>
                <a:gd name="T21" fmla="*/ 637 w 1541"/>
                <a:gd name="T22" fmla="*/ 745 w 1541"/>
                <a:gd name="T23" fmla="*/ 854 w 1541"/>
                <a:gd name="T24" fmla="*/ 966 w 1541"/>
                <a:gd name="T25" fmla="*/ 1080 w 1541"/>
                <a:gd name="T26" fmla="*/ 1310 w 1541"/>
                <a:gd name="T27" fmla="*/ 1541 w 15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</a:cxnLst>
              <a:rect l="0" t="0" r="r" b="b"/>
              <a:pathLst>
                <a:path w="1541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102" y="0"/>
                  </a:lnTo>
                  <a:lnTo>
                    <a:pt x="120" y="0"/>
                  </a:lnTo>
                  <a:lnTo>
                    <a:pt x="160" y="0"/>
                  </a:lnTo>
                  <a:lnTo>
                    <a:pt x="201" y="0"/>
                  </a:lnTo>
                  <a:lnTo>
                    <a:pt x="245" y="0"/>
                  </a:lnTo>
                  <a:lnTo>
                    <a:pt x="289" y="0"/>
                  </a:lnTo>
                  <a:lnTo>
                    <a:pt x="336" y="0"/>
                  </a:lnTo>
                  <a:lnTo>
                    <a:pt x="383" y="0"/>
                  </a:lnTo>
                  <a:lnTo>
                    <a:pt x="432" y="0"/>
                  </a:lnTo>
                  <a:lnTo>
                    <a:pt x="482" y="0"/>
                  </a:lnTo>
                  <a:lnTo>
                    <a:pt x="532" y="0"/>
                  </a:lnTo>
                  <a:lnTo>
                    <a:pt x="584" y="0"/>
                  </a:lnTo>
                  <a:lnTo>
                    <a:pt x="637" y="0"/>
                  </a:lnTo>
                  <a:lnTo>
                    <a:pt x="745" y="0"/>
                  </a:lnTo>
                  <a:lnTo>
                    <a:pt x="854" y="0"/>
                  </a:lnTo>
                  <a:lnTo>
                    <a:pt x="966" y="0"/>
                  </a:lnTo>
                  <a:lnTo>
                    <a:pt x="1080" y="0"/>
                  </a:lnTo>
                  <a:lnTo>
                    <a:pt x="1310" y="0"/>
                  </a:lnTo>
                  <a:lnTo>
                    <a:pt x="154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9" name="Freeform 6"/>
            <p:cNvSpPr>
              <a:spLocks/>
            </p:cNvSpPr>
            <p:nvPr/>
          </p:nvSpPr>
          <p:spPr bwMode="auto">
            <a:xfrm>
              <a:off x="3143" y="2773"/>
              <a:ext cx="220" cy="0"/>
            </a:xfrm>
            <a:custGeom>
              <a:avLst/>
              <a:gdLst>
                <a:gd name="T0" fmla="*/ 1541 w 1541"/>
                <a:gd name="T1" fmla="*/ 1310 w 1541"/>
                <a:gd name="T2" fmla="*/ 1080 w 1541"/>
                <a:gd name="T3" fmla="*/ 966 w 1541"/>
                <a:gd name="T4" fmla="*/ 854 w 1541"/>
                <a:gd name="T5" fmla="*/ 745 w 1541"/>
                <a:gd name="T6" fmla="*/ 637 w 1541"/>
                <a:gd name="T7" fmla="*/ 584 w 1541"/>
                <a:gd name="T8" fmla="*/ 532 w 1541"/>
                <a:gd name="T9" fmla="*/ 482 w 1541"/>
                <a:gd name="T10" fmla="*/ 432 w 1541"/>
                <a:gd name="T11" fmla="*/ 383 w 1541"/>
                <a:gd name="T12" fmla="*/ 336 w 1541"/>
                <a:gd name="T13" fmla="*/ 289 w 1541"/>
                <a:gd name="T14" fmla="*/ 245 w 1541"/>
                <a:gd name="T15" fmla="*/ 201 w 1541"/>
                <a:gd name="T16" fmla="*/ 160 w 1541"/>
                <a:gd name="T17" fmla="*/ 120 w 1541"/>
                <a:gd name="T18" fmla="*/ 102 w 1541"/>
                <a:gd name="T19" fmla="*/ 84 w 1541"/>
                <a:gd name="T20" fmla="*/ 68 w 1541"/>
                <a:gd name="T21" fmla="*/ 53 w 1541"/>
                <a:gd name="T22" fmla="*/ 39 w 1541"/>
                <a:gd name="T23" fmla="*/ 27 w 1541"/>
                <a:gd name="T24" fmla="*/ 17 w 1541"/>
                <a:gd name="T25" fmla="*/ 10 w 1541"/>
                <a:gd name="T26" fmla="*/ 5 w 1541"/>
                <a:gd name="T27" fmla="*/ 0 w 15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</a:cxnLst>
              <a:rect l="0" t="0" r="r" b="b"/>
              <a:pathLst>
                <a:path w="1541">
                  <a:moveTo>
                    <a:pt x="1541" y="0"/>
                  </a:moveTo>
                  <a:lnTo>
                    <a:pt x="1310" y="0"/>
                  </a:lnTo>
                  <a:lnTo>
                    <a:pt x="1080" y="0"/>
                  </a:lnTo>
                  <a:lnTo>
                    <a:pt x="966" y="0"/>
                  </a:lnTo>
                  <a:lnTo>
                    <a:pt x="854" y="0"/>
                  </a:lnTo>
                  <a:lnTo>
                    <a:pt x="745" y="0"/>
                  </a:lnTo>
                  <a:lnTo>
                    <a:pt x="637" y="0"/>
                  </a:lnTo>
                  <a:lnTo>
                    <a:pt x="584" y="0"/>
                  </a:lnTo>
                  <a:lnTo>
                    <a:pt x="532" y="0"/>
                  </a:lnTo>
                  <a:lnTo>
                    <a:pt x="482" y="0"/>
                  </a:lnTo>
                  <a:lnTo>
                    <a:pt x="432" y="0"/>
                  </a:lnTo>
                  <a:lnTo>
                    <a:pt x="383" y="0"/>
                  </a:lnTo>
                  <a:lnTo>
                    <a:pt x="336" y="0"/>
                  </a:lnTo>
                  <a:lnTo>
                    <a:pt x="289" y="0"/>
                  </a:lnTo>
                  <a:lnTo>
                    <a:pt x="245" y="0"/>
                  </a:lnTo>
                  <a:lnTo>
                    <a:pt x="201" y="0"/>
                  </a:lnTo>
                  <a:lnTo>
                    <a:pt x="160" y="0"/>
                  </a:lnTo>
                  <a:lnTo>
                    <a:pt x="120" y="0"/>
                  </a:lnTo>
                  <a:lnTo>
                    <a:pt x="102" y="0"/>
                  </a:lnTo>
                  <a:lnTo>
                    <a:pt x="84" y="0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0" name="Freeform 7"/>
            <p:cNvSpPr>
              <a:spLocks/>
            </p:cNvSpPr>
            <p:nvPr/>
          </p:nvSpPr>
          <p:spPr bwMode="auto">
            <a:xfrm>
              <a:off x="3972" y="2792"/>
              <a:ext cx="220" cy="0"/>
            </a:xfrm>
            <a:custGeom>
              <a:avLst/>
              <a:gdLst>
                <a:gd name="T0" fmla="*/ 0 w 1542"/>
                <a:gd name="T1" fmla="*/ 232 w 1542"/>
                <a:gd name="T2" fmla="*/ 462 w 1542"/>
                <a:gd name="T3" fmla="*/ 575 w 1542"/>
                <a:gd name="T4" fmla="*/ 687 w 1542"/>
                <a:gd name="T5" fmla="*/ 798 w 1542"/>
                <a:gd name="T6" fmla="*/ 905 w 1542"/>
                <a:gd name="T7" fmla="*/ 958 w 1542"/>
                <a:gd name="T8" fmla="*/ 1010 w 1542"/>
                <a:gd name="T9" fmla="*/ 1061 w 1542"/>
                <a:gd name="T10" fmla="*/ 1110 w 1542"/>
                <a:gd name="T11" fmla="*/ 1159 w 1542"/>
                <a:gd name="T12" fmla="*/ 1207 w 1542"/>
                <a:gd name="T13" fmla="*/ 1252 w 1542"/>
                <a:gd name="T14" fmla="*/ 1298 w 1542"/>
                <a:gd name="T15" fmla="*/ 1341 w 1542"/>
                <a:gd name="T16" fmla="*/ 1383 w 1542"/>
                <a:gd name="T17" fmla="*/ 1422 w 1542"/>
                <a:gd name="T18" fmla="*/ 1441 w 1542"/>
                <a:gd name="T19" fmla="*/ 1458 w 1542"/>
                <a:gd name="T20" fmla="*/ 1474 w 1542"/>
                <a:gd name="T21" fmla="*/ 1489 w 1542"/>
                <a:gd name="T22" fmla="*/ 1503 w 1542"/>
                <a:gd name="T23" fmla="*/ 1515 w 1542"/>
                <a:gd name="T24" fmla="*/ 1525 w 1542"/>
                <a:gd name="T25" fmla="*/ 1533 w 1542"/>
                <a:gd name="T26" fmla="*/ 1538 w 1542"/>
                <a:gd name="T27" fmla="*/ 1542 w 154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</a:cxnLst>
              <a:rect l="0" t="0" r="r" b="b"/>
              <a:pathLst>
                <a:path w="1542">
                  <a:moveTo>
                    <a:pt x="0" y="0"/>
                  </a:moveTo>
                  <a:lnTo>
                    <a:pt x="232" y="0"/>
                  </a:lnTo>
                  <a:lnTo>
                    <a:pt x="462" y="0"/>
                  </a:lnTo>
                  <a:lnTo>
                    <a:pt x="575" y="0"/>
                  </a:lnTo>
                  <a:lnTo>
                    <a:pt x="687" y="0"/>
                  </a:lnTo>
                  <a:lnTo>
                    <a:pt x="798" y="0"/>
                  </a:lnTo>
                  <a:lnTo>
                    <a:pt x="905" y="0"/>
                  </a:lnTo>
                  <a:lnTo>
                    <a:pt x="958" y="0"/>
                  </a:lnTo>
                  <a:lnTo>
                    <a:pt x="1010" y="0"/>
                  </a:lnTo>
                  <a:lnTo>
                    <a:pt x="1061" y="0"/>
                  </a:lnTo>
                  <a:lnTo>
                    <a:pt x="1110" y="0"/>
                  </a:lnTo>
                  <a:lnTo>
                    <a:pt x="1159" y="0"/>
                  </a:lnTo>
                  <a:lnTo>
                    <a:pt x="1207" y="0"/>
                  </a:lnTo>
                  <a:lnTo>
                    <a:pt x="1252" y="0"/>
                  </a:lnTo>
                  <a:lnTo>
                    <a:pt x="1298" y="0"/>
                  </a:lnTo>
                  <a:lnTo>
                    <a:pt x="1341" y="0"/>
                  </a:lnTo>
                  <a:lnTo>
                    <a:pt x="1383" y="0"/>
                  </a:lnTo>
                  <a:lnTo>
                    <a:pt x="1422" y="0"/>
                  </a:lnTo>
                  <a:lnTo>
                    <a:pt x="1441" y="0"/>
                  </a:lnTo>
                  <a:lnTo>
                    <a:pt x="1458" y="0"/>
                  </a:lnTo>
                  <a:lnTo>
                    <a:pt x="1474" y="0"/>
                  </a:lnTo>
                  <a:lnTo>
                    <a:pt x="1489" y="0"/>
                  </a:lnTo>
                  <a:lnTo>
                    <a:pt x="1503" y="0"/>
                  </a:lnTo>
                  <a:lnTo>
                    <a:pt x="1515" y="0"/>
                  </a:lnTo>
                  <a:lnTo>
                    <a:pt x="1525" y="0"/>
                  </a:lnTo>
                  <a:lnTo>
                    <a:pt x="1533" y="0"/>
                  </a:lnTo>
                  <a:lnTo>
                    <a:pt x="1538" y="0"/>
                  </a:lnTo>
                  <a:lnTo>
                    <a:pt x="154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1" name="Freeform 8"/>
            <p:cNvSpPr>
              <a:spLocks/>
            </p:cNvSpPr>
            <p:nvPr/>
          </p:nvSpPr>
          <p:spPr bwMode="auto">
            <a:xfrm>
              <a:off x="3972" y="2773"/>
              <a:ext cx="220" cy="0"/>
            </a:xfrm>
            <a:custGeom>
              <a:avLst/>
              <a:gdLst>
                <a:gd name="T0" fmla="*/ 1542 w 1542"/>
                <a:gd name="T1" fmla="*/ 1538 w 1542"/>
                <a:gd name="T2" fmla="*/ 1533 w 1542"/>
                <a:gd name="T3" fmla="*/ 1525 w 1542"/>
                <a:gd name="T4" fmla="*/ 1515 w 1542"/>
                <a:gd name="T5" fmla="*/ 1503 w 1542"/>
                <a:gd name="T6" fmla="*/ 1489 w 1542"/>
                <a:gd name="T7" fmla="*/ 1474 w 1542"/>
                <a:gd name="T8" fmla="*/ 1458 w 1542"/>
                <a:gd name="T9" fmla="*/ 1441 w 1542"/>
                <a:gd name="T10" fmla="*/ 1422 w 1542"/>
                <a:gd name="T11" fmla="*/ 1383 w 1542"/>
                <a:gd name="T12" fmla="*/ 1341 w 1542"/>
                <a:gd name="T13" fmla="*/ 1298 w 1542"/>
                <a:gd name="T14" fmla="*/ 1252 w 1542"/>
                <a:gd name="T15" fmla="*/ 1207 w 1542"/>
                <a:gd name="T16" fmla="*/ 1159 w 1542"/>
                <a:gd name="T17" fmla="*/ 1110 w 1542"/>
                <a:gd name="T18" fmla="*/ 1061 w 1542"/>
                <a:gd name="T19" fmla="*/ 1010 w 1542"/>
                <a:gd name="T20" fmla="*/ 958 w 1542"/>
                <a:gd name="T21" fmla="*/ 905 w 1542"/>
                <a:gd name="T22" fmla="*/ 798 w 1542"/>
                <a:gd name="T23" fmla="*/ 687 w 1542"/>
                <a:gd name="T24" fmla="*/ 575 w 1542"/>
                <a:gd name="T25" fmla="*/ 462 w 1542"/>
                <a:gd name="T26" fmla="*/ 232 w 1542"/>
                <a:gd name="T27" fmla="*/ 0 w 154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</a:cxnLst>
              <a:rect l="0" t="0" r="r" b="b"/>
              <a:pathLst>
                <a:path w="1542">
                  <a:moveTo>
                    <a:pt x="1542" y="0"/>
                  </a:moveTo>
                  <a:lnTo>
                    <a:pt x="1538" y="0"/>
                  </a:lnTo>
                  <a:lnTo>
                    <a:pt x="1533" y="0"/>
                  </a:lnTo>
                  <a:lnTo>
                    <a:pt x="1525" y="0"/>
                  </a:lnTo>
                  <a:lnTo>
                    <a:pt x="1515" y="0"/>
                  </a:lnTo>
                  <a:lnTo>
                    <a:pt x="1503" y="0"/>
                  </a:lnTo>
                  <a:lnTo>
                    <a:pt x="1489" y="0"/>
                  </a:lnTo>
                  <a:lnTo>
                    <a:pt x="1474" y="0"/>
                  </a:lnTo>
                  <a:lnTo>
                    <a:pt x="1458" y="0"/>
                  </a:lnTo>
                  <a:lnTo>
                    <a:pt x="1441" y="0"/>
                  </a:lnTo>
                  <a:lnTo>
                    <a:pt x="1422" y="0"/>
                  </a:lnTo>
                  <a:lnTo>
                    <a:pt x="1383" y="0"/>
                  </a:lnTo>
                  <a:lnTo>
                    <a:pt x="1341" y="0"/>
                  </a:lnTo>
                  <a:lnTo>
                    <a:pt x="1298" y="0"/>
                  </a:lnTo>
                  <a:lnTo>
                    <a:pt x="1252" y="0"/>
                  </a:lnTo>
                  <a:lnTo>
                    <a:pt x="1207" y="0"/>
                  </a:lnTo>
                  <a:lnTo>
                    <a:pt x="1159" y="0"/>
                  </a:lnTo>
                  <a:lnTo>
                    <a:pt x="1110" y="0"/>
                  </a:lnTo>
                  <a:lnTo>
                    <a:pt x="1061" y="0"/>
                  </a:lnTo>
                  <a:lnTo>
                    <a:pt x="1010" y="0"/>
                  </a:lnTo>
                  <a:lnTo>
                    <a:pt x="958" y="0"/>
                  </a:lnTo>
                  <a:lnTo>
                    <a:pt x="905" y="0"/>
                  </a:lnTo>
                  <a:lnTo>
                    <a:pt x="798" y="0"/>
                  </a:lnTo>
                  <a:lnTo>
                    <a:pt x="687" y="0"/>
                  </a:lnTo>
                  <a:lnTo>
                    <a:pt x="575" y="0"/>
                  </a:lnTo>
                  <a:lnTo>
                    <a:pt x="462" y="0"/>
                  </a:lnTo>
                  <a:lnTo>
                    <a:pt x="23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2" name="Line 9"/>
            <p:cNvSpPr>
              <a:spLocks noChangeShapeType="1"/>
            </p:cNvSpPr>
            <p:nvPr/>
          </p:nvSpPr>
          <p:spPr bwMode="auto">
            <a:xfrm flipH="1">
              <a:off x="3363" y="2773"/>
              <a:ext cx="60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3" name="Line 10"/>
            <p:cNvSpPr>
              <a:spLocks noChangeShapeType="1"/>
            </p:cNvSpPr>
            <p:nvPr/>
          </p:nvSpPr>
          <p:spPr bwMode="auto">
            <a:xfrm>
              <a:off x="3363" y="2792"/>
              <a:ext cx="60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4" name="Freeform 11"/>
            <p:cNvSpPr>
              <a:spLocks/>
            </p:cNvSpPr>
            <p:nvPr/>
          </p:nvSpPr>
          <p:spPr bwMode="auto">
            <a:xfrm>
              <a:off x="3143" y="3048"/>
              <a:ext cx="220" cy="0"/>
            </a:xfrm>
            <a:custGeom>
              <a:avLst/>
              <a:gdLst>
                <a:gd name="T0" fmla="*/ 0 w 1541"/>
                <a:gd name="T1" fmla="*/ 5 w 1541"/>
                <a:gd name="T2" fmla="*/ 10 w 1541"/>
                <a:gd name="T3" fmla="*/ 17 w 1541"/>
                <a:gd name="T4" fmla="*/ 27 w 1541"/>
                <a:gd name="T5" fmla="*/ 39 w 1541"/>
                <a:gd name="T6" fmla="*/ 53 w 1541"/>
                <a:gd name="T7" fmla="*/ 68 w 1541"/>
                <a:gd name="T8" fmla="*/ 84 w 1541"/>
                <a:gd name="T9" fmla="*/ 102 w 1541"/>
                <a:gd name="T10" fmla="*/ 120 w 1541"/>
                <a:gd name="T11" fmla="*/ 160 w 1541"/>
                <a:gd name="T12" fmla="*/ 201 w 1541"/>
                <a:gd name="T13" fmla="*/ 245 w 1541"/>
                <a:gd name="T14" fmla="*/ 289 w 1541"/>
                <a:gd name="T15" fmla="*/ 336 w 1541"/>
                <a:gd name="T16" fmla="*/ 383 w 1541"/>
                <a:gd name="T17" fmla="*/ 432 w 1541"/>
                <a:gd name="T18" fmla="*/ 482 w 1541"/>
                <a:gd name="T19" fmla="*/ 532 w 1541"/>
                <a:gd name="T20" fmla="*/ 584 w 1541"/>
                <a:gd name="T21" fmla="*/ 637 w 1541"/>
                <a:gd name="T22" fmla="*/ 745 w 1541"/>
                <a:gd name="T23" fmla="*/ 854 w 1541"/>
                <a:gd name="T24" fmla="*/ 966 w 1541"/>
                <a:gd name="T25" fmla="*/ 1080 w 1541"/>
                <a:gd name="T26" fmla="*/ 1310 w 1541"/>
                <a:gd name="T27" fmla="*/ 1541 w 15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</a:cxnLst>
              <a:rect l="0" t="0" r="r" b="b"/>
              <a:pathLst>
                <a:path w="1541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102" y="0"/>
                  </a:lnTo>
                  <a:lnTo>
                    <a:pt x="120" y="0"/>
                  </a:lnTo>
                  <a:lnTo>
                    <a:pt x="160" y="0"/>
                  </a:lnTo>
                  <a:lnTo>
                    <a:pt x="201" y="0"/>
                  </a:lnTo>
                  <a:lnTo>
                    <a:pt x="245" y="0"/>
                  </a:lnTo>
                  <a:lnTo>
                    <a:pt x="289" y="0"/>
                  </a:lnTo>
                  <a:lnTo>
                    <a:pt x="336" y="0"/>
                  </a:lnTo>
                  <a:lnTo>
                    <a:pt x="383" y="0"/>
                  </a:lnTo>
                  <a:lnTo>
                    <a:pt x="432" y="0"/>
                  </a:lnTo>
                  <a:lnTo>
                    <a:pt x="482" y="0"/>
                  </a:lnTo>
                  <a:lnTo>
                    <a:pt x="532" y="0"/>
                  </a:lnTo>
                  <a:lnTo>
                    <a:pt x="584" y="0"/>
                  </a:lnTo>
                  <a:lnTo>
                    <a:pt x="637" y="0"/>
                  </a:lnTo>
                  <a:lnTo>
                    <a:pt x="745" y="0"/>
                  </a:lnTo>
                  <a:lnTo>
                    <a:pt x="854" y="0"/>
                  </a:lnTo>
                  <a:lnTo>
                    <a:pt x="966" y="0"/>
                  </a:lnTo>
                  <a:lnTo>
                    <a:pt x="1080" y="0"/>
                  </a:lnTo>
                  <a:lnTo>
                    <a:pt x="1310" y="0"/>
                  </a:lnTo>
                  <a:lnTo>
                    <a:pt x="154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5" name="Freeform 12"/>
            <p:cNvSpPr>
              <a:spLocks/>
            </p:cNvSpPr>
            <p:nvPr/>
          </p:nvSpPr>
          <p:spPr bwMode="auto">
            <a:xfrm>
              <a:off x="3144" y="3029"/>
              <a:ext cx="219" cy="0"/>
            </a:xfrm>
            <a:custGeom>
              <a:avLst/>
              <a:gdLst>
                <a:gd name="T0" fmla="*/ 1534 w 1534"/>
                <a:gd name="T1" fmla="*/ 1307 w 1534"/>
                <a:gd name="T2" fmla="*/ 1081 w 1534"/>
                <a:gd name="T3" fmla="*/ 970 w 1534"/>
                <a:gd name="T4" fmla="*/ 860 w 1534"/>
                <a:gd name="T5" fmla="*/ 751 w 1534"/>
                <a:gd name="T6" fmla="*/ 646 w 1534"/>
                <a:gd name="T7" fmla="*/ 594 w 1534"/>
                <a:gd name="T8" fmla="*/ 543 w 1534"/>
                <a:gd name="T9" fmla="*/ 492 w 1534"/>
                <a:gd name="T10" fmla="*/ 443 w 1534"/>
                <a:gd name="T11" fmla="*/ 394 w 1534"/>
                <a:gd name="T12" fmla="*/ 348 w 1534"/>
                <a:gd name="T13" fmla="*/ 302 w 1534"/>
                <a:gd name="T14" fmla="*/ 257 w 1534"/>
                <a:gd name="T15" fmla="*/ 214 w 1534"/>
                <a:gd name="T16" fmla="*/ 171 w 1534"/>
                <a:gd name="T17" fmla="*/ 133 w 1534"/>
                <a:gd name="T18" fmla="*/ 114 w 1534"/>
                <a:gd name="T19" fmla="*/ 95 w 1534"/>
                <a:gd name="T20" fmla="*/ 78 w 1534"/>
                <a:gd name="T21" fmla="*/ 62 w 1534"/>
                <a:gd name="T22" fmla="*/ 47 w 1534"/>
                <a:gd name="T23" fmla="*/ 33 w 1534"/>
                <a:gd name="T24" fmla="*/ 21 w 1534"/>
                <a:gd name="T25" fmla="*/ 11 w 1534"/>
                <a:gd name="T26" fmla="*/ 4 w 1534"/>
                <a:gd name="T27" fmla="*/ 0 w 15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</a:cxnLst>
              <a:rect l="0" t="0" r="r" b="b"/>
              <a:pathLst>
                <a:path w="1534">
                  <a:moveTo>
                    <a:pt x="1534" y="0"/>
                  </a:moveTo>
                  <a:lnTo>
                    <a:pt x="1307" y="0"/>
                  </a:lnTo>
                  <a:lnTo>
                    <a:pt x="1081" y="0"/>
                  </a:lnTo>
                  <a:lnTo>
                    <a:pt x="970" y="0"/>
                  </a:lnTo>
                  <a:lnTo>
                    <a:pt x="860" y="0"/>
                  </a:lnTo>
                  <a:lnTo>
                    <a:pt x="751" y="0"/>
                  </a:lnTo>
                  <a:lnTo>
                    <a:pt x="646" y="0"/>
                  </a:lnTo>
                  <a:lnTo>
                    <a:pt x="594" y="0"/>
                  </a:lnTo>
                  <a:lnTo>
                    <a:pt x="543" y="0"/>
                  </a:lnTo>
                  <a:lnTo>
                    <a:pt x="492" y="0"/>
                  </a:lnTo>
                  <a:lnTo>
                    <a:pt x="443" y="0"/>
                  </a:lnTo>
                  <a:lnTo>
                    <a:pt x="394" y="0"/>
                  </a:lnTo>
                  <a:lnTo>
                    <a:pt x="348" y="0"/>
                  </a:lnTo>
                  <a:lnTo>
                    <a:pt x="302" y="0"/>
                  </a:lnTo>
                  <a:lnTo>
                    <a:pt x="257" y="0"/>
                  </a:lnTo>
                  <a:lnTo>
                    <a:pt x="214" y="0"/>
                  </a:lnTo>
                  <a:lnTo>
                    <a:pt x="171" y="0"/>
                  </a:lnTo>
                  <a:lnTo>
                    <a:pt x="133" y="0"/>
                  </a:lnTo>
                  <a:lnTo>
                    <a:pt x="114" y="0"/>
                  </a:lnTo>
                  <a:lnTo>
                    <a:pt x="95" y="0"/>
                  </a:lnTo>
                  <a:lnTo>
                    <a:pt x="78" y="0"/>
                  </a:lnTo>
                  <a:lnTo>
                    <a:pt x="62" y="0"/>
                  </a:lnTo>
                  <a:lnTo>
                    <a:pt x="47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6" name="Freeform 13"/>
            <p:cNvSpPr>
              <a:spLocks/>
            </p:cNvSpPr>
            <p:nvPr/>
          </p:nvSpPr>
          <p:spPr bwMode="auto">
            <a:xfrm>
              <a:off x="3972" y="3048"/>
              <a:ext cx="220" cy="0"/>
            </a:xfrm>
            <a:custGeom>
              <a:avLst/>
              <a:gdLst>
                <a:gd name="T0" fmla="*/ 0 w 1542"/>
                <a:gd name="T1" fmla="*/ 232 w 1542"/>
                <a:gd name="T2" fmla="*/ 462 w 1542"/>
                <a:gd name="T3" fmla="*/ 575 w 1542"/>
                <a:gd name="T4" fmla="*/ 687 w 1542"/>
                <a:gd name="T5" fmla="*/ 798 w 1542"/>
                <a:gd name="T6" fmla="*/ 905 w 1542"/>
                <a:gd name="T7" fmla="*/ 958 w 1542"/>
                <a:gd name="T8" fmla="*/ 1010 w 1542"/>
                <a:gd name="T9" fmla="*/ 1061 w 1542"/>
                <a:gd name="T10" fmla="*/ 1110 w 1542"/>
                <a:gd name="T11" fmla="*/ 1159 w 1542"/>
                <a:gd name="T12" fmla="*/ 1207 w 1542"/>
                <a:gd name="T13" fmla="*/ 1252 w 1542"/>
                <a:gd name="T14" fmla="*/ 1298 w 1542"/>
                <a:gd name="T15" fmla="*/ 1341 w 1542"/>
                <a:gd name="T16" fmla="*/ 1383 w 1542"/>
                <a:gd name="T17" fmla="*/ 1422 w 1542"/>
                <a:gd name="T18" fmla="*/ 1441 w 1542"/>
                <a:gd name="T19" fmla="*/ 1458 w 1542"/>
                <a:gd name="T20" fmla="*/ 1474 w 1542"/>
                <a:gd name="T21" fmla="*/ 1489 w 1542"/>
                <a:gd name="T22" fmla="*/ 1503 w 1542"/>
                <a:gd name="T23" fmla="*/ 1515 w 1542"/>
                <a:gd name="T24" fmla="*/ 1525 w 1542"/>
                <a:gd name="T25" fmla="*/ 1533 w 1542"/>
                <a:gd name="T26" fmla="*/ 1538 w 1542"/>
                <a:gd name="T27" fmla="*/ 1542 w 154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</a:cxnLst>
              <a:rect l="0" t="0" r="r" b="b"/>
              <a:pathLst>
                <a:path w="1542">
                  <a:moveTo>
                    <a:pt x="0" y="0"/>
                  </a:moveTo>
                  <a:lnTo>
                    <a:pt x="232" y="0"/>
                  </a:lnTo>
                  <a:lnTo>
                    <a:pt x="462" y="0"/>
                  </a:lnTo>
                  <a:lnTo>
                    <a:pt x="575" y="0"/>
                  </a:lnTo>
                  <a:lnTo>
                    <a:pt x="687" y="0"/>
                  </a:lnTo>
                  <a:lnTo>
                    <a:pt x="798" y="0"/>
                  </a:lnTo>
                  <a:lnTo>
                    <a:pt x="905" y="0"/>
                  </a:lnTo>
                  <a:lnTo>
                    <a:pt x="958" y="0"/>
                  </a:lnTo>
                  <a:lnTo>
                    <a:pt x="1010" y="0"/>
                  </a:lnTo>
                  <a:lnTo>
                    <a:pt x="1061" y="0"/>
                  </a:lnTo>
                  <a:lnTo>
                    <a:pt x="1110" y="0"/>
                  </a:lnTo>
                  <a:lnTo>
                    <a:pt x="1159" y="0"/>
                  </a:lnTo>
                  <a:lnTo>
                    <a:pt x="1207" y="0"/>
                  </a:lnTo>
                  <a:lnTo>
                    <a:pt x="1252" y="0"/>
                  </a:lnTo>
                  <a:lnTo>
                    <a:pt x="1298" y="0"/>
                  </a:lnTo>
                  <a:lnTo>
                    <a:pt x="1341" y="0"/>
                  </a:lnTo>
                  <a:lnTo>
                    <a:pt x="1383" y="0"/>
                  </a:lnTo>
                  <a:lnTo>
                    <a:pt x="1422" y="0"/>
                  </a:lnTo>
                  <a:lnTo>
                    <a:pt x="1441" y="0"/>
                  </a:lnTo>
                  <a:lnTo>
                    <a:pt x="1458" y="0"/>
                  </a:lnTo>
                  <a:lnTo>
                    <a:pt x="1474" y="0"/>
                  </a:lnTo>
                  <a:lnTo>
                    <a:pt x="1489" y="0"/>
                  </a:lnTo>
                  <a:lnTo>
                    <a:pt x="1503" y="0"/>
                  </a:lnTo>
                  <a:lnTo>
                    <a:pt x="1515" y="0"/>
                  </a:lnTo>
                  <a:lnTo>
                    <a:pt x="1525" y="0"/>
                  </a:lnTo>
                  <a:lnTo>
                    <a:pt x="1533" y="0"/>
                  </a:lnTo>
                  <a:lnTo>
                    <a:pt x="1538" y="0"/>
                  </a:lnTo>
                  <a:lnTo>
                    <a:pt x="154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7" name="Freeform 14"/>
            <p:cNvSpPr>
              <a:spLocks/>
            </p:cNvSpPr>
            <p:nvPr/>
          </p:nvSpPr>
          <p:spPr bwMode="auto">
            <a:xfrm>
              <a:off x="3972" y="3029"/>
              <a:ext cx="219" cy="0"/>
            </a:xfrm>
            <a:custGeom>
              <a:avLst/>
              <a:gdLst>
                <a:gd name="T0" fmla="*/ 1535 w 1535"/>
                <a:gd name="T1" fmla="*/ 1530 w 1535"/>
                <a:gd name="T2" fmla="*/ 1527 w 1535"/>
                <a:gd name="T3" fmla="*/ 1524 w 1535"/>
                <a:gd name="T4" fmla="*/ 1513 w 1535"/>
                <a:gd name="T5" fmla="*/ 1500 w 1535"/>
                <a:gd name="T6" fmla="*/ 1486 w 1535"/>
                <a:gd name="T7" fmla="*/ 1472 w 1535"/>
                <a:gd name="T8" fmla="*/ 1455 w 1535"/>
                <a:gd name="T9" fmla="*/ 1438 w 1535"/>
                <a:gd name="T10" fmla="*/ 1420 w 1535"/>
                <a:gd name="T11" fmla="*/ 1401 w 1535"/>
                <a:gd name="T12" fmla="*/ 1361 w 1535"/>
                <a:gd name="T13" fmla="*/ 1320 w 1535"/>
                <a:gd name="T14" fmla="*/ 1277 w 1535"/>
                <a:gd name="T15" fmla="*/ 1231 w 1535"/>
                <a:gd name="T16" fmla="*/ 1186 w 1535"/>
                <a:gd name="T17" fmla="*/ 1138 w 1535"/>
                <a:gd name="T18" fmla="*/ 1090 w 1535"/>
                <a:gd name="T19" fmla="*/ 1042 w 1535"/>
                <a:gd name="T20" fmla="*/ 991 w 1535"/>
                <a:gd name="T21" fmla="*/ 940 w 1535"/>
                <a:gd name="T22" fmla="*/ 888 w 1535"/>
                <a:gd name="T23" fmla="*/ 782 w 1535"/>
                <a:gd name="T24" fmla="*/ 674 w 1535"/>
                <a:gd name="T25" fmla="*/ 564 w 1535"/>
                <a:gd name="T26" fmla="*/ 453 w 1535"/>
                <a:gd name="T27" fmla="*/ 227 w 1535"/>
                <a:gd name="T28" fmla="*/ 0 w 153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</a:cxnLst>
              <a:rect l="0" t="0" r="r" b="b"/>
              <a:pathLst>
                <a:path w="1535">
                  <a:moveTo>
                    <a:pt x="1535" y="0"/>
                  </a:moveTo>
                  <a:lnTo>
                    <a:pt x="1530" y="0"/>
                  </a:lnTo>
                  <a:lnTo>
                    <a:pt x="1527" y="0"/>
                  </a:lnTo>
                  <a:lnTo>
                    <a:pt x="1524" y="0"/>
                  </a:lnTo>
                  <a:lnTo>
                    <a:pt x="1513" y="0"/>
                  </a:lnTo>
                  <a:lnTo>
                    <a:pt x="1500" y="0"/>
                  </a:lnTo>
                  <a:lnTo>
                    <a:pt x="1486" y="0"/>
                  </a:lnTo>
                  <a:lnTo>
                    <a:pt x="1472" y="0"/>
                  </a:lnTo>
                  <a:lnTo>
                    <a:pt x="1455" y="0"/>
                  </a:lnTo>
                  <a:lnTo>
                    <a:pt x="1438" y="0"/>
                  </a:lnTo>
                  <a:lnTo>
                    <a:pt x="1420" y="0"/>
                  </a:lnTo>
                  <a:lnTo>
                    <a:pt x="1401" y="0"/>
                  </a:lnTo>
                  <a:lnTo>
                    <a:pt x="1361" y="0"/>
                  </a:lnTo>
                  <a:lnTo>
                    <a:pt x="1320" y="0"/>
                  </a:lnTo>
                  <a:lnTo>
                    <a:pt x="1277" y="0"/>
                  </a:lnTo>
                  <a:lnTo>
                    <a:pt x="1231" y="0"/>
                  </a:lnTo>
                  <a:lnTo>
                    <a:pt x="1186" y="0"/>
                  </a:lnTo>
                  <a:lnTo>
                    <a:pt x="1138" y="0"/>
                  </a:lnTo>
                  <a:lnTo>
                    <a:pt x="1090" y="0"/>
                  </a:lnTo>
                  <a:lnTo>
                    <a:pt x="1042" y="0"/>
                  </a:lnTo>
                  <a:lnTo>
                    <a:pt x="991" y="0"/>
                  </a:lnTo>
                  <a:lnTo>
                    <a:pt x="940" y="0"/>
                  </a:lnTo>
                  <a:lnTo>
                    <a:pt x="888" y="0"/>
                  </a:lnTo>
                  <a:lnTo>
                    <a:pt x="782" y="0"/>
                  </a:lnTo>
                  <a:lnTo>
                    <a:pt x="674" y="0"/>
                  </a:lnTo>
                  <a:lnTo>
                    <a:pt x="564" y="0"/>
                  </a:lnTo>
                  <a:lnTo>
                    <a:pt x="453" y="0"/>
                  </a:lnTo>
                  <a:lnTo>
                    <a:pt x="22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8" name="Line 15"/>
            <p:cNvSpPr>
              <a:spLocks noChangeShapeType="1"/>
            </p:cNvSpPr>
            <p:nvPr/>
          </p:nvSpPr>
          <p:spPr bwMode="auto">
            <a:xfrm flipH="1">
              <a:off x="3363" y="3029"/>
              <a:ext cx="60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9" name="Line 16"/>
            <p:cNvSpPr>
              <a:spLocks noChangeShapeType="1"/>
            </p:cNvSpPr>
            <p:nvPr/>
          </p:nvSpPr>
          <p:spPr bwMode="auto">
            <a:xfrm>
              <a:off x="3363" y="3048"/>
              <a:ext cx="60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0" name="Freeform 17"/>
            <p:cNvSpPr>
              <a:spLocks/>
            </p:cNvSpPr>
            <p:nvPr/>
          </p:nvSpPr>
          <p:spPr bwMode="auto">
            <a:xfrm>
              <a:off x="3172" y="3048"/>
              <a:ext cx="217" cy="130"/>
            </a:xfrm>
            <a:custGeom>
              <a:avLst/>
              <a:gdLst>
                <a:gd name="T0" fmla="*/ 0 w 1521"/>
                <a:gd name="T1" fmla="*/ 0 h 910"/>
                <a:gd name="T2" fmla="*/ 39 w 1521"/>
                <a:gd name="T3" fmla="*/ 63 h 910"/>
                <a:gd name="T4" fmla="*/ 80 w 1521"/>
                <a:gd name="T5" fmla="*/ 125 h 910"/>
                <a:gd name="T6" fmla="*/ 123 w 1521"/>
                <a:gd name="T7" fmla="*/ 185 h 910"/>
                <a:gd name="T8" fmla="*/ 170 w 1521"/>
                <a:gd name="T9" fmla="*/ 242 h 910"/>
                <a:gd name="T10" fmla="*/ 217 w 1521"/>
                <a:gd name="T11" fmla="*/ 299 h 910"/>
                <a:gd name="T12" fmla="*/ 268 w 1521"/>
                <a:gd name="T13" fmla="*/ 353 h 910"/>
                <a:gd name="T14" fmla="*/ 320 w 1521"/>
                <a:gd name="T15" fmla="*/ 405 h 910"/>
                <a:gd name="T16" fmla="*/ 375 w 1521"/>
                <a:gd name="T17" fmla="*/ 455 h 910"/>
                <a:gd name="T18" fmla="*/ 431 w 1521"/>
                <a:gd name="T19" fmla="*/ 503 h 910"/>
                <a:gd name="T20" fmla="*/ 490 w 1521"/>
                <a:gd name="T21" fmla="*/ 548 h 910"/>
                <a:gd name="T22" fmla="*/ 551 w 1521"/>
                <a:gd name="T23" fmla="*/ 591 h 910"/>
                <a:gd name="T24" fmla="*/ 613 w 1521"/>
                <a:gd name="T25" fmla="*/ 632 h 910"/>
                <a:gd name="T26" fmla="*/ 676 w 1521"/>
                <a:gd name="T27" fmla="*/ 670 h 910"/>
                <a:gd name="T28" fmla="*/ 741 w 1521"/>
                <a:gd name="T29" fmla="*/ 705 h 910"/>
                <a:gd name="T30" fmla="*/ 807 w 1521"/>
                <a:gd name="T31" fmla="*/ 739 h 910"/>
                <a:gd name="T32" fmla="*/ 874 w 1521"/>
                <a:gd name="T33" fmla="*/ 769 h 910"/>
                <a:gd name="T34" fmla="*/ 944 w 1521"/>
                <a:gd name="T35" fmla="*/ 795 h 910"/>
                <a:gd name="T36" fmla="*/ 1014 w 1521"/>
                <a:gd name="T37" fmla="*/ 821 h 910"/>
                <a:gd name="T38" fmla="*/ 1084 w 1521"/>
                <a:gd name="T39" fmla="*/ 842 h 910"/>
                <a:gd name="T40" fmla="*/ 1156 w 1521"/>
                <a:gd name="T41" fmla="*/ 860 h 910"/>
                <a:gd name="T42" fmla="*/ 1228 w 1521"/>
                <a:gd name="T43" fmla="*/ 877 h 910"/>
                <a:gd name="T44" fmla="*/ 1301 w 1521"/>
                <a:gd name="T45" fmla="*/ 889 h 910"/>
                <a:gd name="T46" fmla="*/ 1374 w 1521"/>
                <a:gd name="T47" fmla="*/ 899 h 910"/>
                <a:gd name="T48" fmla="*/ 1448 w 1521"/>
                <a:gd name="T49" fmla="*/ 907 h 910"/>
                <a:gd name="T50" fmla="*/ 1521 w 1521"/>
                <a:gd name="T51" fmla="*/ 910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21" h="910">
                  <a:moveTo>
                    <a:pt x="0" y="0"/>
                  </a:moveTo>
                  <a:lnTo>
                    <a:pt x="39" y="63"/>
                  </a:lnTo>
                  <a:lnTo>
                    <a:pt x="80" y="125"/>
                  </a:lnTo>
                  <a:lnTo>
                    <a:pt x="123" y="185"/>
                  </a:lnTo>
                  <a:lnTo>
                    <a:pt x="170" y="242"/>
                  </a:lnTo>
                  <a:lnTo>
                    <a:pt x="217" y="299"/>
                  </a:lnTo>
                  <a:lnTo>
                    <a:pt x="268" y="353"/>
                  </a:lnTo>
                  <a:lnTo>
                    <a:pt x="320" y="405"/>
                  </a:lnTo>
                  <a:lnTo>
                    <a:pt x="375" y="455"/>
                  </a:lnTo>
                  <a:lnTo>
                    <a:pt x="431" y="503"/>
                  </a:lnTo>
                  <a:lnTo>
                    <a:pt x="490" y="548"/>
                  </a:lnTo>
                  <a:lnTo>
                    <a:pt x="551" y="591"/>
                  </a:lnTo>
                  <a:lnTo>
                    <a:pt x="613" y="632"/>
                  </a:lnTo>
                  <a:lnTo>
                    <a:pt x="676" y="670"/>
                  </a:lnTo>
                  <a:lnTo>
                    <a:pt x="741" y="705"/>
                  </a:lnTo>
                  <a:lnTo>
                    <a:pt x="807" y="739"/>
                  </a:lnTo>
                  <a:lnTo>
                    <a:pt x="874" y="769"/>
                  </a:lnTo>
                  <a:lnTo>
                    <a:pt x="944" y="795"/>
                  </a:lnTo>
                  <a:lnTo>
                    <a:pt x="1014" y="821"/>
                  </a:lnTo>
                  <a:lnTo>
                    <a:pt x="1084" y="842"/>
                  </a:lnTo>
                  <a:lnTo>
                    <a:pt x="1156" y="860"/>
                  </a:lnTo>
                  <a:lnTo>
                    <a:pt x="1228" y="877"/>
                  </a:lnTo>
                  <a:lnTo>
                    <a:pt x="1301" y="889"/>
                  </a:lnTo>
                  <a:lnTo>
                    <a:pt x="1374" y="899"/>
                  </a:lnTo>
                  <a:lnTo>
                    <a:pt x="1448" y="907"/>
                  </a:lnTo>
                  <a:lnTo>
                    <a:pt x="1521" y="91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1" name="Freeform 18"/>
            <p:cNvSpPr>
              <a:spLocks/>
            </p:cNvSpPr>
            <p:nvPr/>
          </p:nvSpPr>
          <p:spPr bwMode="auto">
            <a:xfrm>
              <a:off x="3136" y="2792"/>
              <a:ext cx="31" cy="237"/>
            </a:xfrm>
            <a:custGeom>
              <a:avLst/>
              <a:gdLst>
                <a:gd name="T0" fmla="*/ 217 w 217"/>
                <a:gd name="T1" fmla="*/ 0 h 1663"/>
                <a:gd name="T2" fmla="*/ 182 w 217"/>
                <a:gd name="T3" fmla="*/ 67 h 1663"/>
                <a:gd name="T4" fmla="*/ 151 w 217"/>
                <a:gd name="T5" fmla="*/ 135 h 1663"/>
                <a:gd name="T6" fmla="*/ 123 w 217"/>
                <a:gd name="T7" fmla="*/ 205 h 1663"/>
                <a:gd name="T8" fmla="*/ 97 w 217"/>
                <a:gd name="T9" fmla="*/ 275 h 1663"/>
                <a:gd name="T10" fmla="*/ 75 w 217"/>
                <a:gd name="T11" fmla="*/ 347 h 1663"/>
                <a:gd name="T12" fmla="*/ 55 w 217"/>
                <a:gd name="T13" fmla="*/ 419 h 1663"/>
                <a:gd name="T14" fmla="*/ 38 w 217"/>
                <a:gd name="T15" fmla="*/ 492 h 1663"/>
                <a:gd name="T16" fmla="*/ 24 w 217"/>
                <a:gd name="T17" fmla="*/ 566 h 1663"/>
                <a:gd name="T18" fmla="*/ 13 w 217"/>
                <a:gd name="T19" fmla="*/ 641 h 1663"/>
                <a:gd name="T20" fmla="*/ 5 w 217"/>
                <a:gd name="T21" fmla="*/ 715 h 1663"/>
                <a:gd name="T22" fmla="*/ 1 w 217"/>
                <a:gd name="T23" fmla="*/ 790 h 1663"/>
                <a:gd name="T24" fmla="*/ 0 w 217"/>
                <a:gd name="T25" fmla="*/ 864 h 1663"/>
                <a:gd name="T26" fmla="*/ 1 w 217"/>
                <a:gd name="T27" fmla="*/ 940 h 1663"/>
                <a:gd name="T28" fmla="*/ 5 w 217"/>
                <a:gd name="T29" fmla="*/ 1015 h 1663"/>
                <a:gd name="T30" fmla="*/ 13 w 217"/>
                <a:gd name="T31" fmla="*/ 1089 h 1663"/>
                <a:gd name="T32" fmla="*/ 23 w 217"/>
                <a:gd name="T33" fmla="*/ 1163 h 1663"/>
                <a:gd name="T34" fmla="*/ 36 w 217"/>
                <a:gd name="T35" fmla="*/ 1238 h 1663"/>
                <a:gd name="T36" fmla="*/ 53 w 217"/>
                <a:gd name="T37" fmla="*/ 1311 h 1663"/>
                <a:gd name="T38" fmla="*/ 73 w 217"/>
                <a:gd name="T39" fmla="*/ 1383 h 1663"/>
                <a:gd name="T40" fmla="*/ 95 w 217"/>
                <a:gd name="T41" fmla="*/ 1455 h 1663"/>
                <a:gd name="T42" fmla="*/ 120 w 217"/>
                <a:gd name="T43" fmla="*/ 1526 h 1663"/>
                <a:gd name="T44" fmla="*/ 148 w 217"/>
                <a:gd name="T45" fmla="*/ 1594 h 1663"/>
                <a:gd name="T46" fmla="*/ 179 w 217"/>
                <a:gd name="T47" fmla="*/ 1663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" h="1663">
                  <a:moveTo>
                    <a:pt x="217" y="0"/>
                  </a:moveTo>
                  <a:lnTo>
                    <a:pt x="182" y="67"/>
                  </a:lnTo>
                  <a:lnTo>
                    <a:pt x="151" y="135"/>
                  </a:lnTo>
                  <a:lnTo>
                    <a:pt x="123" y="205"/>
                  </a:lnTo>
                  <a:lnTo>
                    <a:pt x="97" y="275"/>
                  </a:lnTo>
                  <a:lnTo>
                    <a:pt x="75" y="347"/>
                  </a:lnTo>
                  <a:lnTo>
                    <a:pt x="55" y="419"/>
                  </a:lnTo>
                  <a:lnTo>
                    <a:pt x="38" y="492"/>
                  </a:lnTo>
                  <a:lnTo>
                    <a:pt x="24" y="566"/>
                  </a:lnTo>
                  <a:lnTo>
                    <a:pt x="13" y="641"/>
                  </a:lnTo>
                  <a:lnTo>
                    <a:pt x="5" y="715"/>
                  </a:lnTo>
                  <a:lnTo>
                    <a:pt x="1" y="790"/>
                  </a:lnTo>
                  <a:lnTo>
                    <a:pt x="0" y="864"/>
                  </a:lnTo>
                  <a:lnTo>
                    <a:pt x="1" y="940"/>
                  </a:lnTo>
                  <a:lnTo>
                    <a:pt x="5" y="1015"/>
                  </a:lnTo>
                  <a:lnTo>
                    <a:pt x="13" y="1089"/>
                  </a:lnTo>
                  <a:lnTo>
                    <a:pt x="23" y="1163"/>
                  </a:lnTo>
                  <a:lnTo>
                    <a:pt x="36" y="1238"/>
                  </a:lnTo>
                  <a:lnTo>
                    <a:pt x="53" y="1311"/>
                  </a:lnTo>
                  <a:lnTo>
                    <a:pt x="73" y="1383"/>
                  </a:lnTo>
                  <a:lnTo>
                    <a:pt x="95" y="1455"/>
                  </a:lnTo>
                  <a:lnTo>
                    <a:pt x="120" y="1526"/>
                  </a:lnTo>
                  <a:lnTo>
                    <a:pt x="148" y="1594"/>
                  </a:lnTo>
                  <a:lnTo>
                    <a:pt x="179" y="166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2" name="Freeform 19"/>
            <p:cNvSpPr>
              <a:spLocks/>
            </p:cNvSpPr>
            <p:nvPr/>
          </p:nvSpPr>
          <p:spPr bwMode="auto">
            <a:xfrm>
              <a:off x="3179" y="2653"/>
              <a:ext cx="213" cy="119"/>
            </a:xfrm>
            <a:custGeom>
              <a:avLst/>
              <a:gdLst>
                <a:gd name="T0" fmla="*/ 1494 w 1494"/>
                <a:gd name="T1" fmla="*/ 0 h 835"/>
                <a:gd name="T2" fmla="*/ 1420 w 1494"/>
                <a:gd name="T3" fmla="*/ 3 h 835"/>
                <a:gd name="T4" fmla="*/ 1346 w 1494"/>
                <a:gd name="T5" fmla="*/ 10 h 835"/>
                <a:gd name="T6" fmla="*/ 1273 w 1494"/>
                <a:gd name="T7" fmla="*/ 19 h 835"/>
                <a:gd name="T8" fmla="*/ 1199 w 1494"/>
                <a:gd name="T9" fmla="*/ 31 h 835"/>
                <a:gd name="T10" fmla="*/ 1126 w 1494"/>
                <a:gd name="T11" fmla="*/ 46 h 835"/>
                <a:gd name="T12" fmla="*/ 1054 w 1494"/>
                <a:gd name="T13" fmla="*/ 65 h 835"/>
                <a:gd name="T14" fmla="*/ 983 w 1494"/>
                <a:gd name="T15" fmla="*/ 86 h 835"/>
                <a:gd name="T16" fmla="*/ 914 w 1494"/>
                <a:gd name="T17" fmla="*/ 110 h 835"/>
                <a:gd name="T18" fmla="*/ 844 w 1494"/>
                <a:gd name="T19" fmla="*/ 136 h 835"/>
                <a:gd name="T20" fmla="*/ 776 w 1494"/>
                <a:gd name="T21" fmla="*/ 166 h 835"/>
                <a:gd name="T22" fmla="*/ 710 w 1494"/>
                <a:gd name="T23" fmla="*/ 198 h 835"/>
                <a:gd name="T24" fmla="*/ 644 w 1494"/>
                <a:gd name="T25" fmla="*/ 233 h 835"/>
                <a:gd name="T26" fmla="*/ 580 w 1494"/>
                <a:gd name="T27" fmla="*/ 270 h 835"/>
                <a:gd name="T28" fmla="*/ 518 w 1494"/>
                <a:gd name="T29" fmla="*/ 310 h 835"/>
                <a:gd name="T30" fmla="*/ 457 w 1494"/>
                <a:gd name="T31" fmla="*/ 353 h 835"/>
                <a:gd name="T32" fmla="*/ 397 w 1494"/>
                <a:gd name="T33" fmla="*/ 398 h 835"/>
                <a:gd name="T34" fmla="*/ 341 w 1494"/>
                <a:gd name="T35" fmla="*/ 445 h 835"/>
                <a:gd name="T36" fmla="*/ 285 w 1494"/>
                <a:gd name="T37" fmla="*/ 495 h 835"/>
                <a:gd name="T38" fmla="*/ 232 w 1494"/>
                <a:gd name="T39" fmla="*/ 546 h 835"/>
                <a:gd name="T40" fmla="*/ 181 w 1494"/>
                <a:gd name="T41" fmla="*/ 600 h 835"/>
                <a:gd name="T42" fmla="*/ 133 w 1494"/>
                <a:gd name="T43" fmla="*/ 656 h 835"/>
                <a:gd name="T44" fmla="*/ 86 w 1494"/>
                <a:gd name="T45" fmla="*/ 714 h 835"/>
                <a:gd name="T46" fmla="*/ 42 w 1494"/>
                <a:gd name="T47" fmla="*/ 773 h 835"/>
                <a:gd name="T48" fmla="*/ 0 w 1494"/>
                <a:gd name="T49" fmla="*/ 83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4" h="835">
                  <a:moveTo>
                    <a:pt x="1494" y="0"/>
                  </a:moveTo>
                  <a:lnTo>
                    <a:pt x="1420" y="3"/>
                  </a:lnTo>
                  <a:lnTo>
                    <a:pt x="1346" y="10"/>
                  </a:lnTo>
                  <a:lnTo>
                    <a:pt x="1273" y="19"/>
                  </a:lnTo>
                  <a:lnTo>
                    <a:pt x="1199" y="31"/>
                  </a:lnTo>
                  <a:lnTo>
                    <a:pt x="1126" y="46"/>
                  </a:lnTo>
                  <a:lnTo>
                    <a:pt x="1054" y="65"/>
                  </a:lnTo>
                  <a:lnTo>
                    <a:pt x="983" y="86"/>
                  </a:lnTo>
                  <a:lnTo>
                    <a:pt x="914" y="110"/>
                  </a:lnTo>
                  <a:lnTo>
                    <a:pt x="844" y="136"/>
                  </a:lnTo>
                  <a:lnTo>
                    <a:pt x="776" y="166"/>
                  </a:lnTo>
                  <a:lnTo>
                    <a:pt x="710" y="198"/>
                  </a:lnTo>
                  <a:lnTo>
                    <a:pt x="644" y="233"/>
                  </a:lnTo>
                  <a:lnTo>
                    <a:pt x="580" y="270"/>
                  </a:lnTo>
                  <a:lnTo>
                    <a:pt x="518" y="310"/>
                  </a:lnTo>
                  <a:lnTo>
                    <a:pt x="457" y="353"/>
                  </a:lnTo>
                  <a:lnTo>
                    <a:pt x="397" y="398"/>
                  </a:lnTo>
                  <a:lnTo>
                    <a:pt x="341" y="445"/>
                  </a:lnTo>
                  <a:lnTo>
                    <a:pt x="285" y="495"/>
                  </a:lnTo>
                  <a:lnTo>
                    <a:pt x="232" y="546"/>
                  </a:lnTo>
                  <a:lnTo>
                    <a:pt x="181" y="600"/>
                  </a:lnTo>
                  <a:lnTo>
                    <a:pt x="133" y="656"/>
                  </a:lnTo>
                  <a:lnTo>
                    <a:pt x="86" y="714"/>
                  </a:lnTo>
                  <a:lnTo>
                    <a:pt x="42" y="773"/>
                  </a:lnTo>
                  <a:lnTo>
                    <a:pt x="0" y="83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3" name="Freeform 20"/>
            <p:cNvSpPr>
              <a:spLocks/>
            </p:cNvSpPr>
            <p:nvPr/>
          </p:nvSpPr>
          <p:spPr bwMode="auto">
            <a:xfrm>
              <a:off x="3156" y="2634"/>
              <a:ext cx="236" cy="139"/>
            </a:xfrm>
            <a:custGeom>
              <a:avLst/>
              <a:gdLst>
                <a:gd name="T0" fmla="*/ 1653 w 1653"/>
                <a:gd name="T1" fmla="*/ 0 h 970"/>
                <a:gd name="T2" fmla="*/ 1577 w 1653"/>
                <a:gd name="T3" fmla="*/ 3 h 970"/>
                <a:gd name="T4" fmla="*/ 1500 w 1653"/>
                <a:gd name="T5" fmla="*/ 9 h 970"/>
                <a:gd name="T6" fmla="*/ 1424 w 1653"/>
                <a:gd name="T7" fmla="*/ 19 h 970"/>
                <a:gd name="T8" fmla="*/ 1347 w 1653"/>
                <a:gd name="T9" fmla="*/ 31 h 970"/>
                <a:gd name="T10" fmla="*/ 1272 w 1653"/>
                <a:gd name="T11" fmla="*/ 45 h 970"/>
                <a:gd name="T12" fmla="*/ 1197 w 1653"/>
                <a:gd name="T13" fmla="*/ 64 h 970"/>
                <a:gd name="T14" fmla="*/ 1124 w 1653"/>
                <a:gd name="T15" fmla="*/ 85 h 970"/>
                <a:gd name="T16" fmla="*/ 1050 w 1653"/>
                <a:gd name="T17" fmla="*/ 108 h 970"/>
                <a:gd name="T18" fmla="*/ 977 w 1653"/>
                <a:gd name="T19" fmla="*/ 136 h 970"/>
                <a:gd name="T20" fmla="*/ 906 w 1653"/>
                <a:gd name="T21" fmla="*/ 165 h 970"/>
                <a:gd name="T22" fmla="*/ 837 w 1653"/>
                <a:gd name="T23" fmla="*/ 197 h 970"/>
                <a:gd name="T24" fmla="*/ 768 w 1653"/>
                <a:gd name="T25" fmla="*/ 233 h 970"/>
                <a:gd name="T26" fmla="*/ 701 w 1653"/>
                <a:gd name="T27" fmla="*/ 270 h 970"/>
                <a:gd name="T28" fmla="*/ 636 w 1653"/>
                <a:gd name="T29" fmla="*/ 310 h 970"/>
                <a:gd name="T30" fmla="*/ 572 w 1653"/>
                <a:gd name="T31" fmla="*/ 353 h 970"/>
                <a:gd name="T32" fmla="*/ 510 w 1653"/>
                <a:gd name="T33" fmla="*/ 399 h 970"/>
                <a:gd name="T34" fmla="*/ 449 w 1653"/>
                <a:gd name="T35" fmla="*/ 446 h 970"/>
                <a:gd name="T36" fmla="*/ 390 w 1653"/>
                <a:gd name="T37" fmla="*/ 496 h 970"/>
                <a:gd name="T38" fmla="*/ 334 w 1653"/>
                <a:gd name="T39" fmla="*/ 548 h 970"/>
                <a:gd name="T40" fmla="*/ 279 w 1653"/>
                <a:gd name="T41" fmla="*/ 602 h 970"/>
                <a:gd name="T42" fmla="*/ 227 w 1653"/>
                <a:gd name="T43" fmla="*/ 659 h 970"/>
                <a:gd name="T44" fmla="*/ 176 w 1653"/>
                <a:gd name="T45" fmla="*/ 718 h 970"/>
                <a:gd name="T46" fmla="*/ 129 w 1653"/>
                <a:gd name="T47" fmla="*/ 779 h 970"/>
                <a:gd name="T48" fmla="*/ 83 w 1653"/>
                <a:gd name="T49" fmla="*/ 841 h 970"/>
                <a:gd name="T50" fmla="*/ 41 w 1653"/>
                <a:gd name="T51" fmla="*/ 905 h 970"/>
                <a:gd name="T52" fmla="*/ 0 w 1653"/>
                <a:gd name="T53" fmla="*/ 97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53" h="970">
                  <a:moveTo>
                    <a:pt x="1653" y="0"/>
                  </a:moveTo>
                  <a:lnTo>
                    <a:pt x="1577" y="3"/>
                  </a:lnTo>
                  <a:lnTo>
                    <a:pt x="1500" y="9"/>
                  </a:lnTo>
                  <a:lnTo>
                    <a:pt x="1424" y="19"/>
                  </a:lnTo>
                  <a:lnTo>
                    <a:pt x="1347" y="31"/>
                  </a:lnTo>
                  <a:lnTo>
                    <a:pt x="1272" y="45"/>
                  </a:lnTo>
                  <a:lnTo>
                    <a:pt x="1197" y="64"/>
                  </a:lnTo>
                  <a:lnTo>
                    <a:pt x="1124" y="85"/>
                  </a:lnTo>
                  <a:lnTo>
                    <a:pt x="1050" y="108"/>
                  </a:lnTo>
                  <a:lnTo>
                    <a:pt x="977" y="136"/>
                  </a:lnTo>
                  <a:lnTo>
                    <a:pt x="906" y="165"/>
                  </a:lnTo>
                  <a:lnTo>
                    <a:pt x="837" y="197"/>
                  </a:lnTo>
                  <a:lnTo>
                    <a:pt x="768" y="233"/>
                  </a:lnTo>
                  <a:lnTo>
                    <a:pt x="701" y="270"/>
                  </a:lnTo>
                  <a:lnTo>
                    <a:pt x="636" y="310"/>
                  </a:lnTo>
                  <a:lnTo>
                    <a:pt x="572" y="353"/>
                  </a:lnTo>
                  <a:lnTo>
                    <a:pt x="510" y="399"/>
                  </a:lnTo>
                  <a:lnTo>
                    <a:pt x="449" y="446"/>
                  </a:lnTo>
                  <a:lnTo>
                    <a:pt x="390" y="496"/>
                  </a:lnTo>
                  <a:lnTo>
                    <a:pt x="334" y="548"/>
                  </a:lnTo>
                  <a:lnTo>
                    <a:pt x="279" y="602"/>
                  </a:lnTo>
                  <a:lnTo>
                    <a:pt x="227" y="659"/>
                  </a:lnTo>
                  <a:lnTo>
                    <a:pt x="176" y="718"/>
                  </a:lnTo>
                  <a:lnTo>
                    <a:pt x="129" y="779"/>
                  </a:lnTo>
                  <a:lnTo>
                    <a:pt x="83" y="841"/>
                  </a:lnTo>
                  <a:lnTo>
                    <a:pt x="41" y="905"/>
                  </a:lnTo>
                  <a:lnTo>
                    <a:pt x="0" y="97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4" name="Freeform 21"/>
            <p:cNvSpPr>
              <a:spLocks/>
            </p:cNvSpPr>
            <p:nvPr/>
          </p:nvSpPr>
          <p:spPr bwMode="auto">
            <a:xfrm>
              <a:off x="3117" y="2792"/>
              <a:ext cx="29" cy="237"/>
            </a:xfrm>
            <a:custGeom>
              <a:avLst/>
              <a:gdLst>
                <a:gd name="T0" fmla="*/ 201 w 201"/>
                <a:gd name="T1" fmla="*/ 0 h 1662"/>
                <a:gd name="T2" fmla="*/ 168 w 201"/>
                <a:gd name="T3" fmla="*/ 71 h 1662"/>
                <a:gd name="T4" fmla="*/ 138 w 201"/>
                <a:gd name="T5" fmla="*/ 143 h 1662"/>
                <a:gd name="T6" fmla="*/ 110 w 201"/>
                <a:gd name="T7" fmla="*/ 216 h 1662"/>
                <a:gd name="T8" fmla="*/ 86 w 201"/>
                <a:gd name="T9" fmla="*/ 290 h 1662"/>
                <a:gd name="T10" fmla="*/ 65 w 201"/>
                <a:gd name="T11" fmla="*/ 365 h 1662"/>
                <a:gd name="T12" fmla="*/ 46 w 201"/>
                <a:gd name="T13" fmla="*/ 441 h 1662"/>
                <a:gd name="T14" fmla="*/ 32 w 201"/>
                <a:gd name="T15" fmla="*/ 518 h 1662"/>
                <a:gd name="T16" fmla="*/ 18 w 201"/>
                <a:gd name="T17" fmla="*/ 594 h 1662"/>
                <a:gd name="T18" fmla="*/ 9 w 201"/>
                <a:gd name="T19" fmla="*/ 672 h 1662"/>
                <a:gd name="T20" fmla="*/ 3 w 201"/>
                <a:gd name="T21" fmla="*/ 749 h 1662"/>
                <a:gd name="T22" fmla="*/ 1 w 201"/>
                <a:gd name="T23" fmla="*/ 828 h 1662"/>
                <a:gd name="T24" fmla="*/ 0 w 201"/>
                <a:gd name="T25" fmla="*/ 905 h 1662"/>
                <a:gd name="T26" fmla="*/ 3 w 201"/>
                <a:gd name="T27" fmla="*/ 984 h 1662"/>
                <a:gd name="T28" fmla="*/ 9 w 201"/>
                <a:gd name="T29" fmla="*/ 1061 h 1662"/>
                <a:gd name="T30" fmla="*/ 18 w 201"/>
                <a:gd name="T31" fmla="*/ 1139 h 1662"/>
                <a:gd name="T32" fmla="*/ 31 w 201"/>
                <a:gd name="T33" fmla="*/ 1215 h 1662"/>
                <a:gd name="T34" fmla="*/ 46 w 201"/>
                <a:gd name="T35" fmla="*/ 1292 h 1662"/>
                <a:gd name="T36" fmla="*/ 64 w 201"/>
                <a:gd name="T37" fmla="*/ 1368 h 1662"/>
                <a:gd name="T38" fmla="*/ 85 w 201"/>
                <a:gd name="T39" fmla="*/ 1442 h 1662"/>
                <a:gd name="T40" fmla="*/ 109 w 201"/>
                <a:gd name="T41" fmla="*/ 1517 h 1662"/>
                <a:gd name="T42" fmla="*/ 136 w 201"/>
                <a:gd name="T43" fmla="*/ 1590 h 1662"/>
                <a:gd name="T44" fmla="*/ 166 w 201"/>
                <a:gd name="T45" fmla="*/ 1662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1" h="1662">
                  <a:moveTo>
                    <a:pt x="201" y="0"/>
                  </a:moveTo>
                  <a:lnTo>
                    <a:pt x="168" y="71"/>
                  </a:lnTo>
                  <a:lnTo>
                    <a:pt x="138" y="143"/>
                  </a:lnTo>
                  <a:lnTo>
                    <a:pt x="110" y="216"/>
                  </a:lnTo>
                  <a:lnTo>
                    <a:pt x="86" y="290"/>
                  </a:lnTo>
                  <a:lnTo>
                    <a:pt x="65" y="365"/>
                  </a:lnTo>
                  <a:lnTo>
                    <a:pt x="46" y="441"/>
                  </a:lnTo>
                  <a:lnTo>
                    <a:pt x="32" y="518"/>
                  </a:lnTo>
                  <a:lnTo>
                    <a:pt x="18" y="594"/>
                  </a:lnTo>
                  <a:lnTo>
                    <a:pt x="9" y="672"/>
                  </a:lnTo>
                  <a:lnTo>
                    <a:pt x="3" y="749"/>
                  </a:lnTo>
                  <a:lnTo>
                    <a:pt x="1" y="828"/>
                  </a:lnTo>
                  <a:lnTo>
                    <a:pt x="0" y="905"/>
                  </a:lnTo>
                  <a:lnTo>
                    <a:pt x="3" y="984"/>
                  </a:lnTo>
                  <a:lnTo>
                    <a:pt x="9" y="1061"/>
                  </a:lnTo>
                  <a:lnTo>
                    <a:pt x="18" y="1139"/>
                  </a:lnTo>
                  <a:lnTo>
                    <a:pt x="31" y="1215"/>
                  </a:lnTo>
                  <a:lnTo>
                    <a:pt x="46" y="1292"/>
                  </a:lnTo>
                  <a:lnTo>
                    <a:pt x="64" y="1368"/>
                  </a:lnTo>
                  <a:lnTo>
                    <a:pt x="85" y="1442"/>
                  </a:lnTo>
                  <a:lnTo>
                    <a:pt x="109" y="1517"/>
                  </a:lnTo>
                  <a:lnTo>
                    <a:pt x="136" y="1590"/>
                  </a:lnTo>
                  <a:lnTo>
                    <a:pt x="166" y="166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5" name="Freeform 22"/>
            <p:cNvSpPr>
              <a:spLocks/>
            </p:cNvSpPr>
            <p:nvPr/>
          </p:nvSpPr>
          <p:spPr bwMode="auto">
            <a:xfrm>
              <a:off x="3150" y="3049"/>
              <a:ext cx="239" cy="149"/>
            </a:xfrm>
            <a:custGeom>
              <a:avLst/>
              <a:gdLst>
                <a:gd name="T0" fmla="*/ 0 w 1674"/>
                <a:gd name="T1" fmla="*/ 0 h 1043"/>
                <a:gd name="T2" fmla="*/ 37 w 1674"/>
                <a:gd name="T3" fmla="*/ 66 h 1043"/>
                <a:gd name="T4" fmla="*/ 77 w 1674"/>
                <a:gd name="T5" fmla="*/ 132 h 1043"/>
                <a:gd name="T6" fmla="*/ 119 w 1674"/>
                <a:gd name="T7" fmla="*/ 195 h 1043"/>
                <a:gd name="T8" fmla="*/ 164 w 1674"/>
                <a:gd name="T9" fmla="*/ 257 h 1043"/>
                <a:gd name="T10" fmla="*/ 211 w 1674"/>
                <a:gd name="T11" fmla="*/ 318 h 1043"/>
                <a:gd name="T12" fmla="*/ 261 w 1674"/>
                <a:gd name="T13" fmla="*/ 377 h 1043"/>
                <a:gd name="T14" fmla="*/ 313 w 1674"/>
                <a:gd name="T15" fmla="*/ 433 h 1043"/>
                <a:gd name="T16" fmla="*/ 366 w 1674"/>
                <a:gd name="T17" fmla="*/ 487 h 1043"/>
                <a:gd name="T18" fmla="*/ 422 w 1674"/>
                <a:gd name="T19" fmla="*/ 539 h 1043"/>
                <a:gd name="T20" fmla="*/ 480 w 1674"/>
                <a:gd name="T21" fmla="*/ 589 h 1043"/>
                <a:gd name="T22" fmla="*/ 540 w 1674"/>
                <a:gd name="T23" fmla="*/ 637 h 1043"/>
                <a:gd name="T24" fmla="*/ 602 w 1674"/>
                <a:gd name="T25" fmla="*/ 682 h 1043"/>
                <a:gd name="T26" fmla="*/ 665 w 1674"/>
                <a:gd name="T27" fmla="*/ 726 h 1043"/>
                <a:gd name="T28" fmla="*/ 729 w 1674"/>
                <a:gd name="T29" fmla="*/ 765 h 1043"/>
                <a:gd name="T30" fmla="*/ 796 w 1674"/>
                <a:gd name="T31" fmla="*/ 804 h 1043"/>
                <a:gd name="T32" fmla="*/ 864 w 1674"/>
                <a:gd name="T33" fmla="*/ 840 h 1043"/>
                <a:gd name="T34" fmla="*/ 933 w 1674"/>
                <a:gd name="T35" fmla="*/ 872 h 1043"/>
                <a:gd name="T36" fmla="*/ 1004 w 1674"/>
                <a:gd name="T37" fmla="*/ 902 h 1043"/>
                <a:gd name="T38" fmla="*/ 1075 w 1674"/>
                <a:gd name="T39" fmla="*/ 929 h 1043"/>
                <a:gd name="T40" fmla="*/ 1148 w 1674"/>
                <a:gd name="T41" fmla="*/ 954 h 1043"/>
                <a:gd name="T42" fmla="*/ 1221 w 1674"/>
                <a:gd name="T43" fmla="*/ 975 h 1043"/>
                <a:gd name="T44" fmla="*/ 1295 w 1674"/>
                <a:gd name="T45" fmla="*/ 994 h 1043"/>
                <a:gd name="T46" fmla="*/ 1370 w 1674"/>
                <a:gd name="T47" fmla="*/ 1009 h 1043"/>
                <a:gd name="T48" fmla="*/ 1445 w 1674"/>
                <a:gd name="T49" fmla="*/ 1022 h 1043"/>
                <a:gd name="T50" fmla="*/ 1521 w 1674"/>
                <a:gd name="T51" fmla="*/ 1032 h 1043"/>
                <a:gd name="T52" fmla="*/ 1598 w 1674"/>
                <a:gd name="T53" fmla="*/ 1039 h 1043"/>
                <a:gd name="T54" fmla="*/ 1674 w 1674"/>
                <a:gd name="T55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74" h="1043">
                  <a:moveTo>
                    <a:pt x="0" y="0"/>
                  </a:moveTo>
                  <a:lnTo>
                    <a:pt x="37" y="66"/>
                  </a:lnTo>
                  <a:lnTo>
                    <a:pt x="77" y="132"/>
                  </a:lnTo>
                  <a:lnTo>
                    <a:pt x="119" y="195"/>
                  </a:lnTo>
                  <a:lnTo>
                    <a:pt x="164" y="257"/>
                  </a:lnTo>
                  <a:lnTo>
                    <a:pt x="211" y="318"/>
                  </a:lnTo>
                  <a:lnTo>
                    <a:pt x="261" y="377"/>
                  </a:lnTo>
                  <a:lnTo>
                    <a:pt x="313" y="433"/>
                  </a:lnTo>
                  <a:lnTo>
                    <a:pt x="366" y="487"/>
                  </a:lnTo>
                  <a:lnTo>
                    <a:pt x="422" y="539"/>
                  </a:lnTo>
                  <a:lnTo>
                    <a:pt x="480" y="589"/>
                  </a:lnTo>
                  <a:lnTo>
                    <a:pt x="540" y="637"/>
                  </a:lnTo>
                  <a:lnTo>
                    <a:pt x="602" y="682"/>
                  </a:lnTo>
                  <a:lnTo>
                    <a:pt x="665" y="726"/>
                  </a:lnTo>
                  <a:lnTo>
                    <a:pt x="729" y="765"/>
                  </a:lnTo>
                  <a:lnTo>
                    <a:pt x="796" y="804"/>
                  </a:lnTo>
                  <a:lnTo>
                    <a:pt x="864" y="840"/>
                  </a:lnTo>
                  <a:lnTo>
                    <a:pt x="933" y="872"/>
                  </a:lnTo>
                  <a:lnTo>
                    <a:pt x="1004" y="902"/>
                  </a:lnTo>
                  <a:lnTo>
                    <a:pt x="1075" y="929"/>
                  </a:lnTo>
                  <a:lnTo>
                    <a:pt x="1148" y="954"/>
                  </a:lnTo>
                  <a:lnTo>
                    <a:pt x="1221" y="975"/>
                  </a:lnTo>
                  <a:lnTo>
                    <a:pt x="1295" y="994"/>
                  </a:lnTo>
                  <a:lnTo>
                    <a:pt x="1370" y="1009"/>
                  </a:lnTo>
                  <a:lnTo>
                    <a:pt x="1445" y="1022"/>
                  </a:lnTo>
                  <a:lnTo>
                    <a:pt x="1521" y="1032"/>
                  </a:lnTo>
                  <a:lnTo>
                    <a:pt x="1598" y="1039"/>
                  </a:lnTo>
                  <a:lnTo>
                    <a:pt x="1674" y="104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6" name="Freeform 23"/>
            <p:cNvSpPr>
              <a:spLocks/>
            </p:cNvSpPr>
            <p:nvPr/>
          </p:nvSpPr>
          <p:spPr bwMode="auto">
            <a:xfrm>
              <a:off x="3946" y="2652"/>
              <a:ext cx="212" cy="120"/>
            </a:xfrm>
            <a:custGeom>
              <a:avLst/>
              <a:gdLst>
                <a:gd name="T0" fmla="*/ 1481 w 1481"/>
                <a:gd name="T1" fmla="*/ 844 h 844"/>
                <a:gd name="T2" fmla="*/ 1439 w 1481"/>
                <a:gd name="T3" fmla="*/ 783 h 844"/>
                <a:gd name="T4" fmla="*/ 1396 w 1481"/>
                <a:gd name="T5" fmla="*/ 723 h 844"/>
                <a:gd name="T6" fmla="*/ 1351 w 1481"/>
                <a:gd name="T7" fmla="*/ 665 h 844"/>
                <a:gd name="T8" fmla="*/ 1302 w 1481"/>
                <a:gd name="T9" fmla="*/ 609 h 844"/>
                <a:gd name="T10" fmla="*/ 1252 w 1481"/>
                <a:gd name="T11" fmla="*/ 555 h 844"/>
                <a:gd name="T12" fmla="*/ 1199 w 1481"/>
                <a:gd name="T13" fmla="*/ 503 h 844"/>
                <a:gd name="T14" fmla="*/ 1144 w 1481"/>
                <a:gd name="T15" fmla="*/ 453 h 844"/>
                <a:gd name="T16" fmla="*/ 1088 w 1481"/>
                <a:gd name="T17" fmla="*/ 407 h 844"/>
                <a:gd name="T18" fmla="*/ 1029 w 1481"/>
                <a:gd name="T19" fmla="*/ 361 h 844"/>
                <a:gd name="T20" fmla="*/ 969 w 1481"/>
                <a:gd name="T21" fmla="*/ 318 h 844"/>
                <a:gd name="T22" fmla="*/ 907 w 1481"/>
                <a:gd name="T23" fmla="*/ 278 h 844"/>
                <a:gd name="T24" fmla="*/ 844 w 1481"/>
                <a:gd name="T25" fmla="*/ 240 h 844"/>
                <a:gd name="T26" fmla="*/ 779 w 1481"/>
                <a:gd name="T27" fmla="*/ 205 h 844"/>
                <a:gd name="T28" fmla="*/ 712 w 1481"/>
                <a:gd name="T29" fmla="*/ 172 h 844"/>
                <a:gd name="T30" fmla="*/ 646 w 1481"/>
                <a:gd name="T31" fmla="*/ 142 h 844"/>
                <a:gd name="T32" fmla="*/ 577 w 1481"/>
                <a:gd name="T33" fmla="*/ 115 h 844"/>
                <a:gd name="T34" fmla="*/ 507 w 1481"/>
                <a:gd name="T35" fmla="*/ 91 h 844"/>
                <a:gd name="T36" fmla="*/ 437 w 1481"/>
                <a:gd name="T37" fmla="*/ 69 h 844"/>
                <a:gd name="T38" fmla="*/ 366 w 1481"/>
                <a:gd name="T39" fmla="*/ 50 h 844"/>
                <a:gd name="T40" fmla="*/ 292 w 1481"/>
                <a:gd name="T41" fmla="*/ 34 h 844"/>
                <a:gd name="T42" fmla="*/ 220 w 1481"/>
                <a:gd name="T43" fmla="*/ 21 h 844"/>
                <a:gd name="T44" fmla="*/ 147 w 1481"/>
                <a:gd name="T45" fmla="*/ 11 h 844"/>
                <a:gd name="T46" fmla="*/ 73 w 1481"/>
                <a:gd name="T47" fmla="*/ 4 h 844"/>
                <a:gd name="T48" fmla="*/ 0 w 1481"/>
                <a:gd name="T49" fmla="*/ 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1" h="844">
                  <a:moveTo>
                    <a:pt x="1481" y="844"/>
                  </a:moveTo>
                  <a:lnTo>
                    <a:pt x="1439" y="783"/>
                  </a:lnTo>
                  <a:lnTo>
                    <a:pt x="1396" y="723"/>
                  </a:lnTo>
                  <a:lnTo>
                    <a:pt x="1351" y="665"/>
                  </a:lnTo>
                  <a:lnTo>
                    <a:pt x="1302" y="609"/>
                  </a:lnTo>
                  <a:lnTo>
                    <a:pt x="1252" y="555"/>
                  </a:lnTo>
                  <a:lnTo>
                    <a:pt x="1199" y="503"/>
                  </a:lnTo>
                  <a:lnTo>
                    <a:pt x="1144" y="453"/>
                  </a:lnTo>
                  <a:lnTo>
                    <a:pt x="1088" y="407"/>
                  </a:lnTo>
                  <a:lnTo>
                    <a:pt x="1029" y="361"/>
                  </a:lnTo>
                  <a:lnTo>
                    <a:pt x="969" y="318"/>
                  </a:lnTo>
                  <a:lnTo>
                    <a:pt x="907" y="278"/>
                  </a:lnTo>
                  <a:lnTo>
                    <a:pt x="844" y="240"/>
                  </a:lnTo>
                  <a:lnTo>
                    <a:pt x="779" y="205"/>
                  </a:lnTo>
                  <a:lnTo>
                    <a:pt x="712" y="172"/>
                  </a:lnTo>
                  <a:lnTo>
                    <a:pt x="646" y="142"/>
                  </a:lnTo>
                  <a:lnTo>
                    <a:pt x="577" y="115"/>
                  </a:lnTo>
                  <a:lnTo>
                    <a:pt x="507" y="91"/>
                  </a:lnTo>
                  <a:lnTo>
                    <a:pt x="437" y="69"/>
                  </a:lnTo>
                  <a:lnTo>
                    <a:pt x="366" y="50"/>
                  </a:lnTo>
                  <a:lnTo>
                    <a:pt x="292" y="34"/>
                  </a:lnTo>
                  <a:lnTo>
                    <a:pt x="220" y="21"/>
                  </a:lnTo>
                  <a:lnTo>
                    <a:pt x="147" y="11"/>
                  </a:lnTo>
                  <a:lnTo>
                    <a:pt x="73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7" name="Freeform 24"/>
            <p:cNvSpPr>
              <a:spLocks/>
            </p:cNvSpPr>
            <p:nvPr/>
          </p:nvSpPr>
          <p:spPr bwMode="auto">
            <a:xfrm>
              <a:off x="4169" y="2792"/>
              <a:ext cx="31" cy="237"/>
            </a:xfrm>
            <a:custGeom>
              <a:avLst/>
              <a:gdLst>
                <a:gd name="T0" fmla="*/ 28 w 213"/>
                <a:gd name="T1" fmla="*/ 1663 h 1663"/>
                <a:gd name="T2" fmla="*/ 59 w 213"/>
                <a:gd name="T3" fmla="*/ 1595 h 1663"/>
                <a:gd name="T4" fmla="*/ 87 w 213"/>
                <a:gd name="T5" fmla="*/ 1526 h 1663"/>
                <a:gd name="T6" fmla="*/ 113 w 213"/>
                <a:gd name="T7" fmla="*/ 1455 h 1663"/>
                <a:gd name="T8" fmla="*/ 136 w 213"/>
                <a:gd name="T9" fmla="*/ 1384 h 1663"/>
                <a:gd name="T10" fmla="*/ 156 w 213"/>
                <a:gd name="T11" fmla="*/ 1312 h 1663"/>
                <a:gd name="T12" fmla="*/ 173 w 213"/>
                <a:gd name="T13" fmla="*/ 1239 h 1663"/>
                <a:gd name="T14" fmla="*/ 187 w 213"/>
                <a:gd name="T15" fmla="*/ 1164 h 1663"/>
                <a:gd name="T16" fmla="*/ 198 w 213"/>
                <a:gd name="T17" fmla="*/ 1090 h 1663"/>
                <a:gd name="T18" fmla="*/ 206 w 213"/>
                <a:gd name="T19" fmla="*/ 1016 h 1663"/>
                <a:gd name="T20" fmla="*/ 210 w 213"/>
                <a:gd name="T21" fmla="*/ 941 h 1663"/>
                <a:gd name="T22" fmla="*/ 213 w 213"/>
                <a:gd name="T23" fmla="*/ 865 h 1663"/>
                <a:gd name="T24" fmla="*/ 212 w 213"/>
                <a:gd name="T25" fmla="*/ 791 h 1663"/>
                <a:gd name="T26" fmla="*/ 207 w 213"/>
                <a:gd name="T27" fmla="*/ 716 h 1663"/>
                <a:gd name="T28" fmla="*/ 199 w 213"/>
                <a:gd name="T29" fmla="*/ 642 h 1663"/>
                <a:gd name="T30" fmla="*/ 189 w 213"/>
                <a:gd name="T31" fmla="*/ 567 h 1663"/>
                <a:gd name="T32" fmla="*/ 176 w 213"/>
                <a:gd name="T33" fmla="*/ 493 h 1663"/>
                <a:gd name="T34" fmla="*/ 159 w 213"/>
                <a:gd name="T35" fmla="*/ 420 h 1663"/>
                <a:gd name="T36" fmla="*/ 140 w 213"/>
                <a:gd name="T37" fmla="*/ 347 h 1663"/>
                <a:gd name="T38" fmla="*/ 117 w 213"/>
                <a:gd name="T39" fmla="*/ 276 h 1663"/>
                <a:gd name="T40" fmla="*/ 92 w 213"/>
                <a:gd name="T41" fmla="*/ 205 h 1663"/>
                <a:gd name="T42" fmla="*/ 64 w 213"/>
                <a:gd name="T43" fmla="*/ 135 h 1663"/>
                <a:gd name="T44" fmla="*/ 33 w 213"/>
                <a:gd name="T45" fmla="*/ 67 h 1663"/>
                <a:gd name="T46" fmla="*/ 0 w 213"/>
                <a:gd name="T47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3" h="1663">
                  <a:moveTo>
                    <a:pt x="28" y="1663"/>
                  </a:moveTo>
                  <a:lnTo>
                    <a:pt x="59" y="1595"/>
                  </a:lnTo>
                  <a:lnTo>
                    <a:pt x="87" y="1526"/>
                  </a:lnTo>
                  <a:lnTo>
                    <a:pt x="113" y="1455"/>
                  </a:lnTo>
                  <a:lnTo>
                    <a:pt x="136" y="1384"/>
                  </a:lnTo>
                  <a:lnTo>
                    <a:pt x="156" y="1312"/>
                  </a:lnTo>
                  <a:lnTo>
                    <a:pt x="173" y="1239"/>
                  </a:lnTo>
                  <a:lnTo>
                    <a:pt x="187" y="1164"/>
                  </a:lnTo>
                  <a:lnTo>
                    <a:pt x="198" y="1090"/>
                  </a:lnTo>
                  <a:lnTo>
                    <a:pt x="206" y="1016"/>
                  </a:lnTo>
                  <a:lnTo>
                    <a:pt x="210" y="941"/>
                  </a:lnTo>
                  <a:lnTo>
                    <a:pt x="213" y="865"/>
                  </a:lnTo>
                  <a:lnTo>
                    <a:pt x="212" y="791"/>
                  </a:lnTo>
                  <a:lnTo>
                    <a:pt x="207" y="716"/>
                  </a:lnTo>
                  <a:lnTo>
                    <a:pt x="199" y="642"/>
                  </a:lnTo>
                  <a:lnTo>
                    <a:pt x="189" y="567"/>
                  </a:lnTo>
                  <a:lnTo>
                    <a:pt x="176" y="493"/>
                  </a:lnTo>
                  <a:lnTo>
                    <a:pt x="159" y="420"/>
                  </a:lnTo>
                  <a:lnTo>
                    <a:pt x="140" y="347"/>
                  </a:lnTo>
                  <a:lnTo>
                    <a:pt x="117" y="276"/>
                  </a:lnTo>
                  <a:lnTo>
                    <a:pt x="92" y="205"/>
                  </a:lnTo>
                  <a:lnTo>
                    <a:pt x="64" y="135"/>
                  </a:lnTo>
                  <a:lnTo>
                    <a:pt x="33" y="6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8" name="Freeform 25"/>
            <p:cNvSpPr>
              <a:spLocks/>
            </p:cNvSpPr>
            <p:nvPr/>
          </p:nvSpPr>
          <p:spPr bwMode="auto">
            <a:xfrm>
              <a:off x="3944" y="3048"/>
              <a:ext cx="219" cy="129"/>
            </a:xfrm>
            <a:custGeom>
              <a:avLst/>
              <a:gdLst>
                <a:gd name="T0" fmla="*/ 0 w 1535"/>
                <a:gd name="T1" fmla="*/ 900 h 900"/>
                <a:gd name="T2" fmla="*/ 74 w 1535"/>
                <a:gd name="T3" fmla="*/ 897 h 900"/>
                <a:gd name="T4" fmla="*/ 148 w 1535"/>
                <a:gd name="T5" fmla="*/ 891 h 900"/>
                <a:gd name="T6" fmla="*/ 222 w 1535"/>
                <a:gd name="T7" fmla="*/ 882 h 900"/>
                <a:gd name="T8" fmla="*/ 295 w 1535"/>
                <a:gd name="T9" fmla="*/ 869 h 900"/>
                <a:gd name="T10" fmla="*/ 368 w 1535"/>
                <a:gd name="T11" fmla="*/ 854 h 900"/>
                <a:gd name="T12" fmla="*/ 440 w 1535"/>
                <a:gd name="T13" fmla="*/ 836 h 900"/>
                <a:gd name="T14" fmla="*/ 511 w 1535"/>
                <a:gd name="T15" fmla="*/ 815 h 900"/>
                <a:gd name="T16" fmla="*/ 581 w 1535"/>
                <a:gd name="T17" fmla="*/ 791 h 900"/>
                <a:gd name="T18" fmla="*/ 651 w 1535"/>
                <a:gd name="T19" fmla="*/ 764 h 900"/>
                <a:gd name="T20" fmla="*/ 718 w 1535"/>
                <a:gd name="T21" fmla="*/ 734 h 900"/>
                <a:gd name="T22" fmla="*/ 786 w 1535"/>
                <a:gd name="T23" fmla="*/ 702 h 900"/>
                <a:gd name="T24" fmla="*/ 851 w 1535"/>
                <a:gd name="T25" fmla="*/ 667 h 900"/>
                <a:gd name="T26" fmla="*/ 915 w 1535"/>
                <a:gd name="T27" fmla="*/ 629 h 900"/>
                <a:gd name="T28" fmla="*/ 977 w 1535"/>
                <a:gd name="T29" fmla="*/ 589 h 900"/>
                <a:gd name="T30" fmla="*/ 1038 w 1535"/>
                <a:gd name="T31" fmla="*/ 546 h 900"/>
                <a:gd name="T32" fmla="*/ 1097 w 1535"/>
                <a:gd name="T33" fmla="*/ 502 h 900"/>
                <a:gd name="T34" fmla="*/ 1155 w 1535"/>
                <a:gd name="T35" fmla="*/ 454 h 900"/>
                <a:gd name="T36" fmla="*/ 1210 w 1535"/>
                <a:gd name="T37" fmla="*/ 404 h 900"/>
                <a:gd name="T38" fmla="*/ 1263 w 1535"/>
                <a:gd name="T39" fmla="*/ 352 h 900"/>
                <a:gd name="T40" fmla="*/ 1314 w 1535"/>
                <a:gd name="T41" fmla="*/ 298 h 900"/>
                <a:gd name="T42" fmla="*/ 1363 w 1535"/>
                <a:gd name="T43" fmla="*/ 243 h 900"/>
                <a:gd name="T44" fmla="*/ 1409 w 1535"/>
                <a:gd name="T45" fmla="*/ 184 h 900"/>
                <a:gd name="T46" fmla="*/ 1454 w 1535"/>
                <a:gd name="T47" fmla="*/ 125 h 900"/>
                <a:gd name="T48" fmla="*/ 1496 w 1535"/>
                <a:gd name="T49" fmla="*/ 63 h 900"/>
                <a:gd name="T50" fmla="*/ 1535 w 1535"/>
                <a:gd name="T51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35" h="900">
                  <a:moveTo>
                    <a:pt x="0" y="900"/>
                  </a:moveTo>
                  <a:lnTo>
                    <a:pt x="74" y="897"/>
                  </a:lnTo>
                  <a:lnTo>
                    <a:pt x="148" y="891"/>
                  </a:lnTo>
                  <a:lnTo>
                    <a:pt x="222" y="882"/>
                  </a:lnTo>
                  <a:lnTo>
                    <a:pt x="295" y="869"/>
                  </a:lnTo>
                  <a:lnTo>
                    <a:pt x="368" y="854"/>
                  </a:lnTo>
                  <a:lnTo>
                    <a:pt x="440" y="836"/>
                  </a:lnTo>
                  <a:lnTo>
                    <a:pt x="511" y="815"/>
                  </a:lnTo>
                  <a:lnTo>
                    <a:pt x="581" y="791"/>
                  </a:lnTo>
                  <a:lnTo>
                    <a:pt x="651" y="764"/>
                  </a:lnTo>
                  <a:lnTo>
                    <a:pt x="718" y="734"/>
                  </a:lnTo>
                  <a:lnTo>
                    <a:pt x="786" y="702"/>
                  </a:lnTo>
                  <a:lnTo>
                    <a:pt x="851" y="667"/>
                  </a:lnTo>
                  <a:lnTo>
                    <a:pt x="915" y="629"/>
                  </a:lnTo>
                  <a:lnTo>
                    <a:pt x="977" y="589"/>
                  </a:lnTo>
                  <a:lnTo>
                    <a:pt x="1038" y="546"/>
                  </a:lnTo>
                  <a:lnTo>
                    <a:pt x="1097" y="502"/>
                  </a:lnTo>
                  <a:lnTo>
                    <a:pt x="1155" y="454"/>
                  </a:lnTo>
                  <a:lnTo>
                    <a:pt x="1210" y="404"/>
                  </a:lnTo>
                  <a:lnTo>
                    <a:pt x="1263" y="352"/>
                  </a:lnTo>
                  <a:lnTo>
                    <a:pt x="1314" y="298"/>
                  </a:lnTo>
                  <a:lnTo>
                    <a:pt x="1363" y="243"/>
                  </a:lnTo>
                  <a:lnTo>
                    <a:pt x="1409" y="184"/>
                  </a:lnTo>
                  <a:lnTo>
                    <a:pt x="1454" y="125"/>
                  </a:lnTo>
                  <a:lnTo>
                    <a:pt x="1496" y="63"/>
                  </a:lnTo>
                  <a:lnTo>
                    <a:pt x="1535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9" name="Freeform 26"/>
            <p:cNvSpPr>
              <a:spLocks/>
            </p:cNvSpPr>
            <p:nvPr/>
          </p:nvSpPr>
          <p:spPr bwMode="auto">
            <a:xfrm>
              <a:off x="3943" y="3049"/>
              <a:ext cx="242" cy="147"/>
            </a:xfrm>
            <a:custGeom>
              <a:avLst/>
              <a:gdLst>
                <a:gd name="T0" fmla="*/ 0 w 1690"/>
                <a:gd name="T1" fmla="*/ 1035 h 1035"/>
                <a:gd name="T2" fmla="*/ 76 w 1690"/>
                <a:gd name="T3" fmla="*/ 1031 h 1035"/>
                <a:gd name="T4" fmla="*/ 153 w 1690"/>
                <a:gd name="T5" fmla="*/ 1025 h 1035"/>
                <a:gd name="T6" fmla="*/ 229 w 1690"/>
                <a:gd name="T7" fmla="*/ 1016 h 1035"/>
                <a:gd name="T8" fmla="*/ 306 w 1690"/>
                <a:gd name="T9" fmla="*/ 1004 h 1035"/>
                <a:gd name="T10" fmla="*/ 381 w 1690"/>
                <a:gd name="T11" fmla="*/ 988 h 1035"/>
                <a:gd name="T12" fmla="*/ 455 w 1690"/>
                <a:gd name="T13" fmla="*/ 970 h 1035"/>
                <a:gd name="T14" fmla="*/ 530 w 1690"/>
                <a:gd name="T15" fmla="*/ 949 h 1035"/>
                <a:gd name="T16" fmla="*/ 603 w 1690"/>
                <a:gd name="T17" fmla="*/ 925 h 1035"/>
                <a:gd name="T18" fmla="*/ 675 w 1690"/>
                <a:gd name="T19" fmla="*/ 898 h 1035"/>
                <a:gd name="T20" fmla="*/ 746 w 1690"/>
                <a:gd name="T21" fmla="*/ 870 h 1035"/>
                <a:gd name="T22" fmla="*/ 815 w 1690"/>
                <a:gd name="T23" fmla="*/ 837 h 1035"/>
                <a:gd name="T24" fmla="*/ 884 w 1690"/>
                <a:gd name="T25" fmla="*/ 802 h 1035"/>
                <a:gd name="T26" fmla="*/ 951 w 1690"/>
                <a:gd name="T27" fmla="*/ 764 h 1035"/>
                <a:gd name="T28" fmla="*/ 1016 w 1690"/>
                <a:gd name="T29" fmla="*/ 724 h 1035"/>
                <a:gd name="T30" fmla="*/ 1080 w 1690"/>
                <a:gd name="T31" fmla="*/ 681 h 1035"/>
                <a:gd name="T32" fmla="*/ 1142 w 1690"/>
                <a:gd name="T33" fmla="*/ 637 h 1035"/>
                <a:gd name="T34" fmla="*/ 1203 w 1690"/>
                <a:gd name="T35" fmla="*/ 589 h 1035"/>
                <a:gd name="T36" fmla="*/ 1262 w 1690"/>
                <a:gd name="T37" fmla="*/ 539 h 1035"/>
                <a:gd name="T38" fmla="*/ 1318 w 1690"/>
                <a:gd name="T39" fmla="*/ 487 h 1035"/>
                <a:gd name="T40" fmla="*/ 1373 w 1690"/>
                <a:gd name="T41" fmla="*/ 433 h 1035"/>
                <a:gd name="T42" fmla="*/ 1425 w 1690"/>
                <a:gd name="T43" fmla="*/ 377 h 1035"/>
                <a:gd name="T44" fmla="*/ 1475 w 1690"/>
                <a:gd name="T45" fmla="*/ 318 h 1035"/>
                <a:gd name="T46" fmla="*/ 1522 w 1690"/>
                <a:gd name="T47" fmla="*/ 258 h 1035"/>
                <a:gd name="T48" fmla="*/ 1568 w 1690"/>
                <a:gd name="T49" fmla="*/ 196 h 1035"/>
                <a:gd name="T50" fmla="*/ 1611 w 1690"/>
                <a:gd name="T51" fmla="*/ 132 h 1035"/>
                <a:gd name="T52" fmla="*/ 1652 w 1690"/>
                <a:gd name="T53" fmla="*/ 66 h 1035"/>
                <a:gd name="T54" fmla="*/ 1690 w 1690"/>
                <a:gd name="T5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0" h="1035">
                  <a:moveTo>
                    <a:pt x="0" y="1035"/>
                  </a:moveTo>
                  <a:lnTo>
                    <a:pt x="76" y="1031"/>
                  </a:lnTo>
                  <a:lnTo>
                    <a:pt x="153" y="1025"/>
                  </a:lnTo>
                  <a:lnTo>
                    <a:pt x="229" y="1016"/>
                  </a:lnTo>
                  <a:lnTo>
                    <a:pt x="306" y="1004"/>
                  </a:lnTo>
                  <a:lnTo>
                    <a:pt x="381" y="988"/>
                  </a:lnTo>
                  <a:lnTo>
                    <a:pt x="455" y="970"/>
                  </a:lnTo>
                  <a:lnTo>
                    <a:pt x="530" y="949"/>
                  </a:lnTo>
                  <a:lnTo>
                    <a:pt x="603" y="925"/>
                  </a:lnTo>
                  <a:lnTo>
                    <a:pt x="675" y="898"/>
                  </a:lnTo>
                  <a:lnTo>
                    <a:pt x="746" y="870"/>
                  </a:lnTo>
                  <a:lnTo>
                    <a:pt x="815" y="837"/>
                  </a:lnTo>
                  <a:lnTo>
                    <a:pt x="884" y="802"/>
                  </a:lnTo>
                  <a:lnTo>
                    <a:pt x="951" y="764"/>
                  </a:lnTo>
                  <a:lnTo>
                    <a:pt x="1016" y="724"/>
                  </a:lnTo>
                  <a:lnTo>
                    <a:pt x="1080" y="681"/>
                  </a:lnTo>
                  <a:lnTo>
                    <a:pt x="1142" y="637"/>
                  </a:lnTo>
                  <a:lnTo>
                    <a:pt x="1203" y="589"/>
                  </a:lnTo>
                  <a:lnTo>
                    <a:pt x="1262" y="539"/>
                  </a:lnTo>
                  <a:lnTo>
                    <a:pt x="1318" y="487"/>
                  </a:lnTo>
                  <a:lnTo>
                    <a:pt x="1373" y="433"/>
                  </a:lnTo>
                  <a:lnTo>
                    <a:pt x="1425" y="377"/>
                  </a:lnTo>
                  <a:lnTo>
                    <a:pt x="1475" y="318"/>
                  </a:lnTo>
                  <a:lnTo>
                    <a:pt x="1522" y="258"/>
                  </a:lnTo>
                  <a:lnTo>
                    <a:pt x="1568" y="196"/>
                  </a:lnTo>
                  <a:lnTo>
                    <a:pt x="1611" y="132"/>
                  </a:lnTo>
                  <a:lnTo>
                    <a:pt x="1652" y="66"/>
                  </a:lnTo>
                  <a:lnTo>
                    <a:pt x="169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0" name="Freeform 27"/>
            <p:cNvSpPr>
              <a:spLocks/>
            </p:cNvSpPr>
            <p:nvPr/>
          </p:nvSpPr>
          <p:spPr bwMode="auto">
            <a:xfrm>
              <a:off x="4191" y="2792"/>
              <a:ext cx="28" cy="237"/>
            </a:xfrm>
            <a:custGeom>
              <a:avLst/>
              <a:gdLst>
                <a:gd name="T0" fmla="*/ 24 w 196"/>
                <a:gd name="T1" fmla="*/ 1663 h 1663"/>
                <a:gd name="T2" fmla="*/ 55 w 196"/>
                <a:gd name="T3" fmla="*/ 1591 h 1663"/>
                <a:gd name="T4" fmla="*/ 83 w 196"/>
                <a:gd name="T5" fmla="*/ 1518 h 1663"/>
                <a:gd name="T6" fmla="*/ 107 w 196"/>
                <a:gd name="T7" fmla="*/ 1444 h 1663"/>
                <a:gd name="T8" fmla="*/ 128 w 196"/>
                <a:gd name="T9" fmla="*/ 1369 h 1663"/>
                <a:gd name="T10" fmla="*/ 147 w 196"/>
                <a:gd name="T11" fmla="*/ 1293 h 1663"/>
                <a:gd name="T12" fmla="*/ 163 w 196"/>
                <a:gd name="T13" fmla="*/ 1217 h 1663"/>
                <a:gd name="T14" fmla="*/ 176 w 196"/>
                <a:gd name="T15" fmla="*/ 1140 h 1663"/>
                <a:gd name="T16" fmla="*/ 186 w 196"/>
                <a:gd name="T17" fmla="*/ 1063 h 1663"/>
                <a:gd name="T18" fmla="*/ 191 w 196"/>
                <a:gd name="T19" fmla="*/ 985 h 1663"/>
                <a:gd name="T20" fmla="*/ 196 w 196"/>
                <a:gd name="T21" fmla="*/ 908 h 1663"/>
                <a:gd name="T22" fmla="*/ 196 w 196"/>
                <a:gd name="T23" fmla="*/ 829 h 1663"/>
                <a:gd name="T24" fmla="*/ 192 w 196"/>
                <a:gd name="T25" fmla="*/ 751 h 1663"/>
                <a:gd name="T26" fmla="*/ 187 w 196"/>
                <a:gd name="T27" fmla="*/ 673 h 1663"/>
                <a:gd name="T28" fmla="*/ 178 w 196"/>
                <a:gd name="T29" fmla="*/ 595 h 1663"/>
                <a:gd name="T30" fmla="*/ 167 w 196"/>
                <a:gd name="T31" fmla="*/ 519 h 1663"/>
                <a:gd name="T32" fmla="*/ 151 w 196"/>
                <a:gd name="T33" fmla="*/ 442 h 1663"/>
                <a:gd name="T34" fmla="*/ 134 w 196"/>
                <a:gd name="T35" fmla="*/ 366 h 1663"/>
                <a:gd name="T36" fmla="*/ 113 w 196"/>
                <a:gd name="T37" fmla="*/ 291 h 1663"/>
                <a:gd name="T38" fmla="*/ 88 w 196"/>
                <a:gd name="T39" fmla="*/ 216 h 1663"/>
                <a:gd name="T40" fmla="*/ 62 w 196"/>
                <a:gd name="T41" fmla="*/ 143 h 1663"/>
                <a:gd name="T42" fmla="*/ 33 w 196"/>
                <a:gd name="T43" fmla="*/ 71 h 1663"/>
                <a:gd name="T44" fmla="*/ 0 w 196"/>
                <a:gd name="T45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6" h="1663">
                  <a:moveTo>
                    <a:pt x="24" y="1663"/>
                  </a:moveTo>
                  <a:lnTo>
                    <a:pt x="55" y="1591"/>
                  </a:lnTo>
                  <a:lnTo>
                    <a:pt x="83" y="1518"/>
                  </a:lnTo>
                  <a:lnTo>
                    <a:pt x="107" y="1444"/>
                  </a:lnTo>
                  <a:lnTo>
                    <a:pt x="128" y="1369"/>
                  </a:lnTo>
                  <a:lnTo>
                    <a:pt x="147" y="1293"/>
                  </a:lnTo>
                  <a:lnTo>
                    <a:pt x="163" y="1217"/>
                  </a:lnTo>
                  <a:lnTo>
                    <a:pt x="176" y="1140"/>
                  </a:lnTo>
                  <a:lnTo>
                    <a:pt x="186" y="1063"/>
                  </a:lnTo>
                  <a:lnTo>
                    <a:pt x="191" y="985"/>
                  </a:lnTo>
                  <a:lnTo>
                    <a:pt x="196" y="908"/>
                  </a:lnTo>
                  <a:lnTo>
                    <a:pt x="196" y="829"/>
                  </a:lnTo>
                  <a:lnTo>
                    <a:pt x="192" y="751"/>
                  </a:lnTo>
                  <a:lnTo>
                    <a:pt x="187" y="673"/>
                  </a:lnTo>
                  <a:lnTo>
                    <a:pt x="178" y="595"/>
                  </a:lnTo>
                  <a:lnTo>
                    <a:pt x="167" y="519"/>
                  </a:lnTo>
                  <a:lnTo>
                    <a:pt x="151" y="442"/>
                  </a:lnTo>
                  <a:lnTo>
                    <a:pt x="134" y="366"/>
                  </a:lnTo>
                  <a:lnTo>
                    <a:pt x="113" y="291"/>
                  </a:lnTo>
                  <a:lnTo>
                    <a:pt x="88" y="216"/>
                  </a:lnTo>
                  <a:lnTo>
                    <a:pt x="62" y="143"/>
                  </a:lnTo>
                  <a:lnTo>
                    <a:pt x="33" y="7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1" name="Freeform 28"/>
            <p:cNvSpPr>
              <a:spLocks/>
            </p:cNvSpPr>
            <p:nvPr/>
          </p:nvSpPr>
          <p:spPr bwMode="auto">
            <a:xfrm>
              <a:off x="3946" y="2633"/>
              <a:ext cx="234" cy="139"/>
            </a:xfrm>
            <a:custGeom>
              <a:avLst/>
              <a:gdLst>
                <a:gd name="T0" fmla="*/ 1638 w 1638"/>
                <a:gd name="T1" fmla="*/ 979 h 979"/>
                <a:gd name="T2" fmla="*/ 1598 w 1638"/>
                <a:gd name="T3" fmla="*/ 914 h 979"/>
                <a:gd name="T4" fmla="*/ 1556 w 1638"/>
                <a:gd name="T5" fmla="*/ 850 h 979"/>
                <a:gd name="T6" fmla="*/ 1510 w 1638"/>
                <a:gd name="T7" fmla="*/ 787 h 979"/>
                <a:gd name="T8" fmla="*/ 1464 w 1638"/>
                <a:gd name="T9" fmla="*/ 728 h 979"/>
                <a:gd name="T10" fmla="*/ 1414 w 1638"/>
                <a:gd name="T11" fmla="*/ 669 h 979"/>
                <a:gd name="T12" fmla="*/ 1362 w 1638"/>
                <a:gd name="T13" fmla="*/ 612 h 979"/>
                <a:gd name="T14" fmla="*/ 1309 w 1638"/>
                <a:gd name="T15" fmla="*/ 558 h 979"/>
                <a:gd name="T16" fmla="*/ 1252 w 1638"/>
                <a:gd name="T17" fmla="*/ 505 h 979"/>
                <a:gd name="T18" fmla="*/ 1194 w 1638"/>
                <a:gd name="T19" fmla="*/ 455 h 979"/>
                <a:gd name="T20" fmla="*/ 1135 w 1638"/>
                <a:gd name="T21" fmla="*/ 408 h 979"/>
                <a:gd name="T22" fmla="*/ 1073 w 1638"/>
                <a:gd name="T23" fmla="*/ 362 h 979"/>
                <a:gd name="T24" fmla="*/ 1009 w 1638"/>
                <a:gd name="T25" fmla="*/ 319 h 979"/>
                <a:gd name="T26" fmla="*/ 945 w 1638"/>
                <a:gd name="T27" fmla="*/ 278 h 979"/>
                <a:gd name="T28" fmla="*/ 879 w 1638"/>
                <a:gd name="T29" fmla="*/ 240 h 979"/>
                <a:gd name="T30" fmla="*/ 810 w 1638"/>
                <a:gd name="T31" fmla="*/ 205 h 979"/>
                <a:gd name="T32" fmla="*/ 741 w 1638"/>
                <a:gd name="T33" fmla="*/ 173 h 979"/>
                <a:gd name="T34" fmla="*/ 670 w 1638"/>
                <a:gd name="T35" fmla="*/ 143 h 979"/>
                <a:gd name="T36" fmla="*/ 599 w 1638"/>
                <a:gd name="T37" fmla="*/ 115 h 979"/>
                <a:gd name="T38" fmla="*/ 526 w 1638"/>
                <a:gd name="T39" fmla="*/ 91 h 979"/>
                <a:gd name="T40" fmla="*/ 453 w 1638"/>
                <a:gd name="T41" fmla="*/ 69 h 979"/>
                <a:gd name="T42" fmla="*/ 379 w 1638"/>
                <a:gd name="T43" fmla="*/ 50 h 979"/>
                <a:gd name="T44" fmla="*/ 304 w 1638"/>
                <a:gd name="T45" fmla="*/ 34 h 979"/>
                <a:gd name="T46" fmla="*/ 228 w 1638"/>
                <a:gd name="T47" fmla="*/ 21 h 979"/>
                <a:gd name="T48" fmla="*/ 152 w 1638"/>
                <a:gd name="T49" fmla="*/ 11 h 979"/>
                <a:gd name="T50" fmla="*/ 77 w 1638"/>
                <a:gd name="T51" fmla="*/ 4 h 979"/>
                <a:gd name="T52" fmla="*/ 0 w 1638"/>
                <a:gd name="T53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8" h="979">
                  <a:moveTo>
                    <a:pt x="1638" y="979"/>
                  </a:moveTo>
                  <a:lnTo>
                    <a:pt x="1598" y="914"/>
                  </a:lnTo>
                  <a:lnTo>
                    <a:pt x="1556" y="850"/>
                  </a:lnTo>
                  <a:lnTo>
                    <a:pt x="1510" y="787"/>
                  </a:lnTo>
                  <a:lnTo>
                    <a:pt x="1464" y="728"/>
                  </a:lnTo>
                  <a:lnTo>
                    <a:pt x="1414" y="669"/>
                  </a:lnTo>
                  <a:lnTo>
                    <a:pt x="1362" y="612"/>
                  </a:lnTo>
                  <a:lnTo>
                    <a:pt x="1309" y="558"/>
                  </a:lnTo>
                  <a:lnTo>
                    <a:pt x="1252" y="505"/>
                  </a:lnTo>
                  <a:lnTo>
                    <a:pt x="1194" y="455"/>
                  </a:lnTo>
                  <a:lnTo>
                    <a:pt x="1135" y="408"/>
                  </a:lnTo>
                  <a:lnTo>
                    <a:pt x="1073" y="362"/>
                  </a:lnTo>
                  <a:lnTo>
                    <a:pt x="1009" y="319"/>
                  </a:lnTo>
                  <a:lnTo>
                    <a:pt x="945" y="278"/>
                  </a:lnTo>
                  <a:lnTo>
                    <a:pt x="879" y="240"/>
                  </a:lnTo>
                  <a:lnTo>
                    <a:pt x="810" y="205"/>
                  </a:lnTo>
                  <a:lnTo>
                    <a:pt x="741" y="173"/>
                  </a:lnTo>
                  <a:lnTo>
                    <a:pt x="670" y="143"/>
                  </a:lnTo>
                  <a:lnTo>
                    <a:pt x="599" y="115"/>
                  </a:lnTo>
                  <a:lnTo>
                    <a:pt x="526" y="91"/>
                  </a:lnTo>
                  <a:lnTo>
                    <a:pt x="453" y="69"/>
                  </a:lnTo>
                  <a:lnTo>
                    <a:pt x="379" y="50"/>
                  </a:lnTo>
                  <a:lnTo>
                    <a:pt x="304" y="34"/>
                  </a:lnTo>
                  <a:lnTo>
                    <a:pt x="228" y="21"/>
                  </a:lnTo>
                  <a:lnTo>
                    <a:pt x="152" y="11"/>
                  </a:lnTo>
                  <a:lnTo>
                    <a:pt x="77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2" name="Freeform 29"/>
            <p:cNvSpPr>
              <a:spLocks/>
            </p:cNvSpPr>
            <p:nvPr/>
          </p:nvSpPr>
          <p:spPr bwMode="auto">
            <a:xfrm>
              <a:off x="3392" y="2620"/>
              <a:ext cx="0" cy="153"/>
            </a:xfrm>
            <a:custGeom>
              <a:avLst/>
              <a:gdLst>
                <a:gd name="T0" fmla="*/ 5 w 5"/>
                <a:gd name="T1" fmla="*/ 0 h 1070"/>
                <a:gd name="T2" fmla="*/ 4 w 5"/>
                <a:gd name="T3" fmla="*/ 117 h 1070"/>
                <a:gd name="T4" fmla="*/ 4 w 5"/>
                <a:gd name="T5" fmla="*/ 238 h 1070"/>
                <a:gd name="T6" fmla="*/ 3 w 5"/>
                <a:gd name="T7" fmla="*/ 365 h 1070"/>
                <a:gd name="T8" fmla="*/ 2 w 5"/>
                <a:gd name="T9" fmla="*/ 495 h 1070"/>
                <a:gd name="T10" fmla="*/ 2 w 5"/>
                <a:gd name="T11" fmla="*/ 631 h 1070"/>
                <a:gd name="T12" fmla="*/ 1 w 5"/>
                <a:gd name="T13" fmla="*/ 769 h 1070"/>
                <a:gd name="T14" fmla="*/ 0 w 5"/>
                <a:gd name="T15" fmla="*/ 912 h 1070"/>
                <a:gd name="T16" fmla="*/ 0 w 5"/>
                <a:gd name="T17" fmla="*/ 1057 h 1070"/>
                <a:gd name="T18" fmla="*/ 0 w 5"/>
                <a:gd name="T19" fmla="*/ 107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70">
                  <a:moveTo>
                    <a:pt x="5" y="0"/>
                  </a:moveTo>
                  <a:lnTo>
                    <a:pt x="4" y="117"/>
                  </a:lnTo>
                  <a:lnTo>
                    <a:pt x="4" y="238"/>
                  </a:lnTo>
                  <a:lnTo>
                    <a:pt x="3" y="365"/>
                  </a:lnTo>
                  <a:lnTo>
                    <a:pt x="2" y="495"/>
                  </a:lnTo>
                  <a:lnTo>
                    <a:pt x="2" y="631"/>
                  </a:lnTo>
                  <a:lnTo>
                    <a:pt x="1" y="769"/>
                  </a:lnTo>
                  <a:lnTo>
                    <a:pt x="0" y="912"/>
                  </a:lnTo>
                  <a:lnTo>
                    <a:pt x="0" y="1057"/>
                  </a:lnTo>
                  <a:lnTo>
                    <a:pt x="0" y="107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3" name="Freeform 30"/>
            <p:cNvSpPr>
              <a:spLocks/>
            </p:cNvSpPr>
            <p:nvPr/>
          </p:nvSpPr>
          <p:spPr bwMode="auto">
            <a:xfrm>
              <a:off x="3390" y="2792"/>
              <a:ext cx="2" cy="237"/>
            </a:xfrm>
            <a:custGeom>
              <a:avLst/>
              <a:gdLst>
                <a:gd name="T0" fmla="*/ 9 w 9"/>
                <a:gd name="T1" fmla="*/ 0 h 1661"/>
                <a:gd name="T2" fmla="*/ 9 w 9"/>
                <a:gd name="T3" fmla="*/ 1 h 1661"/>
                <a:gd name="T4" fmla="*/ 8 w 9"/>
                <a:gd name="T5" fmla="*/ 152 h 1661"/>
                <a:gd name="T6" fmla="*/ 8 w 9"/>
                <a:gd name="T7" fmla="*/ 305 h 1661"/>
                <a:gd name="T8" fmla="*/ 6 w 9"/>
                <a:gd name="T9" fmla="*/ 458 h 1661"/>
                <a:gd name="T10" fmla="*/ 5 w 9"/>
                <a:gd name="T11" fmla="*/ 613 h 1661"/>
                <a:gd name="T12" fmla="*/ 4 w 9"/>
                <a:gd name="T13" fmla="*/ 769 h 1661"/>
                <a:gd name="T14" fmla="*/ 4 w 9"/>
                <a:gd name="T15" fmla="*/ 924 h 1661"/>
                <a:gd name="T16" fmla="*/ 3 w 9"/>
                <a:gd name="T17" fmla="*/ 1080 h 1661"/>
                <a:gd name="T18" fmla="*/ 2 w 9"/>
                <a:gd name="T19" fmla="*/ 1235 h 1661"/>
                <a:gd name="T20" fmla="*/ 2 w 9"/>
                <a:gd name="T21" fmla="*/ 1389 h 1661"/>
                <a:gd name="T22" fmla="*/ 1 w 9"/>
                <a:gd name="T23" fmla="*/ 1541 h 1661"/>
                <a:gd name="T24" fmla="*/ 0 w 9"/>
                <a:gd name="T25" fmla="*/ 1661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61">
                  <a:moveTo>
                    <a:pt x="9" y="0"/>
                  </a:moveTo>
                  <a:lnTo>
                    <a:pt x="9" y="1"/>
                  </a:lnTo>
                  <a:lnTo>
                    <a:pt x="8" y="152"/>
                  </a:lnTo>
                  <a:lnTo>
                    <a:pt x="8" y="305"/>
                  </a:lnTo>
                  <a:lnTo>
                    <a:pt x="6" y="458"/>
                  </a:lnTo>
                  <a:lnTo>
                    <a:pt x="5" y="613"/>
                  </a:lnTo>
                  <a:lnTo>
                    <a:pt x="4" y="769"/>
                  </a:lnTo>
                  <a:lnTo>
                    <a:pt x="4" y="924"/>
                  </a:lnTo>
                  <a:lnTo>
                    <a:pt x="3" y="1080"/>
                  </a:lnTo>
                  <a:lnTo>
                    <a:pt x="2" y="1235"/>
                  </a:lnTo>
                  <a:lnTo>
                    <a:pt x="2" y="1389"/>
                  </a:lnTo>
                  <a:lnTo>
                    <a:pt x="1" y="1541"/>
                  </a:lnTo>
                  <a:lnTo>
                    <a:pt x="0" y="166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4" name="Freeform 31"/>
            <p:cNvSpPr>
              <a:spLocks/>
            </p:cNvSpPr>
            <p:nvPr/>
          </p:nvSpPr>
          <p:spPr bwMode="auto">
            <a:xfrm>
              <a:off x="3389" y="3048"/>
              <a:ext cx="1" cy="158"/>
            </a:xfrm>
            <a:custGeom>
              <a:avLst/>
              <a:gdLst>
                <a:gd name="T0" fmla="*/ 7 w 7"/>
                <a:gd name="T1" fmla="*/ 0 h 1102"/>
                <a:gd name="T2" fmla="*/ 6 w 7"/>
                <a:gd name="T3" fmla="*/ 45 h 1102"/>
                <a:gd name="T4" fmla="*/ 6 w 7"/>
                <a:gd name="T5" fmla="*/ 190 h 1102"/>
                <a:gd name="T6" fmla="*/ 5 w 7"/>
                <a:gd name="T7" fmla="*/ 333 h 1102"/>
                <a:gd name="T8" fmla="*/ 3 w 7"/>
                <a:gd name="T9" fmla="*/ 472 h 1102"/>
                <a:gd name="T10" fmla="*/ 3 w 7"/>
                <a:gd name="T11" fmla="*/ 607 h 1102"/>
                <a:gd name="T12" fmla="*/ 2 w 7"/>
                <a:gd name="T13" fmla="*/ 738 h 1102"/>
                <a:gd name="T14" fmla="*/ 2 w 7"/>
                <a:gd name="T15" fmla="*/ 864 h 1102"/>
                <a:gd name="T16" fmla="*/ 1 w 7"/>
                <a:gd name="T17" fmla="*/ 986 h 1102"/>
                <a:gd name="T18" fmla="*/ 0 w 7"/>
                <a:gd name="T19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02">
                  <a:moveTo>
                    <a:pt x="7" y="0"/>
                  </a:moveTo>
                  <a:lnTo>
                    <a:pt x="6" y="45"/>
                  </a:lnTo>
                  <a:lnTo>
                    <a:pt x="6" y="190"/>
                  </a:lnTo>
                  <a:lnTo>
                    <a:pt x="5" y="333"/>
                  </a:lnTo>
                  <a:lnTo>
                    <a:pt x="3" y="472"/>
                  </a:lnTo>
                  <a:lnTo>
                    <a:pt x="3" y="607"/>
                  </a:lnTo>
                  <a:lnTo>
                    <a:pt x="2" y="738"/>
                  </a:lnTo>
                  <a:lnTo>
                    <a:pt x="2" y="864"/>
                  </a:lnTo>
                  <a:lnTo>
                    <a:pt x="1" y="986"/>
                  </a:lnTo>
                  <a:lnTo>
                    <a:pt x="0" y="110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5" name="Freeform 32"/>
            <p:cNvSpPr>
              <a:spLocks/>
            </p:cNvSpPr>
            <p:nvPr/>
          </p:nvSpPr>
          <p:spPr bwMode="auto">
            <a:xfrm>
              <a:off x="3405" y="3048"/>
              <a:ext cx="1" cy="158"/>
            </a:xfrm>
            <a:custGeom>
              <a:avLst/>
              <a:gdLst>
                <a:gd name="T0" fmla="*/ 0 w 6"/>
                <a:gd name="T1" fmla="*/ 1102 h 1102"/>
                <a:gd name="T2" fmla="*/ 0 w 6"/>
                <a:gd name="T3" fmla="*/ 987 h 1102"/>
                <a:gd name="T4" fmla="*/ 1 w 6"/>
                <a:gd name="T5" fmla="*/ 865 h 1102"/>
                <a:gd name="T6" fmla="*/ 1 w 6"/>
                <a:gd name="T7" fmla="*/ 739 h 1102"/>
                <a:gd name="T8" fmla="*/ 2 w 6"/>
                <a:gd name="T9" fmla="*/ 608 h 1102"/>
                <a:gd name="T10" fmla="*/ 3 w 6"/>
                <a:gd name="T11" fmla="*/ 473 h 1102"/>
                <a:gd name="T12" fmla="*/ 3 w 6"/>
                <a:gd name="T13" fmla="*/ 333 h 1102"/>
                <a:gd name="T14" fmla="*/ 5 w 6"/>
                <a:gd name="T15" fmla="*/ 191 h 1102"/>
                <a:gd name="T16" fmla="*/ 6 w 6"/>
                <a:gd name="T17" fmla="*/ 45 h 1102"/>
                <a:gd name="T18" fmla="*/ 6 w 6"/>
                <a:gd name="T19" fmla="*/ 0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102">
                  <a:moveTo>
                    <a:pt x="0" y="1102"/>
                  </a:moveTo>
                  <a:lnTo>
                    <a:pt x="0" y="987"/>
                  </a:lnTo>
                  <a:lnTo>
                    <a:pt x="1" y="865"/>
                  </a:lnTo>
                  <a:lnTo>
                    <a:pt x="1" y="739"/>
                  </a:lnTo>
                  <a:lnTo>
                    <a:pt x="2" y="608"/>
                  </a:lnTo>
                  <a:lnTo>
                    <a:pt x="3" y="473"/>
                  </a:lnTo>
                  <a:lnTo>
                    <a:pt x="3" y="333"/>
                  </a:lnTo>
                  <a:lnTo>
                    <a:pt x="5" y="191"/>
                  </a:lnTo>
                  <a:lnTo>
                    <a:pt x="6" y="45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6" name="Freeform 33"/>
            <p:cNvSpPr>
              <a:spLocks/>
            </p:cNvSpPr>
            <p:nvPr/>
          </p:nvSpPr>
          <p:spPr bwMode="auto">
            <a:xfrm>
              <a:off x="3406" y="2792"/>
              <a:ext cx="2" cy="237"/>
            </a:xfrm>
            <a:custGeom>
              <a:avLst/>
              <a:gdLst>
                <a:gd name="T0" fmla="*/ 0 w 9"/>
                <a:gd name="T1" fmla="*/ 1661 h 1661"/>
                <a:gd name="T2" fmla="*/ 1 w 9"/>
                <a:gd name="T3" fmla="*/ 1542 h 1661"/>
                <a:gd name="T4" fmla="*/ 2 w 9"/>
                <a:gd name="T5" fmla="*/ 1389 h 1661"/>
                <a:gd name="T6" fmla="*/ 2 w 9"/>
                <a:gd name="T7" fmla="*/ 1235 h 1661"/>
                <a:gd name="T8" fmla="*/ 3 w 9"/>
                <a:gd name="T9" fmla="*/ 1080 h 1661"/>
                <a:gd name="T10" fmla="*/ 4 w 9"/>
                <a:gd name="T11" fmla="*/ 925 h 1661"/>
                <a:gd name="T12" fmla="*/ 5 w 9"/>
                <a:gd name="T13" fmla="*/ 769 h 1661"/>
                <a:gd name="T14" fmla="*/ 5 w 9"/>
                <a:gd name="T15" fmla="*/ 614 h 1661"/>
                <a:gd name="T16" fmla="*/ 6 w 9"/>
                <a:gd name="T17" fmla="*/ 459 h 1661"/>
                <a:gd name="T18" fmla="*/ 7 w 9"/>
                <a:gd name="T19" fmla="*/ 305 h 1661"/>
                <a:gd name="T20" fmla="*/ 9 w 9"/>
                <a:gd name="T21" fmla="*/ 152 h 1661"/>
                <a:gd name="T22" fmla="*/ 9 w 9"/>
                <a:gd name="T23" fmla="*/ 3 h 1661"/>
                <a:gd name="T24" fmla="*/ 9 w 9"/>
                <a:gd name="T25" fmla="*/ 0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61">
                  <a:moveTo>
                    <a:pt x="0" y="1661"/>
                  </a:moveTo>
                  <a:lnTo>
                    <a:pt x="1" y="1542"/>
                  </a:lnTo>
                  <a:lnTo>
                    <a:pt x="2" y="1389"/>
                  </a:lnTo>
                  <a:lnTo>
                    <a:pt x="2" y="1235"/>
                  </a:lnTo>
                  <a:lnTo>
                    <a:pt x="3" y="1080"/>
                  </a:lnTo>
                  <a:lnTo>
                    <a:pt x="4" y="925"/>
                  </a:lnTo>
                  <a:lnTo>
                    <a:pt x="5" y="769"/>
                  </a:lnTo>
                  <a:lnTo>
                    <a:pt x="5" y="614"/>
                  </a:lnTo>
                  <a:lnTo>
                    <a:pt x="6" y="459"/>
                  </a:lnTo>
                  <a:lnTo>
                    <a:pt x="7" y="305"/>
                  </a:lnTo>
                  <a:lnTo>
                    <a:pt x="9" y="152"/>
                  </a:lnTo>
                  <a:lnTo>
                    <a:pt x="9" y="3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7" name="Freeform 34"/>
            <p:cNvSpPr>
              <a:spLocks/>
            </p:cNvSpPr>
            <p:nvPr/>
          </p:nvSpPr>
          <p:spPr bwMode="auto">
            <a:xfrm>
              <a:off x="3408" y="2620"/>
              <a:ext cx="0" cy="153"/>
            </a:xfrm>
            <a:custGeom>
              <a:avLst/>
              <a:gdLst>
                <a:gd name="T0" fmla="*/ 0 w 5"/>
                <a:gd name="T1" fmla="*/ 1069 h 1069"/>
                <a:gd name="T2" fmla="*/ 0 w 5"/>
                <a:gd name="T3" fmla="*/ 1057 h 1069"/>
                <a:gd name="T4" fmla="*/ 1 w 5"/>
                <a:gd name="T5" fmla="*/ 911 h 1069"/>
                <a:gd name="T6" fmla="*/ 1 w 5"/>
                <a:gd name="T7" fmla="*/ 769 h 1069"/>
                <a:gd name="T8" fmla="*/ 2 w 5"/>
                <a:gd name="T9" fmla="*/ 630 h 1069"/>
                <a:gd name="T10" fmla="*/ 3 w 5"/>
                <a:gd name="T11" fmla="*/ 494 h 1069"/>
                <a:gd name="T12" fmla="*/ 3 w 5"/>
                <a:gd name="T13" fmla="*/ 364 h 1069"/>
                <a:gd name="T14" fmla="*/ 4 w 5"/>
                <a:gd name="T15" fmla="*/ 237 h 1069"/>
                <a:gd name="T16" fmla="*/ 4 w 5"/>
                <a:gd name="T17" fmla="*/ 117 h 1069"/>
                <a:gd name="T18" fmla="*/ 5 w 5"/>
                <a:gd name="T19" fmla="*/ 0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69">
                  <a:moveTo>
                    <a:pt x="0" y="1069"/>
                  </a:moveTo>
                  <a:lnTo>
                    <a:pt x="0" y="1057"/>
                  </a:lnTo>
                  <a:lnTo>
                    <a:pt x="1" y="911"/>
                  </a:lnTo>
                  <a:lnTo>
                    <a:pt x="1" y="769"/>
                  </a:lnTo>
                  <a:lnTo>
                    <a:pt x="2" y="630"/>
                  </a:lnTo>
                  <a:lnTo>
                    <a:pt x="3" y="494"/>
                  </a:lnTo>
                  <a:lnTo>
                    <a:pt x="3" y="364"/>
                  </a:lnTo>
                  <a:lnTo>
                    <a:pt x="4" y="237"/>
                  </a:lnTo>
                  <a:lnTo>
                    <a:pt x="4" y="117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8" name="Freeform 35"/>
            <p:cNvSpPr>
              <a:spLocks/>
            </p:cNvSpPr>
            <p:nvPr/>
          </p:nvSpPr>
          <p:spPr bwMode="auto">
            <a:xfrm>
              <a:off x="3389" y="3206"/>
              <a:ext cx="0" cy="10"/>
            </a:xfrm>
            <a:custGeom>
              <a:avLst/>
              <a:gdLst>
                <a:gd name="T0" fmla="*/ 0 h 71"/>
                <a:gd name="T1" fmla="*/ 15 h 71"/>
                <a:gd name="T2" fmla="*/ 30 h 71"/>
                <a:gd name="T3" fmla="*/ 42 h 71"/>
                <a:gd name="T4" fmla="*/ 52 h 71"/>
                <a:gd name="T5" fmla="*/ 60 h 71"/>
                <a:gd name="T6" fmla="*/ 65 h 71"/>
                <a:gd name="T7" fmla="*/ 70 h 71"/>
                <a:gd name="T8" fmla="*/ 71 h 7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1">
                  <a:moveTo>
                    <a:pt x="0" y="0"/>
                  </a:moveTo>
                  <a:lnTo>
                    <a:pt x="0" y="15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9" name="Freeform 36"/>
            <p:cNvSpPr>
              <a:spLocks/>
            </p:cNvSpPr>
            <p:nvPr/>
          </p:nvSpPr>
          <p:spPr bwMode="auto">
            <a:xfrm>
              <a:off x="3405" y="3206"/>
              <a:ext cx="0" cy="10"/>
            </a:xfrm>
            <a:custGeom>
              <a:avLst/>
              <a:gdLst>
                <a:gd name="T0" fmla="*/ 0 w 1"/>
                <a:gd name="T1" fmla="*/ 71 h 71"/>
                <a:gd name="T2" fmla="*/ 0 w 1"/>
                <a:gd name="T3" fmla="*/ 70 h 71"/>
                <a:gd name="T4" fmla="*/ 0 w 1"/>
                <a:gd name="T5" fmla="*/ 66 h 71"/>
                <a:gd name="T6" fmla="*/ 0 w 1"/>
                <a:gd name="T7" fmla="*/ 61 h 71"/>
                <a:gd name="T8" fmla="*/ 0 w 1"/>
                <a:gd name="T9" fmla="*/ 53 h 71"/>
                <a:gd name="T10" fmla="*/ 0 w 1"/>
                <a:gd name="T11" fmla="*/ 42 h 71"/>
                <a:gd name="T12" fmla="*/ 0 w 1"/>
                <a:gd name="T13" fmla="*/ 30 h 71"/>
                <a:gd name="T14" fmla="*/ 1 w 1"/>
                <a:gd name="T15" fmla="*/ 17 h 71"/>
                <a:gd name="T16" fmla="*/ 1 w 1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71">
                  <a:moveTo>
                    <a:pt x="0" y="71"/>
                  </a:moveTo>
                  <a:lnTo>
                    <a:pt x="0" y="70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1" y="17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0" name="Freeform 37"/>
            <p:cNvSpPr>
              <a:spLocks/>
            </p:cNvSpPr>
            <p:nvPr/>
          </p:nvSpPr>
          <p:spPr bwMode="auto">
            <a:xfrm>
              <a:off x="3392" y="2610"/>
              <a:ext cx="0" cy="10"/>
            </a:xfrm>
            <a:custGeom>
              <a:avLst/>
              <a:gdLst>
                <a:gd name="T0" fmla="*/ 0 h 71"/>
                <a:gd name="T1" fmla="*/ 2 h 71"/>
                <a:gd name="T2" fmla="*/ 6 h 71"/>
                <a:gd name="T3" fmla="*/ 11 h 71"/>
                <a:gd name="T4" fmla="*/ 19 h 71"/>
                <a:gd name="T5" fmla="*/ 29 h 71"/>
                <a:gd name="T6" fmla="*/ 41 h 71"/>
                <a:gd name="T7" fmla="*/ 56 h 71"/>
                <a:gd name="T8" fmla="*/ 71 h 7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1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1" name="Freeform 38"/>
            <p:cNvSpPr>
              <a:spLocks/>
            </p:cNvSpPr>
            <p:nvPr/>
          </p:nvSpPr>
          <p:spPr bwMode="auto">
            <a:xfrm>
              <a:off x="3408" y="2610"/>
              <a:ext cx="0" cy="10"/>
            </a:xfrm>
            <a:custGeom>
              <a:avLst/>
              <a:gdLst>
                <a:gd name="T0" fmla="*/ 70 h 70"/>
                <a:gd name="T1" fmla="*/ 54 h 70"/>
                <a:gd name="T2" fmla="*/ 41 h 70"/>
                <a:gd name="T3" fmla="*/ 28 h 70"/>
                <a:gd name="T4" fmla="*/ 18 h 70"/>
                <a:gd name="T5" fmla="*/ 9 h 70"/>
                <a:gd name="T6" fmla="*/ 4 h 70"/>
                <a:gd name="T7" fmla="*/ 1 h 70"/>
                <a:gd name="T8" fmla="*/ 0 h 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0">
                  <a:moveTo>
                    <a:pt x="0" y="70"/>
                  </a:moveTo>
                  <a:lnTo>
                    <a:pt x="0" y="54"/>
                  </a:lnTo>
                  <a:lnTo>
                    <a:pt x="0" y="41"/>
                  </a:lnTo>
                  <a:lnTo>
                    <a:pt x="0" y="2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2" name="Freeform 39"/>
            <p:cNvSpPr>
              <a:spLocks/>
            </p:cNvSpPr>
            <p:nvPr/>
          </p:nvSpPr>
          <p:spPr bwMode="auto">
            <a:xfrm>
              <a:off x="3571" y="2620"/>
              <a:ext cx="1" cy="153"/>
            </a:xfrm>
            <a:custGeom>
              <a:avLst/>
              <a:gdLst>
                <a:gd name="T0" fmla="*/ 6 w 6"/>
                <a:gd name="T1" fmla="*/ 0 h 1070"/>
                <a:gd name="T2" fmla="*/ 4 w 6"/>
                <a:gd name="T3" fmla="*/ 117 h 1070"/>
                <a:gd name="T4" fmla="*/ 4 w 6"/>
                <a:gd name="T5" fmla="*/ 238 h 1070"/>
                <a:gd name="T6" fmla="*/ 3 w 6"/>
                <a:gd name="T7" fmla="*/ 365 h 1070"/>
                <a:gd name="T8" fmla="*/ 2 w 6"/>
                <a:gd name="T9" fmla="*/ 495 h 1070"/>
                <a:gd name="T10" fmla="*/ 2 w 6"/>
                <a:gd name="T11" fmla="*/ 631 h 1070"/>
                <a:gd name="T12" fmla="*/ 1 w 6"/>
                <a:gd name="T13" fmla="*/ 769 h 1070"/>
                <a:gd name="T14" fmla="*/ 1 w 6"/>
                <a:gd name="T15" fmla="*/ 912 h 1070"/>
                <a:gd name="T16" fmla="*/ 0 w 6"/>
                <a:gd name="T17" fmla="*/ 1057 h 1070"/>
                <a:gd name="T18" fmla="*/ 0 w 6"/>
                <a:gd name="T19" fmla="*/ 107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70">
                  <a:moveTo>
                    <a:pt x="6" y="0"/>
                  </a:moveTo>
                  <a:lnTo>
                    <a:pt x="4" y="117"/>
                  </a:lnTo>
                  <a:lnTo>
                    <a:pt x="4" y="238"/>
                  </a:lnTo>
                  <a:lnTo>
                    <a:pt x="3" y="365"/>
                  </a:lnTo>
                  <a:lnTo>
                    <a:pt x="2" y="495"/>
                  </a:lnTo>
                  <a:lnTo>
                    <a:pt x="2" y="631"/>
                  </a:lnTo>
                  <a:lnTo>
                    <a:pt x="1" y="769"/>
                  </a:lnTo>
                  <a:lnTo>
                    <a:pt x="1" y="912"/>
                  </a:lnTo>
                  <a:lnTo>
                    <a:pt x="0" y="1057"/>
                  </a:lnTo>
                  <a:lnTo>
                    <a:pt x="0" y="107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3" name="Freeform 40"/>
            <p:cNvSpPr>
              <a:spLocks/>
            </p:cNvSpPr>
            <p:nvPr/>
          </p:nvSpPr>
          <p:spPr bwMode="auto">
            <a:xfrm>
              <a:off x="3570" y="2792"/>
              <a:ext cx="1" cy="237"/>
            </a:xfrm>
            <a:custGeom>
              <a:avLst/>
              <a:gdLst>
                <a:gd name="T0" fmla="*/ 9 w 9"/>
                <a:gd name="T1" fmla="*/ 0 h 1661"/>
                <a:gd name="T2" fmla="*/ 9 w 9"/>
                <a:gd name="T3" fmla="*/ 1 h 1661"/>
                <a:gd name="T4" fmla="*/ 8 w 9"/>
                <a:gd name="T5" fmla="*/ 152 h 1661"/>
                <a:gd name="T6" fmla="*/ 8 w 9"/>
                <a:gd name="T7" fmla="*/ 305 h 1661"/>
                <a:gd name="T8" fmla="*/ 7 w 9"/>
                <a:gd name="T9" fmla="*/ 458 h 1661"/>
                <a:gd name="T10" fmla="*/ 6 w 9"/>
                <a:gd name="T11" fmla="*/ 613 h 1661"/>
                <a:gd name="T12" fmla="*/ 5 w 9"/>
                <a:gd name="T13" fmla="*/ 769 h 1661"/>
                <a:gd name="T14" fmla="*/ 5 w 9"/>
                <a:gd name="T15" fmla="*/ 924 h 1661"/>
                <a:gd name="T16" fmla="*/ 3 w 9"/>
                <a:gd name="T17" fmla="*/ 1080 h 1661"/>
                <a:gd name="T18" fmla="*/ 2 w 9"/>
                <a:gd name="T19" fmla="*/ 1235 h 1661"/>
                <a:gd name="T20" fmla="*/ 2 w 9"/>
                <a:gd name="T21" fmla="*/ 1389 h 1661"/>
                <a:gd name="T22" fmla="*/ 1 w 9"/>
                <a:gd name="T23" fmla="*/ 1541 h 1661"/>
                <a:gd name="T24" fmla="*/ 0 w 9"/>
                <a:gd name="T25" fmla="*/ 1661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61">
                  <a:moveTo>
                    <a:pt x="9" y="0"/>
                  </a:moveTo>
                  <a:lnTo>
                    <a:pt x="9" y="1"/>
                  </a:lnTo>
                  <a:lnTo>
                    <a:pt x="8" y="152"/>
                  </a:lnTo>
                  <a:lnTo>
                    <a:pt x="8" y="305"/>
                  </a:lnTo>
                  <a:lnTo>
                    <a:pt x="7" y="458"/>
                  </a:lnTo>
                  <a:lnTo>
                    <a:pt x="6" y="613"/>
                  </a:lnTo>
                  <a:lnTo>
                    <a:pt x="5" y="769"/>
                  </a:lnTo>
                  <a:lnTo>
                    <a:pt x="5" y="924"/>
                  </a:lnTo>
                  <a:lnTo>
                    <a:pt x="3" y="1080"/>
                  </a:lnTo>
                  <a:lnTo>
                    <a:pt x="2" y="1235"/>
                  </a:lnTo>
                  <a:lnTo>
                    <a:pt x="2" y="1389"/>
                  </a:lnTo>
                  <a:lnTo>
                    <a:pt x="1" y="1541"/>
                  </a:lnTo>
                  <a:lnTo>
                    <a:pt x="0" y="166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4" name="Freeform 41"/>
            <p:cNvSpPr>
              <a:spLocks/>
            </p:cNvSpPr>
            <p:nvPr/>
          </p:nvSpPr>
          <p:spPr bwMode="auto">
            <a:xfrm>
              <a:off x="3569" y="3048"/>
              <a:ext cx="1" cy="158"/>
            </a:xfrm>
            <a:custGeom>
              <a:avLst/>
              <a:gdLst>
                <a:gd name="T0" fmla="*/ 7 w 7"/>
                <a:gd name="T1" fmla="*/ 0 h 1102"/>
                <a:gd name="T2" fmla="*/ 6 w 7"/>
                <a:gd name="T3" fmla="*/ 45 h 1102"/>
                <a:gd name="T4" fmla="*/ 6 w 7"/>
                <a:gd name="T5" fmla="*/ 190 h 1102"/>
                <a:gd name="T6" fmla="*/ 5 w 7"/>
                <a:gd name="T7" fmla="*/ 333 h 1102"/>
                <a:gd name="T8" fmla="*/ 4 w 7"/>
                <a:gd name="T9" fmla="*/ 472 h 1102"/>
                <a:gd name="T10" fmla="*/ 4 w 7"/>
                <a:gd name="T11" fmla="*/ 607 h 1102"/>
                <a:gd name="T12" fmla="*/ 3 w 7"/>
                <a:gd name="T13" fmla="*/ 738 h 1102"/>
                <a:gd name="T14" fmla="*/ 3 w 7"/>
                <a:gd name="T15" fmla="*/ 864 h 1102"/>
                <a:gd name="T16" fmla="*/ 2 w 7"/>
                <a:gd name="T17" fmla="*/ 986 h 1102"/>
                <a:gd name="T18" fmla="*/ 0 w 7"/>
                <a:gd name="T19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02">
                  <a:moveTo>
                    <a:pt x="7" y="0"/>
                  </a:moveTo>
                  <a:lnTo>
                    <a:pt x="6" y="45"/>
                  </a:lnTo>
                  <a:lnTo>
                    <a:pt x="6" y="190"/>
                  </a:lnTo>
                  <a:lnTo>
                    <a:pt x="5" y="333"/>
                  </a:lnTo>
                  <a:lnTo>
                    <a:pt x="4" y="472"/>
                  </a:lnTo>
                  <a:lnTo>
                    <a:pt x="4" y="607"/>
                  </a:lnTo>
                  <a:lnTo>
                    <a:pt x="3" y="738"/>
                  </a:lnTo>
                  <a:lnTo>
                    <a:pt x="3" y="864"/>
                  </a:lnTo>
                  <a:lnTo>
                    <a:pt x="2" y="986"/>
                  </a:lnTo>
                  <a:lnTo>
                    <a:pt x="0" y="110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5" name="Freeform 42"/>
            <p:cNvSpPr>
              <a:spLocks/>
            </p:cNvSpPr>
            <p:nvPr/>
          </p:nvSpPr>
          <p:spPr bwMode="auto">
            <a:xfrm>
              <a:off x="3585" y="3048"/>
              <a:ext cx="1" cy="158"/>
            </a:xfrm>
            <a:custGeom>
              <a:avLst/>
              <a:gdLst>
                <a:gd name="T0" fmla="*/ 0 w 6"/>
                <a:gd name="T1" fmla="*/ 1102 h 1102"/>
                <a:gd name="T2" fmla="*/ 0 w 6"/>
                <a:gd name="T3" fmla="*/ 987 h 1102"/>
                <a:gd name="T4" fmla="*/ 2 w 6"/>
                <a:gd name="T5" fmla="*/ 865 h 1102"/>
                <a:gd name="T6" fmla="*/ 2 w 6"/>
                <a:gd name="T7" fmla="*/ 739 h 1102"/>
                <a:gd name="T8" fmla="*/ 3 w 6"/>
                <a:gd name="T9" fmla="*/ 608 h 1102"/>
                <a:gd name="T10" fmla="*/ 4 w 6"/>
                <a:gd name="T11" fmla="*/ 473 h 1102"/>
                <a:gd name="T12" fmla="*/ 4 w 6"/>
                <a:gd name="T13" fmla="*/ 333 h 1102"/>
                <a:gd name="T14" fmla="*/ 5 w 6"/>
                <a:gd name="T15" fmla="*/ 191 h 1102"/>
                <a:gd name="T16" fmla="*/ 6 w 6"/>
                <a:gd name="T17" fmla="*/ 45 h 1102"/>
                <a:gd name="T18" fmla="*/ 6 w 6"/>
                <a:gd name="T19" fmla="*/ 0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102">
                  <a:moveTo>
                    <a:pt x="0" y="1102"/>
                  </a:moveTo>
                  <a:lnTo>
                    <a:pt x="0" y="987"/>
                  </a:lnTo>
                  <a:lnTo>
                    <a:pt x="2" y="865"/>
                  </a:lnTo>
                  <a:lnTo>
                    <a:pt x="2" y="739"/>
                  </a:lnTo>
                  <a:lnTo>
                    <a:pt x="3" y="608"/>
                  </a:lnTo>
                  <a:lnTo>
                    <a:pt x="4" y="473"/>
                  </a:lnTo>
                  <a:lnTo>
                    <a:pt x="4" y="333"/>
                  </a:lnTo>
                  <a:lnTo>
                    <a:pt x="5" y="191"/>
                  </a:lnTo>
                  <a:lnTo>
                    <a:pt x="6" y="45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6" name="Freeform 43"/>
            <p:cNvSpPr>
              <a:spLocks/>
            </p:cNvSpPr>
            <p:nvPr/>
          </p:nvSpPr>
          <p:spPr bwMode="auto">
            <a:xfrm>
              <a:off x="3586" y="2792"/>
              <a:ext cx="1" cy="237"/>
            </a:xfrm>
            <a:custGeom>
              <a:avLst/>
              <a:gdLst>
                <a:gd name="T0" fmla="*/ 0 w 9"/>
                <a:gd name="T1" fmla="*/ 1661 h 1661"/>
                <a:gd name="T2" fmla="*/ 1 w 9"/>
                <a:gd name="T3" fmla="*/ 1542 h 1661"/>
                <a:gd name="T4" fmla="*/ 2 w 9"/>
                <a:gd name="T5" fmla="*/ 1389 h 1661"/>
                <a:gd name="T6" fmla="*/ 2 w 9"/>
                <a:gd name="T7" fmla="*/ 1235 h 1661"/>
                <a:gd name="T8" fmla="*/ 3 w 9"/>
                <a:gd name="T9" fmla="*/ 1080 h 1661"/>
                <a:gd name="T10" fmla="*/ 4 w 9"/>
                <a:gd name="T11" fmla="*/ 925 h 1661"/>
                <a:gd name="T12" fmla="*/ 6 w 9"/>
                <a:gd name="T13" fmla="*/ 769 h 1661"/>
                <a:gd name="T14" fmla="*/ 6 w 9"/>
                <a:gd name="T15" fmla="*/ 614 h 1661"/>
                <a:gd name="T16" fmla="*/ 7 w 9"/>
                <a:gd name="T17" fmla="*/ 459 h 1661"/>
                <a:gd name="T18" fmla="*/ 8 w 9"/>
                <a:gd name="T19" fmla="*/ 305 h 1661"/>
                <a:gd name="T20" fmla="*/ 9 w 9"/>
                <a:gd name="T21" fmla="*/ 152 h 1661"/>
                <a:gd name="T22" fmla="*/ 9 w 9"/>
                <a:gd name="T23" fmla="*/ 3 h 1661"/>
                <a:gd name="T24" fmla="*/ 9 w 9"/>
                <a:gd name="T25" fmla="*/ 0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61">
                  <a:moveTo>
                    <a:pt x="0" y="1661"/>
                  </a:moveTo>
                  <a:lnTo>
                    <a:pt x="1" y="1542"/>
                  </a:lnTo>
                  <a:lnTo>
                    <a:pt x="2" y="1389"/>
                  </a:lnTo>
                  <a:lnTo>
                    <a:pt x="2" y="1235"/>
                  </a:lnTo>
                  <a:lnTo>
                    <a:pt x="3" y="1080"/>
                  </a:lnTo>
                  <a:lnTo>
                    <a:pt x="4" y="925"/>
                  </a:lnTo>
                  <a:lnTo>
                    <a:pt x="6" y="769"/>
                  </a:lnTo>
                  <a:lnTo>
                    <a:pt x="6" y="614"/>
                  </a:lnTo>
                  <a:lnTo>
                    <a:pt x="7" y="459"/>
                  </a:lnTo>
                  <a:lnTo>
                    <a:pt x="8" y="305"/>
                  </a:lnTo>
                  <a:lnTo>
                    <a:pt x="9" y="152"/>
                  </a:lnTo>
                  <a:lnTo>
                    <a:pt x="9" y="3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7" name="Freeform 44"/>
            <p:cNvSpPr>
              <a:spLocks/>
            </p:cNvSpPr>
            <p:nvPr/>
          </p:nvSpPr>
          <p:spPr bwMode="auto">
            <a:xfrm>
              <a:off x="3587" y="2620"/>
              <a:ext cx="1" cy="153"/>
            </a:xfrm>
            <a:custGeom>
              <a:avLst/>
              <a:gdLst>
                <a:gd name="T0" fmla="*/ 0 w 6"/>
                <a:gd name="T1" fmla="*/ 1069 h 1069"/>
                <a:gd name="T2" fmla="*/ 0 w 6"/>
                <a:gd name="T3" fmla="*/ 1057 h 1069"/>
                <a:gd name="T4" fmla="*/ 1 w 6"/>
                <a:gd name="T5" fmla="*/ 911 h 1069"/>
                <a:gd name="T6" fmla="*/ 1 w 6"/>
                <a:gd name="T7" fmla="*/ 769 h 1069"/>
                <a:gd name="T8" fmla="*/ 2 w 6"/>
                <a:gd name="T9" fmla="*/ 630 h 1069"/>
                <a:gd name="T10" fmla="*/ 3 w 6"/>
                <a:gd name="T11" fmla="*/ 494 h 1069"/>
                <a:gd name="T12" fmla="*/ 3 w 6"/>
                <a:gd name="T13" fmla="*/ 364 h 1069"/>
                <a:gd name="T14" fmla="*/ 4 w 6"/>
                <a:gd name="T15" fmla="*/ 237 h 1069"/>
                <a:gd name="T16" fmla="*/ 4 w 6"/>
                <a:gd name="T17" fmla="*/ 117 h 1069"/>
                <a:gd name="T18" fmla="*/ 6 w 6"/>
                <a:gd name="T19" fmla="*/ 0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69">
                  <a:moveTo>
                    <a:pt x="0" y="1069"/>
                  </a:moveTo>
                  <a:lnTo>
                    <a:pt x="0" y="1057"/>
                  </a:lnTo>
                  <a:lnTo>
                    <a:pt x="1" y="911"/>
                  </a:lnTo>
                  <a:lnTo>
                    <a:pt x="1" y="769"/>
                  </a:lnTo>
                  <a:lnTo>
                    <a:pt x="2" y="630"/>
                  </a:lnTo>
                  <a:lnTo>
                    <a:pt x="3" y="494"/>
                  </a:lnTo>
                  <a:lnTo>
                    <a:pt x="3" y="364"/>
                  </a:lnTo>
                  <a:lnTo>
                    <a:pt x="4" y="237"/>
                  </a:lnTo>
                  <a:lnTo>
                    <a:pt x="4" y="117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8" name="Freeform 45"/>
            <p:cNvSpPr>
              <a:spLocks/>
            </p:cNvSpPr>
            <p:nvPr/>
          </p:nvSpPr>
          <p:spPr bwMode="auto">
            <a:xfrm>
              <a:off x="3572" y="2610"/>
              <a:ext cx="0" cy="10"/>
            </a:xfrm>
            <a:custGeom>
              <a:avLst/>
              <a:gdLst>
                <a:gd name="T0" fmla="*/ 0 h 71"/>
                <a:gd name="T1" fmla="*/ 2 h 71"/>
                <a:gd name="T2" fmla="*/ 6 h 71"/>
                <a:gd name="T3" fmla="*/ 11 h 71"/>
                <a:gd name="T4" fmla="*/ 19 h 71"/>
                <a:gd name="T5" fmla="*/ 29 h 71"/>
                <a:gd name="T6" fmla="*/ 41 h 71"/>
                <a:gd name="T7" fmla="*/ 56 h 71"/>
                <a:gd name="T8" fmla="*/ 71 h 7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1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9" name="Freeform 46"/>
            <p:cNvSpPr>
              <a:spLocks/>
            </p:cNvSpPr>
            <p:nvPr/>
          </p:nvSpPr>
          <p:spPr bwMode="auto">
            <a:xfrm>
              <a:off x="3588" y="2610"/>
              <a:ext cx="0" cy="10"/>
            </a:xfrm>
            <a:custGeom>
              <a:avLst/>
              <a:gdLst>
                <a:gd name="T0" fmla="*/ 70 h 70"/>
                <a:gd name="T1" fmla="*/ 54 h 70"/>
                <a:gd name="T2" fmla="*/ 41 h 70"/>
                <a:gd name="T3" fmla="*/ 28 h 70"/>
                <a:gd name="T4" fmla="*/ 18 h 70"/>
                <a:gd name="T5" fmla="*/ 9 h 70"/>
                <a:gd name="T6" fmla="*/ 4 h 70"/>
                <a:gd name="T7" fmla="*/ 1 h 70"/>
                <a:gd name="T8" fmla="*/ 0 h 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0">
                  <a:moveTo>
                    <a:pt x="0" y="70"/>
                  </a:moveTo>
                  <a:lnTo>
                    <a:pt x="0" y="54"/>
                  </a:lnTo>
                  <a:lnTo>
                    <a:pt x="0" y="41"/>
                  </a:lnTo>
                  <a:lnTo>
                    <a:pt x="0" y="2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0" name="Freeform 47"/>
            <p:cNvSpPr>
              <a:spLocks/>
            </p:cNvSpPr>
            <p:nvPr/>
          </p:nvSpPr>
          <p:spPr bwMode="auto">
            <a:xfrm>
              <a:off x="3569" y="3206"/>
              <a:ext cx="0" cy="10"/>
            </a:xfrm>
            <a:custGeom>
              <a:avLst/>
              <a:gdLst>
                <a:gd name="T0" fmla="*/ 0 h 71"/>
                <a:gd name="T1" fmla="*/ 15 h 71"/>
                <a:gd name="T2" fmla="*/ 30 h 71"/>
                <a:gd name="T3" fmla="*/ 42 h 71"/>
                <a:gd name="T4" fmla="*/ 52 h 71"/>
                <a:gd name="T5" fmla="*/ 60 h 71"/>
                <a:gd name="T6" fmla="*/ 65 h 71"/>
                <a:gd name="T7" fmla="*/ 70 h 71"/>
                <a:gd name="T8" fmla="*/ 71 h 7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1">
                  <a:moveTo>
                    <a:pt x="0" y="0"/>
                  </a:moveTo>
                  <a:lnTo>
                    <a:pt x="0" y="15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1" name="Freeform 48"/>
            <p:cNvSpPr>
              <a:spLocks/>
            </p:cNvSpPr>
            <p:nvPr/>
          </p:nvSpPr>
          <p:spPr bwMode="auto">
            <a:xfrm>
              <a:off x="3585" y="3206"/>
              <a:ext cx="0" cy="10"/>
            </a:xfrm>
            <a:custGeom>
              <a:avLst/>
              <a:gdLst>
                <a:gd name="T0" fmla="*/ 0 w 1"/>
                <a:gd name="T1" fmla="*/ 71 h 71"/>
                <a:gd name="T2" fmla="*/ 0 w 1"/>
                <a:gd name="T3" fmla="*/ 70 h 71"/>
                <a:gd name="T4" fmla="*/ 0 w 1"/>
                <a:gd name="T5" fmla="*/ 66 h 71"/>
                <a:gd name="T6" fmla="*/ 0 w 1"/>
                <a:gd name="T7" fmla="*/ 61 h 71"/>
                <a:gd name="T8" fmla="*/ 0 w 1"/>
                <a:gd name="T9" fmla="*/ 53 h 71"/>
                <a:gd name="T10" fmla="*/ 0 w 1"/>
                <a:gd name="T11" fmla="*/ 42 h 71"/>
                <a:gd name="T12" fmla="*/ 0 w 1"/>
                <a:gd name="T13" fmla="*/ 30 h 71"/>
                <a:gd name="T14" fmla="*/ 1 w 1"/>
                <a:gd name="T15" fmla="*/ 17 h 71"/>
                <a:gd name="T16" fmla="*/ 1 w 1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71">
                  <a:moveTo>
                    <a:pt x="0" y="71"/>
                  </a:moveTo>
                  <a:lnTo>
                    <a:pt x="0" y="70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1" y="17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2" name="Freeform 49"/>
            <p:cNvSpPr>
              <a:spLocks/>
            </p:cNvSpPr>
            <p:nvPr/>
          </p:nvSpPr>
          <p:spPr bwMode="auto">
            <a:xfrm>
              <a:off x="3750" y="2620"/>
              <a:ext cx="1" cy="153"/>
            </a:xfrm>
            <a:custGeom>
              <a:avLst/>
              <a:gdLst>
                <a:gd name="T0" fmla="*/ 6 w 6"/>
                <a:gd name="T1" fmla="*/ 0 h 1070"/>
                <a:gd name="T2" fmla="*/ 5 w 6"/>
                <a:gd name="T3" fmla="*/ 117 h 1070"/>
                <a:gd name="T4" fmla="*/ 5 w 6"/>
                <a:gd name="T5" fmla="*/ 238 h 1070"/>
                <a:gd name="T6" fmla="*/ 4 w 6"/>
                <a:gd name="T7" fmla="*/ 365 h 1070"/>
                <a:gd name="T8" fmla="*/ 3 w 6"/>
                <a:gd name="T9" fmla="*/ 495 h 1070"/>
                <a:gd name="T10" fmla="*/ 3 w 6"/>
                <a:gd name="T11" fmla="*/ 631 h 1070"/>
                <a:gd name="T12" fmla="*/ 1 w 6"/>
                <a:gd name="T13" fmla="*/ 769 h 1070"/>
                <a:gd name="T14" fmla="*/ 1 w 6"/>
                <a:gd name="T15" fmla="*/ 912 h 1070"/>
                <a:gd name="T16" fmla="*/ 0 w 6"/>
                <a:gd name="T17" fmla="*/ 1057 h 1070"/>
                <a:gd name="T18" fmla="*/ 0 w 6"/>
                <a:gd name="T19" fmla="*/ 107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70">
                  <a:moveTo>
                    <a:pt x="6" y="0"/>
                  </a:moveTo>
                  <a:lnTo>
                    <a:pt x="5" y="117"/>
                  </a:lnTo>
                  <a:lnTo>
                    <a:pt x="5" y="238"/>
                  </a:lnTo>
                  <a:lnTo>
                    <a:pt x="4" y="365"/>
                  </a:lnTo>
                  <a:lnTo>
                    <a:pt x="3" y="495"/>
                  </a:lnTo>
                  <a:lnTo>
                    <a:pt x="3" y="631"/>
                  </a:lnTo>
                  <a:lnTo>
                    <a:pt x="1" y="769"/>
                  </a:lnTo>
                  <a:lnTo>
                    <a:pt x="1" y="912"/>
                  </a:lnTo>
                  <a:lnTo>
                    <a:pt x="0" y="1057"/>
                  </a:lnTo>
                  <a:lnTo>
                    <a:pt x="0" y="107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3" name="Freeform 50"/>
            <p:cNvSpPr>
              <a:spLocks/>
            </p:cNvSpPr>
            <p:nvPr/>
          </p:nvSpPr>
          <p:spPr bwMode="auto">
            <a:xfrm>
              <a:off x="3749" y="2792"/>
              <a:ext cx="1" cy="237"/>
            </a:xfrm>
            <a:custGeom>
              <a:avLst/>
              <a:gdLst>
                <a:gd name="T0" fmla="*/ 9 w 9"/>
                <a:gd name="T1" fmla="*/ 0 h 1661"/>
                <a:gd name="T2" fmla="*/ 9 w 9"/>
                <a:gd name="T3" fmla="*/ 1 h 1661"/>
                <a:gd name="T4" fmla="*/ 8 w 9"/>
                <a:gd name="T5" fmla="*/ 152 h 1661"/>
                <a:gd name="T6" fmla="*/ 8 w 9"/>
                <a:gd name="T7" fmla="*/ 305 h 1661"/>
                <a:gd name="T8" fmla="*/ 7 w 9"/>
                <a:gd name="T9" fmla="*/ 458 h 1661"/>
                <a:gd name="T10" fmla="*/ 6 w 9"/>
                <a:gd name="T11" fmla="*/ 613 h 1661"/>
                <a:gd name="T12" fmla="*/ 6 w 9"/>
                <a:gd name="T13" fmla="*/ 769 h 1661"/>
                <a:gd name="T14" fmla="*/ 5 w 9"/>
                <a:gd name="T15" fmla="*/ 924 h 1661"/>
                <a:gd name="T16" fmla="*/ 4 w 9"/>
                <a:gd name="T17" fmla="*/ 1080 h 1661"/>
                <a:gd name="T18" fmla="*/ 3 w 9"/>
                <a:gd name="T19" fmla="*/ 1235 h 1661"/>
                <a:gd name="T20" fmla="*/ 3 w 9"/>
                <a:gd name="T21" fmla="*/ 1389 h 1661"/>
                <a:gd name="T22" fmla="*/ 1 w 9"/>
                <a:gd name="T23" fmla="*/ 1541 h 1661"/>
                <a:gd name="T24" fmla="*/ 0 w 9"/>
                <a:gd name="T25" fmla="*/ 1661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61">
                  <a:moveTo>
                    <a:pt x="9" y="0"/>
                  </a:moveTo>
                  <a:lnTo>
                    <a:pt x="9" y="1"/>
                  </a:lnTo>
                  <a:lnTo>
                    <a:pt x="8" y="152"/>
                  </a:lnTo>
                  <a:lnTo>
                    <a:pt x="8" y="305"/>
                  </a:lnTo>
                  <a:lnTo>
                    <a:pt x="7" y="458"/>
                  </a:lnTo>
                  <a:lnTo>
                    <a:pt x="6" y="613"/>
                  </a:lnTo>
                  <a:lnTo>
                    <a:pt x="6" y="769"/>
                  </a:lnTo>
                  <a:lnTo>
                    <a:pt x="5" y="924"/>
                  </a:lnTo>
                  <a:lnTo>
                    <a:pt x="4" y="1080"/>
                  </a:lnTo>
                  <a:lnTo>
                    <a:pt x="3" y="1235"/>
                  </a:lnTo>
                  <a:lnTo>
                    <a:pt x="3" y="1389"/>
                  </a:lnTo>
                  <a:lnTo>
                    <a:pt x="1" y="1541"/>
                  </a:lnTo>
                  <a:lnTo>
                    <a:pt x="0" y="166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4" name="Freeform 51"/>
            <p:cNvSpPr>
              <a:spLocks/>
            </p:cNvSpPr>
            <p:nvPr/>
          </p:nvSpPr>
          <p:spPr bwMode="auto">
            <a:xfrm>
              <a:off x="3748" y="3048"/>
              <a:ext cx="1" cy="158"/>
            </a:xfrm>
            <a:custGeom>
              <a:avLst/>
              <a:gdLst>
                <a:gd name="T0" fmla="*/ 6 w 6"/>
                <a:gd name="T1" fmla="*/ 0 h 1102"/>
                <a:gd name="T2" fmla="*/ 5 w 6"/>
                <a:gd name="T3" fmla="*/ 45 h 1102"/>
                <a:gd name="T4" fmla="*/ 5 w 6"/>
                <a:gd name="T5" fmla="*/ 190 h 1102"/>
                <a:gd name="T6" fmla="*/ 4 w 6"/>
                <a:gd name="T7" fmla="*/ 333 h 1102"/>
                <a:gd name="T8" fmla="*/ 3 w 6"/>
                <a:gd name="T9" fmla="*/ 472 h 1102"/>
                <a:gd name="T10" fmla="*/ 3 w 6"/>
                <a:gd name="T11" fmla="*/ 607 h 1102"/>
                <a:gd name="T12" fmla="*/ 2 w 6"/>
                <a:gd name="T13" fmla="*/ 738 h 1102"/>
                <a:gd name="T14" fmla="*/ 2 w 6"/>
                <a:gd name="T15" fmla="*/ 864 h 1102"/>
                <a:gd name="T16" fmla="*/ 1 w 6"/>
                <a:gd name="T17" fmla="*/ 986 h 1102"/>
                <a:gd name="T18" fmla="*/ 0 w 6"/>
                <a:gd name="T19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102">
                  <a:moveTo>
                    <a:pt x="6" y="0"/>
                  </a:moveTo>
                  <a:lnTo>
                    <a:pt x="5" y="45"/>
                  </a:lnTo>
                  <a:lnTo>
                    <a:pt x="5" y="190"/>
                  </a:lnTo>
                  <a:lnTo>
                    <a:pt x="4" y="333"/>
                  </a:lnTo>
                  <a:lnTo>
                    <a:pt x="3" y="472"/>
                  </a:lnTo>
                  <a:lnTo>
                    <a:pt x="3" y="607"/>
                  </a:lnTo>
                  <a:lnTo>
                    <a:pt x="2" y="738"/>
                  </a:lnTo>
                  <a:lnTo>
                    <a:pt x="2" y="864"/>
                  </a:lnTo>
                  <a:lnTo>
                    <a:pt x="1" y="986"/>
                  </a:lnTo>
                  <a:lnTo>
                    <a:pt x="0" y="110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5" name="Freeform 52"/>
            <p:cNvSpPr>
              <a:spLocks/>
            </p:cNvSpPr>
            <p:nvPr/>
          </p:nvSpPr>
          <p:spPr bwMode="auto">
            <a:xfrm>
              <a:off x="3764" y="3048"/>
              <a:ext cx="1" cy="158"/>
            </a:xfrm>
            <a:custGeom>
              <a:avLst/>
              <a:gdLst>
                <a:gd name="T0" fmla="*/ 0 w 5"/>
                <a:gd name="T1" fmla="*/ 1102 h 1102"/>
                <a:gd name="T2" fmla="*/ 0 w 5"/>
                <a:gd name="T3" fmla="*/ 987 h 1102"/>
                <a:gd name="T4" fmla="*/ 1 w 5"/>
                <a:gd name="T5" fmla="*/ 865 h 1102"/>
                <a:gd name="T6" fmla="*/ 1 w 5"/>
                <a:gd name="T7" fmla="*/ 739 h 1102"/>
                <a:gd name="T8" fmla="*/ 2 w 5"/>
                <a:gd name="T9" fmla="*/ 608 h 1102"/>
                <a:gd name="T10" fmla="*/ 3 w 5"/>
                <a:gd name="T11" fmla="*/ 473 h 1102"/>
                <a:gd name="T12" fmla="*/ 3 w 5"/>
                <a:gd name="T13" fmla="*/ 333 h 1102"/>
                <a:gd name="T14" fmla="*/ 4 w 5"/>
                <a:gd name="T15" fmla="*/ 191 h 1102"/>
                <a:gd name="T16" fmla="*/ 5 w 5"/>
                <a:gd name="T17" fmla="*/ 45 h 1102"/>
                <a:gd name="T18" fmla="*/ 5 w 5"/>
                <a:gd name="T19" fmla="*/ 0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02">
                  <a:moveTo>
                    <a:pt x="0" y="1102"/>
                  </a:moveTo>
                  <a:lnTo>
                    <a:pt x="0" y="987"/>
                  </a:lnTo>
                  <a:lnTo>
                    <a:pt x="1" y="865"/>
                  </a:lnTo>
                  <a:lnTo>
                    <a:pt x="1" y="739"/>
                  </a:lnTo>
                  <a:lnTo>
                    <a:pt x="2" y="608"/>
                  </a:lnTo>
                  <a:lnTo>
                    <a:pt x="3" y="473"/>
                  </a:lnTo>
                  <a:lnTo>
                    <a:pt x="3" y="333"/>
                  </a:lnTo>
                  <a:lnTo>
                    <a:pt x="4" y="191"/>
                  </a:lnTo>
                  <a:lnTo>
                    <a:pt x="5" y="45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6" name="Freeform 53"/>
            <p:cNvSpPr>
              <a:spLocks/>
            </p:cNvSpPr>
            <p:nvPr/>
          </p:nvSpPr>
          <p:spPr bwMode="auto">
            <a:xfrm>
              <a:off x="3765" y="2792"/>
              <a:ext cx="1" cy="237"/>
            </a:xfrm>
            <a:custGeom>
              <a:avLst/>
              <a:gdLst>
                <a:gd name="T0" fmla="*/ 0 w 9"/>
                <a:gd name="T1" fmla="*/ 1661 h 1661"/>
                <a:gd name="T2" fmla="*/ 1 w 9"/>
                <a:gd name="T3" fmla="*/ 1542 h 1661"/>
                <a:gd name="T4" fmla="*/ 3 w 9"/>
                <a:gd name="T5" fmla="*/ 1389 h 1661"/>
                <a:gd name="T6" fmla="*/ 3 w 9"/>
                <a:gd name="T7" fmla="*/ 1235 h 1661"/>
                <a:gd name="T8" fmla="*/ 4 w 9"/>
                <a:gd name="T9" fmla="*/ 1080 h 1661"/>
                <a:gd name="T10" fmla="*/ 5 w 9"/>
                <a:gd name="T11" fmla="*/ 925 h 1661"/>
                <a:gd name="T12" fmla="*/ 6 w 9"/>
                <a:gd name="T13" fmla="*/ 769 h 1661"/>
                <a:gd name="T14" fmla="*/ 6 w 9"/>
                <a:gd name="T15" fmla="*/ 614 h 1661"/>
                <a:gd name="T16" fmla="*/ 7 w 9"/>
                <a:gd name="T17" fmla="*/ 459 h 1661"/>
                <a:gd name="T18" fmla="*/ 8 w 9"/>
                <a:gd name="T19" fmla="*/ 305 h 1661"/>
                <a:gd name="T20" fmla="*/ 9 w 9"/>
                <a:gd name="T21" fmla="*/ 152 h 1661"/>
                <a:gd name="T22" fmla="*/ 9 w 9"/>
                <a:gd name="T23" fmla="*/ 3 h 1661"/>
                <a:gd name="T24" fmla="*/ 9 w 9"/>
                <a:gd name="T25" fmla="*/ 0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61">
                  <a:moveTo>
                    <a:pt x="0" y="1661"/>
                  </a:moveTo>
                  <a:lnTo>
                    <a:pt x="1" y="1542"/>
                  </a:lnTo>
                  <a:lnTo>
                    <a:pt x="3" y="1389"/>
                  </a:lnTo>
                  <a:lnTo>
                    <a:pt x="3" y="1235"/>
                  </a:lnTo>
                  <a:lnTo>
                    <a:pt x="4" y="1080"/>
                  </a:lnTo>
                  <a:lnTo>
                    <a:pt x="5" y="925"/>
                  </a:lnTo>
                  <a:lnTo>
                    <a:pt x="6" y="769"/>
                  </a:lnTo>
                  <a:lnTo>
                    <a:pt x="6" y="614"/>
                  </a:lnTo>
                  <a:lnTo>
                    <a:pt x="7" y="459"/>
                  </a:lnTo>
                  <a:lnTo>
                    <a:pt x="8" y="305"/>
                  </a:lnTo>
                  <a:lnTo>
                    <a:pt x="9" y="152"/>
                  </a:lnTo>
                  <a:lnTo>
                    <a:pt x="9" y="3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7" name="Freeform 54"/>
            <p:cNvSpPr>
              <a:spLocks/>
            </p:cNvSpPr>
            <p:nvPr/>
          </p:nvSpPr>
          <p:spPr bwMode="auto">
            <a:xfrm>
              <a:off x="3766" y="2620"/>
              <a:ext cx="1" cy="153"/>
            </a:xfrm>
            <a:custGeom>
              <a:avLst/>
              <a:gdLst>
                <a:gd name="T0" fmla="*/ 0 w 6"/>
                <a:gd name="T1" fmla="*/ 1069 h 1069"/>
                <a:gd name="T2" fmla="*/ 0 w 6"/>
                <a:gd name="T3" fmla="*/ 1057 h 1069"/>
                <a:gd name="T4" fmla="*/ 1 w 6"/>
                <a:gd name="T5" fmla="*/ 911 h 1069"/>
                <a:gd name="T6" fmla="*/ 1 w 6"/>
                <a:gd name="T7" fmla="*/ 769 h 1069"/>
                <a:gd name="T8" fmla="*/ 2 w 6"/>
                <a:gd name="T9" fmla="*/ 630 h 1069"/>
                <a:gd name="T10" fmla="*/ 4 w 6"/>
                <a:gd name="T11" fmla="*/ 494 h 1069"/>
                <a:gd name="T12" fmla="*/ 4 w 6"/>
                <a:gd name="T13" fmla="*/ 364 h 1069"/>
                <a:gd name="T14" fmla="*/ 5 w 6"/>
                <a:gd name="T15" fmla="*/ 237 h 1069"/>
                <a:gd name="T16" fmla="*/ 5 w 6"/>
                <a:gd name="T17" fmla="*/ 117 h 1069"/>
                <a:gd name="T18" fmla="*/ 6 w 6"/>
                <a:gd name="T19" fmla="*/ 0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069">
                  <a:moveTo>
                    <a:pt x="0" y="1069"/>
                  </a:moveTo>
                  <a:lnTo>
                    <a:pt x="0" y="1057"/>
                  </a:lnTo>
                  <a:lnTo>
                    <a:pt x="1" y="911"/>
                  </a:lnTo>
                  <a:lnTo>
                    <a:pt x="1" y="769"/>
                  </a:lnTo>
                  <a:lnTo>
                    <a:pt x="2" y="630"/>
                  </a:lnTo>
                  <a:lnTo>
                    <a:pt x="4" y="494"/>
                  </a:lnTo>
                  <a:lnTo>
                    <a:pt x="4" y="364"/>
                  </a:lnTo>
                  <a:lnTo>
                    <a:pt x="5" y="237"/>
                  </a:lnTo>
                  <a:lnTo>
                    <a:pt x="5" y="117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8" name="Freeform 55"/>
            <p:cNvSpPr>
              <a:spLocks/>
            </p:cNvSpPr>
            <p:nvPr/>
          </p:nvSpPr>
          <p:spPr bwMode="auto">
            <a:xfrm>
              <a:off x="3751" y="2610"/>
              <a:ext cx="0" cy="10"/>
            </a:xfrm>
            <a:custGeom>
              <a:avLst/>
              <a:gdLst>
                <a:gd name="T0" fmla="*/ 0 h 71"/>
                <a:gd name="T1" fmla="*/ 2 h 71"/>
                <a:gd name="T2" fmla="*/ 6 h 71"/>
                <a:gd name="T3" fmla="*/ 11 h 71"/>
                <a:gd name="T4" fmla="*/ 19 h 71"/>
                <a:gd name="T5" fmla="*/ 29 h 71"/>
                <a:gd name="T6" fmla="*/ 41 h 71"/>
                <a:gd name="T7" fmla="*/ 56 h 71"/>
                <a:gd name="T8" fmla="*/ 71 h 7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1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9" name="Freeform 56"/>
            <p:cNvSpPr>
              <a:spLocks/>
            </p:cNvSpPr>
            <p:nvPr/>
          </p:nvSpPr>
          <p:spPr bwMode="auto">
            <a:xfrm>
              <a:off x="3767" y="2610"/>
              <a:ext cx="0" cy="10"/>
            </a:xfrm>
            <a:custGeom>
              <a:avLst/>
              <a:gdLst>
                <a:gd name="T0" fmla="*/ 70 h 70"/>
                <a:gd name="T1" fmla="*/ 54 h 70"/>
                <a:gd name="T2" fmla="*/ 41 h 70"/>
                <a:gd name="T3" fmla="*/ 28 h 70"/>
                <a:gd name="T4" fmla="*/ 18 h 70"/>
                <a:gd name="T5" fmla="*/ 9 h 70"/>
                <a:gd name="T6" fmla="*/ 4 h 70"/>
                <a:gd name="T7" fmla="*/ 1 h 70"/>
                <a:gd name="T8" fmla="*/ 0 h 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0">
                  <a:moveTo>
                    <a:pt x="0" y="70"/>
                  </a:moveTo>
                  <a:lnTo>
                    <a:pt x="0" y="54"/>
                  </a:lnTo>
                  <a:lnTo>
                    <a:pt x="0" y="41"/>
                  </a:lnTo>
                  <a:lnTo>
                    <a:pt x="0" y="2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0" name="Freeform 57"/>
            <p:cNvSpPr>
              <a:spLocks/>
            </p:cNvSpPr>
            <p:nvPr/>
          </p:nvSpPr>
          <p:spPr bwMode="auto">
            <a:xfrm>
              <a:off x="3748" y="3206"/>
              <a:ext cx="0" cy="10"/>
            </a:xfrm>
            <a:custGeom>
              <a:avLst/>
              <a:gdLst>
                <a:gd name="T0" fmla="*/ 0 h 71"/>
                <a:gd name="T1" fmla="*/ 15 h 71"/>
                <a:gd name="T2" fmla="*/ 30 h 71"/>
                <a:gd name="T3" fmla="*/ 42 h 71"/>
                <a:gd name="T4" fmla="*/ 52 h 71"/>
                <a:gd name="T5" fmla="*/ 60 h 71"/>
                <a:gd name="T6" fmla="*/ 65 h 71"/>
                <a:gd name="T7" fmla="*/ 70 h 71"/>
                <a:gd name="T8" fmla="*/ 71 h 7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1">
                  <a:moveTo>
                    <a:pt x="0" y="0"/>
                  </a:moveTo>
                  <a:lnTo>
                    <a:pt x="0" y="15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1" name="Freeform 58"/>
            <p:cNvSpPr>
              <a:spLocks/>
            </p:cNvSpPr>
            <p:nvPr/>
          </p:nvSpPr>
          <p:spPr bwMode="auto">
            <a:xfrm>
              <a:off x="3764" y="3206"/>
              <a:ext cx="0" cy="10"/>
            </a:xfrm>
            <a:custGeom>
              <a:avLst/>
              <a:gdLst>
                <a:gd name="T0" fmla="*/ 0 w 1"/>
                <a:gd name="T1" fmla="*/ 71 h 71"/>
                <a:gd name="T2" fmla="*/ 0 w 1"/>
                <a:gd name="T3" fmla="*/ 70 h 71"/>
                <a:gd name="T4" fmla="*/ 0 w 1"/>
                <a:gd name="T5" fmla="*/ 66 h 71"/>
                <a:gd name="T6" fmla="*/ 0 w 1"/>
                <a:gd name="T7" fmla="*/ 61 h 71"/>
                <a:gd name="T8" fmla="*/ 0 w 1"/>
                <a:gd name="T9" fmla="*/ 53 h 71"/>
                <a:gd name="T10" fmla="*/ 0 w 1"/>
                <a:gd name="T11" fmla="*/ 42 h 71"/>
                <a:gd name="T12" fmla="*/ 0 w 1"/>
                <a:gd name="T13" fmla="*/ 30 h 71"/>
                <a:gd name="T14" fmla="*/ 1 w 1"/>
                <a:gd name="T15" fmla="*/ 17 h 71"/>
                <a:gd name="T16" fmla="*/ 1 w 1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71">
                  <a:moveTo>
                    <a:pt x="0" y="71"/>
                  </a:moveTo>
                  <a:lnTo>
                    <a:pt x="0" y="70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1" y="17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2" name="Freeform 59"/>
            <p:cNvSpPr>
              <a:spLocks/>
            </p:cNvSpPr>
            <p:nvPr/>
          </p:nvSpPr>
          <p:spPr bwMode="auto">
            <a:xfrm>
              <a:off x="3930" y="2620"/>
              <a:ext cx="0" cy="153"/>
            </a:xfrm>
            <a:custGeom>
              <a:avLst/>
              <a:gdLst>
                <a:gd name="T0" fmla="*/ 5 w 5"/>
                <a:gd name="T1" fmla="*/ 0 h 1070"/>
                <a:gd name="T2" fmla="*/ 4 w 5"/>
                <a:gd name="T3" fmla="*/ 117 h 1070"/>
                <a:gd name="T4" fmla="*/ 4 w 5"/>
                <a:gd name="T5" fmla="*/ 238 h 1070"/>
                <a:gd name="T6" fmla="*/ 3 w 5"/>
                <a:gd name="T7" fmla="*/ 365 h 1070"/>
                <a:gd name="T8" fmla="*/ 2 w 5"/>
                <a:gd name="T9" fmla="*/ 495 h 1070"/>
                <a:gd name="T10" fmla="*/ 2 w 5"/>
                <a:gd name="T11" fmla="*/ 631 h 1070"/>
                <a:gd name="T12" fmla="*/ 1 w 5"/>
                <a:gd name="T13" fmla="*/ 769 h 1070"/>
                <a:gd name="T14" fmla="*/ 1 w 5"/>
                <a:gd name="T15" fmla="*/ 912 h 1070"/>
                <a:gd name="T16" fmla="*/ 0 w 5"/>
                <a:gd name="T17" fmla="*/ 1057 h 1070"/>
                <a:gd name="T18" fmla="*/ 0 w 5"/>
                <a:gd name="T19" fmla="*/ 107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70">
                  <a:moveTo>
                    <a:pt x="5" y="0"/>
                  </a:moveTo>
                  <a:lnTo>
                    <a:pt x="4" y="117"/>
                  </a:lnTo>
                  <a:lnTo>
                    <a:pt x="4" y="238"/>
                  </a:lnTo>
                  <a:lnTo>
                    <a:pt x="3" y="365"/>
                  </a:lnTo>
                  <a:lnTo>
                    <a:pt x="2" y="495"/>
                  </a:lnTo>
                  <a:lnTo>
                    <a:pt x="2" y="631"/>
                  </a:lnTo>
                  <a:lnTo>
                    <a:pt x="1" y="769"/>
                  </a:lnTo>
                  <a:lnTo>
                    <a:pt x="1" y="912"/>
                  </a:lnTo>
                  <a:lnTo>
                    <a:pt x="0" y="1057"/>
                  </a:lnTo>
                  <a:lnTo>
                    <a:pt x="0" y="107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3" name="Freeform 60"/>
            <p:cNvSpPr>
              <a:spLocks/>
            </p:cNvSpPr>
            <p:nvPr/>
          </p:nvSpPr>
          <p:spPr bwMode="auto">
            <a:xfrm>
              <a:off x="3928" y="2792"/>
              <a:ext cx="2" cy="237"/>
            </a:xfrm>
            <a:custGeom>
              <a:avLst/>
              <a:gdLst>
                <a:gd name="T0" fmla="*/ 9 w 9"/>
                <a:gd name="T1" fmla="*/ 0 h 1661"/>
                <a:gd name="T2" fmla="*/ 9 w 9"/>
                <a:gd name="T3" fmla="*/ 1 h 1661"/>
                <a:gd name="T4" fmla="*/ 7 w 9"/>
                <a:gd name="T5" fmla="*/ 152 h 1661"/>
                <a:gd name="T6" fmla="*/ 7 w 9"/>
                <a:gd name="T7" fmla="*/ 305 h 1661"/>
                <a:gd name="T8" fmla="*/ 6 w 9"/>
                <a:gd name="T9" fmla="*/ 458 h 1661"/>
                <a:gd name="T10" fmla="*/ 5 w 9"/>
                <a:gd name="T11" fmla="*/ 613 h 1661"/>
                <a:gd name="T12" fmla="*/ 5 w 9"/>
                <a:gd name="T13" fmla="*/ 769 h 1661"/>
                <a:gd name="T14" fmla="*/ 4 w 9"/>
                <a:gd name="T15" fmla="*/ 924 h 1661"/>
                <a:gd name="T16" fmla="*/ 3 w 9"/>
                <a:gd name="T17" fmla="*/ 1080 h 1661"/>
                <a:gd name="T18" fmla="*/ 2 w 9"/>
                <a:gd name="T19" fmla="*/ 1235 h 1661"/>
                <a:gd name="T20" fmla="*/ 2 w 9"/>
                <a:gd name="T21" fmla="*/ 1389 h 1661"/>
                <a:gd name="T22" fmla="*/ 1 w 9"/>
                <a:gd name="T23" fmla="*/ 1541 h 1661"/>
                <a:gd name="T24" fmla="*/ 0 w 9"/>
                <a:gd name="T25" fmla="*/ 1661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661">
                  <a:moveTo>
                    <a:pt x="9" y="0"/>
                  </a:moveTo>
                  <a:lnTo>
                    <a:pt x="9" y="1"/>
                  </a:lnTo>
                  <a:lnTo>
                    <a:pt x="7" y="152"/>
                  </a:lnTo>
                  <a:lnTo>
                    <a:pt x="7" y="305"/>
                  </a:lnTo>
                  <a:lnTo>
                    <a:pt x="6" y="458"/>
                  </a:lnTo>
                  <a:lnTo>
                    <a:pt x="5" y="613"/>
                  </a:lnTo>
                  <a:lnTo>
                    <a:pt x="5" y="769"/>
                  </a:lnTo>
                  <a:lnTo>
                    <a:pt x="4" y="924"/>
                  </a:lnTo>
                  <a:lnTo>
                    <a:pt x="3" y="1080"/>
                  </a:lnTo>
                  <a:lnTo>
                    <a:pt x="2" y="1235"/>
                  </a:lnTo>
                  <a:lnTo>
                    <a:pt x="2" y="1389"/>
                  </a:lnTo>
                  <a:lnTo>
                    <a:pt x="1" y="1541"/>
                  </a:lnTo>
                  <a:lnTo>
                    <a:pt x="0" y="166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4" name="Freeform 61"/>
            <p:cNvSpPr>
              <a:spLocks/>
            </p:cNvSpPr>
            <p:nvPr/>
          </p:nvSpPr>
          <p:spPr bwMode="auto">
            <a:xfrm>
              <a:off x="3927" y="3048"/>
              <a:ext cx="1" cy="158"/>
            </a:xfrm>
            <a:custGeom>
              <a:avLst/>
              <a:gdLst>
                <a:gd name="T0" fmla="*/ 7 w 7"/>
                <a:gd name="T1" fmla="*/ 0 h 1102"/>
                <a:gd name="T2" fmla="*/ 6 w 7"/>
                <a:gd name="T3" fmla="*/ 45 h 1102"/>
                <a:gd name="T4" fmla="*/ 6 w 7"/>
                <a:gd name="T5" fmla="*/ 190 h 1102"/>
                <a:gd name="T6" fmla="*/ 4 w 7"/>
                <a:gd name="T7" fmla="*/ 333 h 1102"/>
                <a:gd name="T8" fmla="*/ 3 w 7"/>
                <a:gd name="T9" fmla="*/ 472 h 1102"/>
                <a:gd name="T10" fmla="*/ 3 w 7"/>
                <a:gd name="T11" fmla="*/ 607 h 1102"/>
                <a:gd name="T12" fmla="*/ 2 w 7"/>
                <a:gd name="T13" fmla="*/ 738 h 1102"/>
                <a:gd name="T14" fmla="*/ 2 w 7"/>
                <a:gd name="T15" fmla="*/ 864 h 1102"/>
                <a:gd name="T16" fmla="*/ 1 w 7"/>
                <a:gd name="T17" fmla="*/ 986 h 1102"/>
                <a:gd name="T18" fmla="*/ 0 w 7"/>
                <a:gd name="T19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02">
                  <a:moveTo>
                    <a:pt x="7" y="0"/>
                  </a:moveTo>
                  <a:lnTo>
                    <a:pt x="6" y="45"/>
                  </a:lnTo>
                  <a:lnTo>
                    <a:pt x="6" y="190"/>
                  </a:lnTo>
                  <a:lnTo>
                    <a:pt x="4" y="333"/>
                  </a:lnTo>
                  <a:lnTo>
                    <a:pt x="3" y="472"/>
                  </a:lnTo>
                  <a:lnTo>
                    <a:pt x="3" y="607"/>
                  </a:lnTo>
                  <a:lnTo>
                    <a:pt x="2" y="738"/>
                  </a:lnTo>
                  <a:lnTo>
                    <a:pt x="2" y="864"/>
                  </a:lnTo>
                  <a:lnTo>
                    <a:pt x="1" y="986"/>
                  </a:lnTo>
                  <a:lnTo>
                    <a:pt x="0" y="110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5" name="Freeform 62"/>
            <p:cNvSpPr>
              <a:spLocks/>
            </p:cNvSpPr>
            <p:nvPr/>
          </p:nvSpPr>
          <p:spPr bwMode="auto">
            <a:xfrm>
              <a:off x="3943" y="3048"/>
              <a:ext cx="1" cy="158"/>
            </a:xfrm>
            <a:custGeom>
              <a:avLst/>
              <a:gdLst>
                <a:gd name="T0" fmla="*/ 0 w 6"/>
                <a:gd name="T1" fmla="*/ 1102 h 1102"/>
                <a:gd name="T2" fmla="*/ 0 w 6"/>
                <a:gd name="T3" fmla="*/ 987 h 1102"/>
                <a:gd name="T4" fmla="*/ 1 w 6"/>
                <a:gd name="T5" fmla="*/ 865 h 1102"/>
                <a:gd name="T6" fmla="*/ 1 w 6"/>
                <a:gd name="T7" fmla="*/ 739 h 1102"/>
                <a:gd name="T8" fmla="*/ 2 w 6"/>
                <a:gd name="T9" fmla="*/ 608 h 1102"/>
                <a:gd name="T10" fmla="*/ 3 w 6"/>
                <a:gd name="T11" fmla="*/ 473 h 1102"/>
                <a:gd name="T12" fmla="*/ 3 w 6"/>
                <a:gd name="T13" fmla="*/ 333 h 1102"/>
                <a:gd name="T14" fmla="*/ 4 w 6"/>
                <a:gd name="T15" fmla="*/ 191 h 1102"/>
                <a:gd name="T16" fmla="*/ 6 w 6"/>
                <a:gd name="T17" fmla="*/ 45 h 1102"/>
                <a:gd name="T18" fmla="*/ 6 w 6"/>
                <a:gd name="T19" fmla="*/ 0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102">
                  <a:moveTo>
                    <a:pt x="0" y="1102"/>
                  </a:moveTo>
                  <a:lnTo>
                    <a:pt x="0" y="987"/>
                  </a:lnTo>
                  <a:lnTo>
                    <a:pt x="1" y="865"/>
                  </a:lnTo>
                  <a:lnTo>
                    <a:pt x="1" y="739"/>
                  </a:lnTo>
                  <a:lnTo>
                    <a:pt x="2" y="608"/>
                  </a:lnTo>
                  <a:lnTo>
                    <a:pt x="3" y="473"/>
                  </a:lnTo>
                  <a:lnTo>
                    <a:pt x="3" y="333"/>
                  </a:lnTo>
                  <a:lnTo>
                    <a:pt x="4" y="191"/>
                  </a:lnTo>
                  <a:lnTo>
                    <a:pt x="6" y="45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6" name="Freeform 63"/>
            <p:cNvSpPr>
              <a:spLocks/>
            </p:cNvSpPr>
            <p:nvPr/>
          </p:nvSpPr>
          <p:spPr bwMode="auto">
            <a:xfrm>
              <a:off x="3944" y="2792"/>
              <a:ext cx="1" cy="237"/>
            </a:xfrm>
            <a:custGeom>
              <a:avLst/>
              <a:gdLst>
                <a:gd name="T0" fmla="*/ 0 w 8"/>
                <a:gd name="T1" fmla="*/ 1661 h 1661"/>
                <a:gd name="T2" fmla="*/ 1 w 8"/>
                <a:gd name="T3" fmla="*/ 1542 h 1661"/>
                <a:gd name="T4" fmla="*/ 2 w 8"/>
                <a:gd name="T5" fmla="*/ 1389 h 1661"/>
                <a:gd name="T6" fmla="*/ 2 w 8"/>
                <a:gd name="T7" fmla="*/ 1235 h 1661"/>
                <a:gd name="T8" fmla="*/ 3 w 8"/>
                <a:gd name="T9" fmla="*/ 1080 h 1661"/>
                <a:gd name="T10" fmla="*/ 4 w 8"/>
                <a:gd name="T11" fmla="*/ 925 h 1661"/>
                <a:gd name="T12" fmla="*/ 5 w 8"/>
                <a:gd name="T13" fmla="*/ 769 h 1661"/>
                <a:gd name="T14" fmla="*/ 5 w 8"/>
                <a:gd name="T15" fmla="*/ 614 h 1661"/>
                <a:gd name="T16" fmla="*/ 6 w 8"/>
                <a:gd name="T17" fmla="*/ 459 h 1661"/>
                <a:gd name="T18" fmla="*/ 7 w 8"/>
                <a:gd name="T19" fmla="*/ 305 h 1661"/>
                <a:gd name="T20" fmla="*/ 8 w 8"/>
                <a:gd name="T21" fmla="*/ 152 h 1661"/>
                <a:gd name="T22" fmla="*/ 8 w 8"/>
                <a:gd name="T23" fmla="*/ 3 h 1661"/>
                <a:gd name="T24" fmla="*/ 8 w 8"/>
                <a:gd name="T25" fmla="*/ 0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661">
                  <a:moveTo>
                    <a:pt x="0" y="1661"/>
                  </a:moveTo>
                  <a:lnTo>
                    <a:pt x="1" y="1542"/>
                  </a:lnTo>
                  <a:lnTo>
                    <a:pt x="2" y="1389"/>
                  </a:lnTo>
                  <a:lnTo>
                    <a:pt x="2" y="1235"/>
                  </a:lnTo>
                  <a:lnTo>
                    <a:pt x="3" y="1080"/>
                  </a:lnTo>
                  <a:lnTo>
                    <a:pt x="4" y="925"/>
                  </a:lnTo>
                  <a:lnTo>
                    <a:pt x="5" y="769"/>
                  </a:lnTo>
                  <a:lnTo>
                    <a:pt x="5" y="614"/>
                  </a:lnTo>
                  <a:lnTo>
                    <a:pt x="6" y="459"/>
                  </a:lnTo>
                  <a:lnTo>
                    <a:pt x="7" y="305"/>
                  </a:lnTo>
                  <a:lnTo>
                    <a:pt x="8" y="152"/>
                  </a:lnTo>
                  <a:lnTo>
                    <a:pt x="8" y="3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7" name="Freeform 64"/>
            <p:cNvSpPr>
              <a:spLocks/>
            </p:cNvSpPr>
            <p:nvPr/>
          </p:nvSpPr>
          <p:spPr bwMode="auto">
            <a:xfrm>
              <a:off x="3946" y="2620"/>
              <a:ext cx="0" cy="153"/>
            </a:xfrm>
            <a:custGeom>
              <a:avLst/>
              <a:gdLst>
                <a:gd name="T0" fmla="*/ 0 w 5"/>
                <a:gd name="T1" fmla="*/ 1069 h 1069"/>
                <a:gd name="T2" fmla="*/ 0 w 5"/>
                <a:gd name="T3" fmla="*/ 1057 h 1069"/>
                <a:gd name="T4" fmla="*/ 1 w 5"/>
                <a:gd name="T5" fmla="*/ 911 h 1069"/>
                <a:gd name="T6" fmla="*/ 1 w 5"/>
                <a:gd name="T7" fmla="*/ 769 h 1069"/>
                <a:gd name="T8" fmla="*/ 2 w 5"/>
                <a:gd name="T9" fmla="*/ 630 h 1069"/>
                <a:gd name="T10" fmla="*/ 3 w 5"/>
                <a:gd name="T11" fmla="*/ 494 h 1069"/>
                <a:gd name="T12" fmla="*/ 3 w 5"/>
                <a:gd name="T13" fmla="*/ 364 h 1069"/>
                <a:gd name="T14" fmla="*/ 4 w 5"/>
                <a:gd name="T15" fmla="*/ 237 h 1069"/>
                <a:gd name="T16" fmla="*/ 4 w 5"/>
                <a:gd name="T17" fmla="*/ 117 h 1069"/>
                <a:gd name="T18" fmla="*/ 5 w 5"/>
                <a:gd name="T19" fmla="*/ 0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69">
                  <a:moveTo>
                    <a:pt x="0" y="1069"/>
                  </a:moveTo>
                  <a:lnTo>
                    <a:pt x="0" y="1057"/>
                  </a:lnTo>
                  <a:lnTo>
                    <a:pt x="1" y="911"/>
                  </a:lnTo>
                  <a:lnTo>
                    <a:pt x="1" y="769"/>
                  </a:lnTo>
                  <a:lnTo>
                    <a:pt x="2" y="630"/>
                  </a:lnTo>
                  <a:lnTo>
                    <a:pt x="3" y="494"/>
                  </a:lnTo>
                  <a:lnTo>
                    <a:pt x="3" y="364"/>
                  </a:lnTo>
                  <a:lnTo>
                    <a:pt x="4" y="237"/>
                  </a:lnTo>
                  <a:lnTo>
                    <a:pt x="4" y="117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8" name="Freeform 65"/>
            <p:cNvSpPr>
              <a:spLocks/>
            </p:cNvSpPr>
            <p:nvPr/>
          </p:nvSpPr>
          <p:spPr bwMode="auto">
            <a:xfrm>
              <a:off x="3930" y="2610"/>
              <a:ext cx="0" cy="10"/>
            </a:xfrm>
            <a:custGeom>
              <a:avLst/>
              <a:gdLst>
                <a:gd name="T0" fmla="*/ 0 h 71"/>
                <a:gd name="T1" fmla="*/ 2 h 71"/>
                <a:gd name="T2" fmla="*/ 6 h 71"/>
                <a:gd name="T3" fmla="*/ 11 h 71"/>
                <a:gd name="T4" fmla="*/ 19 h 71"/>
                <a:gd name="T5" fmla="*/ 29 h 71"/>
                <a:gd name="T6" fmla="*/ 41 h 71"/>
                <a:gd name="T7" fmla="*/ 56 h 71"/>
                <a:gd name="T8" fmla="*/ 71 h 7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1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9" name="Freeform 66"/>
            <p:cNvSpPr>
              <a:spLocks/>
            </p:cNvSpPr>
            <p:nvPr/>
          </p:nvSpPr>
          <p:spPr bwMode="auto">
            <a:xfrm>
              <a:off x="3946" y="2610"/>
              <a:ext cx="0" cy="10"/>
            </a:xfrm>
            <a:custGeom>
              <a:avLst/>
              <a:gdLst>
                <a:gd name="T0" fmla="*/ 70 h 70"/>
                <a:gd name="T1" fmla="*/ 54 h 70"/>
                <a:gd name="T2" fmla="*/ 41 h 70"/>
                <a:gd name="T3" fmla="*/ 28 h 70"/>
                <a:gd name="T4" fmla="*/ 18 h 70"/>
                <a:gd name="T5" fmla="*/ 9 h 70"/>
                <a:gd name="T6" fmla="*/ 4 h 70"/>
                <a:gd name="T7" fmla="*/ 1 h 70"/>
                <a:gd name="T8" fmla="*/ 0 h 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0">
                  <a:moveTo>
                    <a:pt x="0" y="70"/>
                  </a:moveTo>
                  <a:lnTo>
                    <a:pt x="0" y="54"/>
                  </a:lnTo>
                  <a:lnTo>
                    <a:pt x="0" y="41"/>
                  </a:lnTo>
                  <a:lnTo>
                    <a:pt x="0" y="2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0" name="Freeform 67"/>
            <p:cNvSpPr>
              <a:spLocks/>
            </p:cNvSpPr>
            <p:nvPr/>
          </p:nvSpPr>
          <p:spPr bwMode="auto">
            <a:xfrm>
              <a:off x="3927" y="3206"/>
              <a:ext cx="0" cy="10"/>
            </a:xfrm>
            <a:custGeom>
              <a:avLst/>
              <a:gdLst>
                <a:gd name="T0" fmla="*/ 0 h 71"/>
                <a:gd name="T1" fmla="*/ 15 h 71"/>
                <a:gd name="T2" fmla="*/ 30 h 71"/>
                <a:gd name="T3" fmla="*/ 42 h 71"/>
                <a:gd name="T4" fmla="*/ 52 h 71"/>
                <a:gd name="T5" fmla="*/ 60 h 71"/>
                <a:gd name="T6" fmla="*/ 65 h 71"/>
                <a:gd name="T7" fmla="*/ 70 h 71"/>
                <a:gd name="T8" fmla="*/ 71 h 7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71">
                  <a:moveTo>
                    <a:pt x="0" y="0"/>
                  </a:moveTo>
                  <a:lnTo>
                    <a:pt x="0" y="15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1" name="Freeform 68"/>
            <p:cNvSpPr>
              <a:spLocks/>
            </p:cNvSpPr>
            <p:nvPr/>
          </p:nvSpPr>
          <p:spPr bwMode="auto">
            <a:xfrm>
              <a:off x="3943" y="3206"/>
              <a:ext cx="0" cy="10"/>
            </a:xfrm>
            <a:custGeom>
              <a:avLst/>
              <a:gdLst>
                <a:gd name="T0" fmla="*/ 0 w 1"/>
                <a:gd name="T1" fmla="*/ 71 h 71"/>
                <a:gd name="T2" fmla="*/ 0 w 1"/>
                <a:gd name="T3" fmla="*/ 70 h 71"/>
                <a:gd name="T4" fmla="*/ 0 w 1"/>
                <a:gd name="T5" fmla="*/ 66 h 71"/>
                <a:gd name="T6" fmla="*/ 0 w 1"/>
                <a:gd name="T7" fmla="*/ 61 h 71"/>
                <a:gd name="T8" fmla="*/ 0 w 1"/>
                <a:gd name="T9" fmla="*/ 53 h 71"/>
                <a:gd name="T10" fmla="*/ 0 w 1"/>
                <a:gd name="T11" fmla="*/ 42 h 71"/>
                <a:gd name="T12" fmla="*/ 0 w 1"/>
                <a:gd name="T13" fmla="*/ 30 h 71"/>
                <a:gd name="T14" fmla="*/ 1 w 1"/>
                <a:gd name="T15" fmla="*/ 17 h 71"/>
                <a:gd name="T16" fmla="*/ 1 w 1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71">
                  <a:moveTo>
                    <a:pt x="0" y="71"/>
                  </a:moveTo>
                  <a:lnTo>
                    <a:pt x="0" y="70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0" y="30"/>
                  </a:lnTo>
                  <a:lnTo>
                    <a:pt x="1" y="17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2" name="Line 69"/>
            <p:cNvSpPr>
              <a:spLocks noChangeShapeType="1"/>
            </p:cNvSpPr>
            <p:nvPr/>
          </p:nvSpPr>
          <p:spPr bwMode="auto">
            <a:xfrm flipH="1" flipV="1">
              <a:off x="3457" y="2568"/>
              <a:ext cx="3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3" name="Line 70"/>
            <p:cNvSpPr>
              <a:spLocks noChangeShapeType="1"/>
            </p:cNvSpPr>
            <p:nvPr/>
          </p:nvSpPr>
          <p:spPr bwMode="auto">
            <a:xfrm flipH="1">
              <a:off x="3374" y="2568"/>
              <a:ext cx="3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4" name="Line 71"/>
            <p:cNvSpPr>
              <a:spLocks noChangeShapeType="1"/>
            </p:cNvSpPr>
            <p:nvPr/>
          </p:nvSpPr>
          <p:spPr bwMode="auto">
            <a:xfrm flipV="1">
              <a:off x="4217" y="2939"/>
              <a:ext cx="8" cy="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5" name="Line 72"/>
            <p:cNvSpPr>
              <a:spLocks noChangeShapeType="1"/>
            </p:cNvSpPr>
            <p:nvPr/>
          </p:nvSpPr>
          <p:spPr bwMode="auto">
            <a:xfrm flipH="1" flipV="1">
              <a:off x="4216" y="2872"/>
              <a:ext cx="9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6" name="Line 73"/>
            <p:cNvSpPr>
              <a:spLocks noChangeShapeType="1"/>
            </p:cNvSpPr>
            <p:nvPr/>
          </p:nvSpPr>
          <p:spPr bwMode="auto">
            <a:xfrm flipV="1">
              <a:off x="4225" y="2882"/>
              <a:ext cx="0" cy="5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7" name="Line 74"/>
            <p:cNvSpPr>
              <a:spLocks noChangeShapeType="1"/>
            </p:cNvSpPr>
            <p:nvPr/>
          </p:nvSpPr>
          <p:spPr bwMode="auto">
            <a:xfrm flipH="1">
              <a:off x="3113" y="2875"/>
              <a:ext cx="7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8" name="Line 75"/>
            <p:cNvSpPr>
              <a:spLocks noChangeShapeType="1"/>
            </p:cNvSpPr>
            <p:nvPr/>
          </p:nvSpPr>
          <p:spPr bwMode="auto">
            <a:xfrm>
              <a:off x="3140" y="2959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9" name="Line 76"/>
            <p:cNvSpPr>
              <a:spLocks noChangeShapeType="1"/>
            </p:cNvSpPr>
            <p:nvPr/>
          </p:nvSpPr>
          <p:spPr bwMode="auto">
            <a:xfrm>
              <a:off x="3113" y="2939"/>
              <a:ext cx="5" cy="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0" name="Line 77"/>
            <p:cNvSpPr>
              <a:spLocks noChangeShapeType="1"/>
            </p:cNvSpPr>
            <p:nvPr/>
          </p:nvSpPr>
          <p:spPr bwMode="auto">
            <a:xfrm>
              <a:off x="3113" y="2882"/>
              <a:ext cx="0" cy="5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1" name="Line 78"/>
            <p:cNvSpPr>
              <a:spLocks noChangeShapeType="1"/>
            </p:cNvSpPr>
            <p:nvPr/>
          </p:nvSpPr>
          <p:spPr bwMode="auto">
            <a:xfrm>
              <a:off x="3915" y="3135"/>
              <a:ext cx="0" cy="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2" name="Line 79"/>
            <p:cNvSpPr>
              <a:spLocks noChangeShapeType="1"/>
            </p:cNvSpPr>
            <p:nvPr/>
          </p:nvSpPr>
          <p:spPr bwMode="auto">
            <a:xfrm flipV="1">
              <a:off x="3915" y="2681"/>
              <a:ext cx="0" cy="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3" name="Line 80"/>
            <p:cNvSpPr>
              <a:spLocks noChangeShapeType="1"/>
            </p:cNvSpPr>
            <p:nvPr/>
          </p:nvSpPr>
          <p:spPr bwMode="auto">
            <a:xfrm>
              <a:off x="3419" y="3135"/>
              <a:ext cx="0" cy="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4" name="Line 81"/>
            <p:cNvSpPr>
              <a:spLocks noChangeShapeType="1"/>
            </p:cNvSpPr>
            <p:nvPr/>
          </p:nvSpPr>
          <p:spPr bwMode="auto">
            <a:xfrm flipV="1">
              <a:off x="3419" y="2681"/>
              <a:ext cx="0" cy="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5" name="Line 82"/>
            <p:cNvSpPr>
              <a:spLocks noChangeShapeType="1"/>
            </p:cNvSpPr>
            <p:nvPr/>
          </p:nvSpPr>
          <p:spPr bwMode="auto">
            <a:xfrm flipV="1">
              <a:off x="3915" y="2680"/>
              <a:ext cx="0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6" name="Line 83"/>
            <p:cNvSpPr>
              <a:spLocks noChangeShapeType="1"/>
            </p:cNvSpPr>
            <p:nvPr/>
          </p:nvSpPr>
          <p:spPr bwMode="auto">
            <a:xfrm>
              <a:off x="3915" y="3140"/>
              <a:ext cx="0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7" name="Line 84"/>
            <p:cNvSpPr>
              <a:spLocks noChangeShapeType="1"/>
            </p:cNvSpPr>
            <p:nvPr/>
          </p:nvSpPr>
          <p:spPr bwMode="auto">
            <a:xfrm>
              <a:off x="3419" y="3140"/>
              <a:ext cx="0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8" name="Line 85"/>
            <p:cNvSpPr>
              <a:spLocks noChangeShapeType="1"/>
            </p:cNvSpPr>
            <p:nvPr/>
          </p:nvSpPr>
          <p:spPr bwMode="auto">
            <a:xfrm flipV="1">
              <a:off x="3419" y="2680"/>
              <a:ext cx="0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9" name="Line 86"/>
            <p:cNvSpPr>
              <a:spLocks noChangeShapeType="1"/>
            </p:cNvSpPr>
            <p:nvPr/>
          </p:nvSpPr>
          <p:spPr bwMode="auto">
            <a:xfrm>
              <a:off x="3140" y="2791"/>
              <a:ext cx="3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0" name="Line 87"/>
            <p:cNvSpPr>
              <a:spLocks noChangeShapeType="1"/>
            </p:cNvSpPr>
            <p:nvPr/>
          </p:nvSpPr>
          <p:spPr bwMode="auto">
            <a:xfrm>
              <a:off x="3138" y="2791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1" name="Line 88"/>
            <p:cNvSpPr>
              <a:spLocks noChangeShapeType="1"/>
            </p:cNvSpPr>
            <p:nvPr/>
          </p:nvSpPr>
          <p:spPr bwMode="auto">
            <a:xfrm>
              <a:off x="3137" y="2790"/>
              <a:ext cx="1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2" name="Line 89"/>
            <p:cNvSpPr>
              <a:spLocks noChangeShapeType="1"/>
            </p:cNvSpPr>
            <p:nvPr/>
          </p:nvSpPr>
          <p:spPr bwMode="auto">
            <a:xfrm>
              <a:off x="3136" y="2789"/>
              <a:ext cx="1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3" name="Freeform 90"/>
            <p:cNvSpPr>
              <a:spLocks/>
            </p:cNvSpPr>
            <p:nvPr/>
          </p:nvSpPr>
          <p:spPr bwMode="auto">
            <a:xfrm>
              <a:off x="3133" y="2782"/>
              <a:ext cx="3" cy="7"/>
            </a:xfrm>
            <a:custGeom>
              <a:avLst/>
              <a:gdLst>
                <a:gd name="T0" fmla="*/ 0 w 18"/>
                <a:gd name="T1" fmla="*/ 0 h 51"/>
                <a:gd name="T2" fmla="*/ 1 w 18"/>
                <a:gd name="T3" fmla="*/ 15 h 51"/>
                <a:gd name="T4" fmla="*/ 2 w 18"/>
                <a:gd name="T5" fmla="*/ 21 h 51"/>
                <a:gd name="T6" fmla="*/ 4 w 18"/>
                <a:gd name="T7" fmla="*/ 28 h 51"/>
                <a:gd name="T8" fmla="*/ 6 w 18"/>
                <a:gd name="T9" fmla="*/ 35 h 51"/>
                <a:gd name="T10" fmla="*/ 9 w 18"/>
                <a:gd name="T11" fmla="*/ 40 h 51"/>
                <a:gd name="T12" fmla="*/ 18 w 18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1">
                  <a:moveTo>
                    <a:pt x="0" y="0"/>
                  </a:moveTo>
                  <a:lnTo>
                    <a:pt x="1" y="15"/>
                  </a:lnTo>
                  <a:lnTo>
                    <a:pt x="2" y="21"/>
                  </a:lnTo>
                  <a:lnTo>
                    <a:pt x="4" y="28"/>
                  </a:lnTo>
                  <a:lnTo>
                    <a:pt x="6" y="35"/>
                  </a:lnTo>
                  <a:lnTo>
                    <a:pt x="9" y="40"/>
                  </a:lnTo>
                  <a:lnTo>
                    <a:pt x="18" y="5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4" name="Freeform 91"/>
            <p:cNvSpPr>
              <a:spLocks/>
            </p:cNvSpPr>
            <p:nvPr/>
          </p:nvSpPr>
          <p:spPr bwMode="auto">
            <a:xfrm>
              <a:off x="3133" y="2775"/>
              <a:ext cx="4" cy="7"/>
            </a:xfrm>
            <a:custGeom>
              <a:avLst/>
              <a:gdLst>
                <a:gd name="T0" fmla="*/ 25 w 25"/>
                <a:gd name="T1" fmla="*/ 0 h 47"/>
                <a:gd name="T2" fmla="*/ 15 w 25"/>
                <a:gd name="T3" fmla="*/ 9 h 47"/>
                <a:gd name="T4" fmla="*/ 12 w 25"/>
                <a:gd name="T5" fmla="*/ 14 h 47"/>
                <a:gd name="T6" fmla="*/ 7 w 25"/>
                <a:gd name="T7" fmla="*/ 21 h 47"/>
                <a:gd name="T8" fmla="*/ 3 w 25"/>
                <a:gd name="T9" fmla="*/ 34 h 47"/>
                <a:gd name="T10" fmla="*/ 0 w 25"/>
                <a:gd name="T1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7">
                  <a:moveTo>
                    <a:pt x="25" y="0"/>
                  </a:moveTo>
                  <a:lnTo>
                    <a:pt x="15" y="9"/>
                  </a:lnTo>
                  <a:lnTo>
                    <a:pt x="12" y="14"/>
                  </a:lnTo>
                  <a:lnTo>
                    <a:pt x="7" y="21"/>
                  </a:lnTo>
                  <a:lnTo>
                    <a:pt x="3" y="34"/>
                  </a:lnTo>
                  <a:lnTo>
                    <a:pt x="0" y="4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5" name="Line 92"/>
            <p:cNvSpPr>
              <a:spLocks noChangeShapeType="1"/>
            </p:cNvSpPr>
            <p:nvPr/>
          </p:nvSpPr>
          <p:spPr bwMode="auto">
            <a:xfrm flipH="1">
              <a:off x="3137" y="2774"/>
              <a:ext cx="1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6" name="Line 93"/>
            <p:cNvSpPr>
              <a:spLocks noChangeShapeType="1"/>
            </p:cNvSpPr>
            <p:nvPr/>
          </p:nvSpPr>
          <p:spPr bwMode="auto">
            <a:xfrm flipH="1">
              <a:off x="3138" y="2773"/>
              <a:ext cx="2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7" name="Line 94"/>
            <p:cNvSpPr>
              <a:spLocks noChangeShapeType="1"/>
            </p:cNvSpPr>
            <p:nvPr/>
          </p:nvSpPr>
          <p:spPr bwMode="auto">
            <a:xfrm flipH="1">
              <a:off x="3140" y="2773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8" name="Line 95"/>
            <p:cNvSpPr>
              <a:spLocks noChangeShapeType="1"/>
            </p:cNvSpPr>
            <p:nvPr/>
          </p:nvSpPr>
          <p:spPr bwMode="auto">
            <a:xfrm flipH="1">
              <a:off x="3141" y="2773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9" name="Freeform 96"/>
            <p:cNvSpPr>
              <a:spLocks/>
            </p:cNvSpPr>
            <p:nvPr/>
          </p:nvSpPr>
          <p:spPr bwMode="auto">
            <a:xfrm>
              <a:off x="4192" y="2773"/>
              <a:ext cx="9" cy="19"/>
            </a:xfrm>
            <a:custGeom>
              <a:avLst/>
              <a:gdLst>
                <a:gd name="T0" fmla="*/ 0 w 67"/>
                <a:gd name="T1" fmla="*/ 0 h 134"/>
                <a:gd name="T2" fmla="*/ 14 w 67"/>
                <a:gd name="T3" fmla="*/ 1 h 134"/>
                <a:gd name="T4" fmla="*/ 26 w 67"/>
                <a:gd name="T5" fmla="*/ 5 h 134"/>
                <a:gd name="T6" fmla="*/ 37 w 67"/>
                <a:gd name="T7" fmla="*/ 11 h 134"/>
                <a:gd name="T8" fmla="*/ 48 w 67"/>
                <a:gd name="T9" fmla="*/ 20 h 134"/>
                <a:gd name="T10" fmla="*/ 56 w 67"/>
                <a:gd name="T11" fmla="*/ 30 h 134"/>
                <a:gd name="T12" fmla="*/ 63 w 67"/>
                <a:gd name="T13" fmla="*/ 41 h 134"/>
                <a:gd name="T14" fmla="*/ 66 w 67"/>
                <a:gd name="T15" fmla="*/ 55 h 134"/>
                <a:gd name="T16" fmla="*/ 67 w 67"/>
                <a:gd name="T17" fmla="*/ 67 h 134"/>
                <a:gd name="T18" fmla="*/ 66 w 67"/>
                <a:gd name="T19" fmla="*/ 80 h 134"/>
                <a:gd name="T20" fmla="*/ 63 w 67"/>
                <a:gd name="T21" fmla="*/ 93 h 134"/>
                <a:gd name="T22" fmla="*/ 56 w 67"/>
                <a:gd name="T23" fmla="*/ 104 h 134"/>
                <a:gd name="T24" fmla="*/ 48 w 67"/>
                <a:gd name="T25" fmla="*/ 114 h 134"/>
                <a:gd name="T26" fmla="*/ 37 w 67"/>
                <a:gd name="T27" fmla="*/ 123 h 134"/>
                <a:gd name="T28" fmla="*/ 26 w 67"/>
                <a:gd name="T29" fmla="*/ 130 h 134"/>
                <a:gd name="T30" fmla="*/ 14 w 67"/>
                <a:gd name="T31" fmla="*/ 133 h 134"/>
                <a:gd name="T32" fmla="*/ 0 w 67"/>
                <a:gd name="T3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34">
                  <a:moveTo>
                    <a:pt x="0" y="0"/>
                  </a:moveTo>
                  <a:lnTo>
                    <a:pt x="14" y="1"/>
                  </a:lnTo>
                  <a:lnTo>
                    <a:pt x="26" y="5"/>
                  </a:lnTo>
                  <a:lnTo>
                    <a:pt x="37" y="11"/>
                  </a:lnTo>
                  <a:lnTo>
                    <a:pt x="48" y="20"/>
                  </a:lnTo>
                  <a:lnTo>
                    <a:pt x="56" y="30"/>
                  </a:lnTo>
                  <a:lnTo>
                    <a:pt x="63" y="41"/>
                  </a:lnTo>
                  <a:lnTo>
                    <a:pt x="66" y="55"/>
                  </a:lnTo>
                  <a:lnTo>
                    <a:pt x="67" y="67"/>
                  </a:lnTo>
                  <a:lnTo>
                    <a:pt x="66" y="80"/>
                  </a:lnTo>
                  <a:lnTo>
                    <a:pt x="63" y="93"/>
                  </a:lnTo>
                  <a:lnTo>
                    <a:pt x="56" y="104"/>
                  </a:lnTo>
                  <a:lnTo>
                    <a:pt x="48" y="114"/>
                  </a:lnTo>
                  <a:lnTo>
                    <a:pt x="37" y="123"/>
                  </a:lnTo>
                  <a:lnTo>
                    <a:pt x="26" y="130"/>
                  </a:lnTo>
                  <a:lnTo>
                    <a:pt x="14" y="133"/>
                  </a:lnTo>
                  <a:lnTo>
                    <a:pt x="0" y="13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0" name="Freeform 97"/>
            <p:cNvSpPr>
              <a:spLocks/>
            </p:cNvSpPr>
            <p:nvPr/>
          </p:nvSpPr>
          <p:spPr bwMode="auto">
            <a:xfrm>
              <a:off x="3133" y="2773"/>
              <a:ext cx="9" cy="19"/>
            </a:xfrm>
            <a:custGeom>
              <a:avLst/>
              <a:gdLst>
                <a:gd name="T0" fmla="*/ 68 w 68"/>
                <a:gd name="T1" fmla="*/ 0 h 134"/>
                <a:gd name="T2" fmla="*/ 54 w 68"/>
                <a:gd name="T3" fmla="*/ 1 h 134"/>
                <a:gd name="T4" fmla="*/ 41 w 68"/>
                <a:gd name="T5" fmla="*/ 5 h 134"/>
                <a:gd name="T6" fmla="*/ 30 w 68"/>
                <a:gd name="T7" fmla="*/ 11 h 134"/>
                <a:gd name="T8" fmla="*/ 20 w 68"/>
                <a:gd name="T9" fmla="*/ 20 h 134"/>
                <a:gd name="T10" fmla="*/ 11 w 68"/>
                <a:gd name="T11" fmla="*/ 30 h 134"/>
                <a:gd name="T12" fmla="*/ 6 w 68"/>
                <a:gd name="T13" fmla="*/ 41 h 134"/>
                <a:gd name="T14" fmla="*/ 1 w 68"/>
                <a:gd name="T15" fmla="*/ 55 h 134"/>
                <a:gd name="T16" fmla="*/ 0 w 68"/>
                <a:gd name="T17" fmla="*/ 67 h 134"/>
                <a:gd name="T18" fmla="*/ 1 w 68"/>
                <a:gd name="T19" fmla="*/ 80 h 134"/>
                <a:gd name="T20" fmla="*/ 6 w 68"/>
                <a:gd name="T21" fmla="*/ 93 h 134"/>
                <a:gd name="T22" fmla="*/ 11 w 68"/>
                <a:gd name="T23" fmla="*/ 104 h 134"/>
                <a:gd name="T24" fmla="*/ 20 w 68"/>
                <a:gd name="T25" fmla="*/ 114 h 134"/>
                <a:gd name="T26" fmla="*/ 30 w 68"/>
                <a:gd name="T27" fmla="*/ 123 h 134"/>
                <a:gd name="T28" fmla="*/ 41 w 68"/>
                <a:gd name="T29" fmla="*/ 130 h 134"/>
                <a:gd name="T30" fmla="*/ 54 w 68"/>
                <a:gd name="T31" fmla="*/ 133 h 134"/>
                <a:gd name="T32" fmla="*/ 68 w 68"/>
                <a:gd name="T3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34">
                  <a:moveTo>
                    <a:pt x="68" y="0"/>
                  </a:moveTo>
                  <a:lnTo>
                    <a:pt x="54" y="1"/>
                  </a:lnTo>
                  <a:lnTo>
                    <a:pt x="41" y="5"/>
                  </a:lnTo>
                  <a:lnTo>
                    <a:pt x="30" y="11"/>
                  </a:lnTo>
                  <a:lnTo>
                    <a:pt x="20" y="20"/>
                  </a:lnTo>
                  <a:lnTo>
                    <a:pt x="11" y="30"/>
                  </a:lnTo>
                  <a:lnTo>
                    <a:pt x="6" y="41"/>
                  </a:lnTo>
                  <a:lnTo>
                    <a:pt x="1" y="55"/>
                  </a:lnTo>
                  <a:lnTo>
                    <a:pt x="0" y="67"/>
                  </a:lnTo>
                  <a:lnTo>
                    <a:pt x="1" y="80"/>
                  </a:lnTo>
                  <a:lnTo>
                    <a:pt x="6" y="93"/>
                  </a:lnTo>
                  <a:lnTo>
                    <a:pt x="11" y="104"/>
                  </a:lnTo>
                  <a:lnTo>
                    <a:pt x="20" y="114"/>
                  </a:lnTo>
                  <a:lnTo>
                    <a:pt x="30" y="123"/>
                  </a:lnTo>
                  <a:lnTo>
                    <a:pt x="41" y="130"/>
                  </a:lnTo>
                  <a:lnTo>
                    <a:pt x="54" y="133"/>
                  </a:lnTo>
                  <a:lnTo>
                    <a:pt x="68" y="13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1" name="Freeform 98"/>
            <p:cNvSpPr>
              <a:spLocks/>
            </p:cNvSpPr>
            <p:nvPr/>
          </p:nvSpPr>
          <p:spPr bwMode="auto">
            <a:xfrm>
              <a:off x="4192" y="2773"/>
              <a:ext cx="10" cy="19"/>
            </a:xfrm>
            <a:custGeom>
              <a:avLst/>
              <a:gdLst>
                <a:gd name="T0" fmla="*/ 0 w 67"/>
                <a:gd name="T1" fmla="*/ 134 h 135"/>
                <a:gd name="T2" fmla="*/ 6 w 67"/>
                <a:gd name="T3" fmla="*/ 135 h 135"/>
                <a:gd name="T4" fmla="*/ 13 w 67"/>
                <a:gd name="T5" fmla="*/ 134 h 135"/>
                <a:gd name="T6" fmla="*/ 25 w 67"/>
                <a:gd name="T7" fmla="*/ 130 h 135"/>
                <a:gd name="T8" fmla="*/ 37 w 67"/>
                <a:gd name="T9" fmla="*/ 123 h 135"/>
                <a:gd name="T10" fmla="*/ 47 w 67"/>
                <a:gd name="T11" fmla="*/ 114 h 135"/>
                <a:gd name="T12" fmla="*/ 55 w 67"/>
                <a:gd name="T13" fmla="*/ 104 h 135"/>
                <a:gd name="T14" fmla="*/ 62 w 67"/>
                <a:gd name="T15" fmla="*/ 93 h 135"/>
                <a:gd name="T16" fmla="*/ 66 w 67"/>
                <a:gd name="T17" fmla="*/ 80 h 135"/>
                <a:gd name="T18" fmla="*/ 67 w 67"/>
                <a:gd name="T19" fmla="*/ 67 h 135"/>
                <a:gd name="T20" fmla="*/ 66 w 67"/>
                <a:gd name="T21" fmla="*/ 55 h 135"/>
                <a:gd name="T22" fmla="*/ 62 w 67"/>
                <a:gd name="T23" fmla="*/ 41 h 135"/>
                <a:gd name="T24" fmla="*/ 56 w 67"/>
                <a:gd name="T25" fmla="*/ 30 h 135"/>
                <a:gd name="T26" fmla="*/ 47 w 67"/>
                <a:gd name="T27" fmla="*/ 20 h 135"/>
                <a:gd name="T28" fmla="*/ 37 w 67"/>
                <a:gd name="T29" fmla="*/ 11 h 135"/>
                <a:gd name="T30" fmla="*/ 25 w 67"/>
                <a:gd name="T31" fmla="*/ 5 h 135"/>
                <a:gd name="T32" fmla="*/ 13 w 67"/>
                <a:gd name="T33" fmla="*/ 1 h 135"/>
                <a:gd name="T34" fmla="*/ 0 w 67"/>
                <a:gd name="T35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135">
                  <a:moveTo>
                    <a:pt x="0" y="134"/>
                  </a:moveTo>
                  <a:lnTo>
                    <a:pt x="6" y="135"/>
                  </a:lnTo>
                  <a:lnTo>
                    <a:pt x="13" y="134"/>
                  </a:lnTo>
                  <a:lnTo>
                    <a:pt x="25" y="130"/>
                  </a:lnTo>
                  <a:lnTo>
                    <a:pt x="37" y="123"/>
                  </a:lnTo>
                  <a:lnTo>
                    <a:pt x="47" y="114"/>
                  </a:lnTo>
                  <a:lnTo>
                    <a:pt x="55" y="104"/>
                  </a:lnTo>
                  <a:lnTo>
                    <a:pt x="62" y="93"/>
                  </a:lnTo>
                  <a:lnTo>
                    <a:pt x="66" y="80"/>
                  </a:lnTo>
                  <a:lnTo>
                    <a:pt x="67" y="67"/>
                  </a:lnTo>
                  <a:lnTo>
                    <a:pt x="66" y="55"/>
                  </a:lnTo>
                  <a:lnTo>
                    <a:pt x="62" y="41"/>
                  </a:lnTo>
                  <a:lnTo>
                    <a:pt x="56" y="30"/>
                  </a:lnTo>
                  <a:lnTo>
                    <a:pt x="47" y="20"/>
                  </a:lnTo>
                  <a:lnTo>
                    <a:pt x="37" y="11"/>
                  </a:lnTo>
                  <a:lnTo>
                    <a:pt x="25" y="5"/>
                  </a:lnTo>
                  <a:lnTo>
                    <a:pt x="13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2" name="Line 99"/>
            <p:cNvSpPr>
              <a:spLocks noChangeShapeType="1"/>
            </p:cNvSpPr>
            <p:nvPr/>
          </p:nvSpPr>
          <p:spPr bwMode="auto">
            <a:xfrm>
              <a:off x="3140" y="3048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3" name="Line 100"/>
            <p:cNvSpPr>
              <a:spLocks noChangeShapeType="1"/>
            </p:cNvSpPr>
            <p:nvPr/>
          </p:nvSpPr>
          <p:spPr bwMode="auto">
            <a:xfrm>
              <a:off x="3138" y="3047"/>
              <a:ext cx="2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4" name="Line 101"/>
            <p:cNvSpPr>
              <a:spLocks noChangeShapeType="1"/>
            </p:cNvSpPr>
            <p:nvPr/>
          </p:nvSpPr>
          <p:spPr bwMode="auto">
            <a:xfrm>
              <a:off x="3137" y="3046"/>
              <a:ext cx="1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5" name="Line 102"/>
            <p:cNvSpPr>
              <a:spLocks noChangeShapeType="1"/>
            </p:cNvSpPr>
            <p:nvPr/>
          </p:nvSpPr>
          <p:spPr bwMode="auto">
            <a:xfrm>
              <a:off x="3136" y="3045"/>
              <a:ext cx="1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6" name="Freeform 103"/>
            <p:cNvSpPr>
              <a:spLocks/>
            </p:cNvSpPr>
            <p:nvPr/>
          </p:nvSpPr>
          <p:spPr bwMode="auto">
            <a:xfrm>
              <a:off x="3133" y="3038"/>
              <a:ext cx="3" cy="7"/>
            </a:xfrm>
            <a:custGeom>
              <a:avLst/>
              <a:gdLst>
                <a:gd name="T0" fmla="*/ 0 w 18"/>
                <a:gd name="T1" fmla="*/ 0 h 51"/>
                <a:gd name="T2" fmla="*/ 1 w 18"/>
                <a:gd name="T3" fmla="*/ 13 h 51"/>
                <a:gd name="T4" fmla="*/ 2 w 18"/>
                <a:gd name="T5" fmla="*/ 21 h 51"/>
                <a:gd name="T6" fmla="*/ 4 w 18"/>
                <a:gd name="T7" fmla="*/ 28 h 51"/>
                <a:gd name="T8" fmla="*/ 6 w 18"/>
                <a:gd name="T9" fmla="*/ 34 h 51"/>
                <a:gd name="T10" fmla="*/ 9 w 18"/>
                <a:gd name="T11" fmla="*/ 40 h 51"/>
                <a:gd name="T12" fmla="*/ 18 w 18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1">
                  <a:moveTo>
                    <a:pt x="0" y="0"/>
                  </a:moveTo>
                  <a:lnTo>
                    <a:pt x="1" y="13"/>
                  </a:lnTo>
                  <a:lnTo>
                    <a:pt x="2" y="21"/>
                  </a:lnTo>
                  <a:lnTo>
                    <a:pt x="4" y="28"/>
                  </a:lnTo>
                  <a:lnTo>
                    <a:pt x="6" y="34"/>
                  </a:lnTo>
                  <a:lnTo>
                    <a:pt x="9" y="40"/>
                  </a:lnTo>
                  <a:lnTo>
                    <a:pt x="18" y="5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7" name="Freeform 104"/>
            <p:cNvSpPr>
              <a:spLocks/>
            </p:cNvSpPr>
            <p:nvPr/>
          </p:nvSpPr>
          <p:spPr bwMode="auto">
            <a:xfrm>
              <a:off x="3133" y="3031"/>
              <a:ext cx="4" cy="7"/>
            </a:xfrm>
            <a:custGeom>
              <a:avLst/>
              <a:gdLst>
                <a:gd name="T0" fmla="*/ 25 w 25"/>
                <a:gd name="T1" fmla="*/ 0 h 48"/>
                <a:gd name="T2" fmla="*/ 15 w 25"/>
                <a:gd name="T3" fmla="*/ 9 h 48"/>
                <a:gd name="T4" fmla="*/ 12 w 25"/>
                <a:gd name="T5" fmla="*/ 15 h 48"/>
                <a:gd name="T6" fmla="*/ 7 w 25"/>
                <a:gd name="T7" fmla="*/ 21 h 48"/>
                <a:gd name="T8" fmla="*/ 3 w 25"/>
                <a:gd name="T9" fmla="*/ 33 h 48"/>
                <a:gd name="T10" fmla="*/ 0 w 2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8">
                  <a:moveTo>
                    <a:pt x="25" y="0"/>
                  </a:moveTo>
                  <a:lnTo>
                    <a:pt x="15" y="9"/>
                  </a:lnTo>
                  <a:lnTo>
                    <a:pt x="12" y="15"/>
                  </a:lnTo>
                  <a:lnTo>
                    <a:pt x="7" y="21"/>
                  </a:lnTo>
                  <a:lnTo>
                    <a:pt x="3" y="33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8" name="Line 105"/>
            <p:cNvSpPr>
              <a:spLocks noChangeShapeType="1"/>
            </p:cNvSpPr>
            <p:nvPr/>
          </p:nvSpPr>
          <p:spPr bwMode="auto">
            <a:xfrm flipH="1">
              <a:off x="3137" y="3030"/>
              <a:ext cx="1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9" name="Line 106"/>
            <p:cNvSpPr>
              <a:spLocks noChangeShapeType="1"/>
            </p:cNvSpPr>
            <p:nvPr/>
          </p:nvSpPr>
          <p:spPr bwMode="auto">
            <a:xfrm flipH="1">
              <a:off x="3138" y="3030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0" name="Line 107"/>
            <p:cNvSpPr>
              <a:spLocks noChangeShapeType="1"/>
            </p:cNvSpPr>
            <p:nvPr/>
          </p:nvSpPr>
          <p:spPr bwMode="auto">
            <a:xfrm flipH="1">
              <a:off x="3140" y="3029"/>
              <a:ext cx="1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1" name="Freeform 108"/>
            <p:cNvSpPr>
              <a:spLocks/>
            </p:cNvSpPr>
            <p:nvPr/>
          </p:nvSpPr>
          <p:spPr bwMode="auto">
            <a:xfrm>
              <a:off x="4192" y="3029"/>
              <a:ext cx="9" cy="19"/>
            </a:xfrm>
            <a:custGeom>
              <a:avLst/>
              <a:gdLst>
                <a:gd name="T0" fmla="*/ 15 w 67"/>
                <a:gd name="T1" fmla="*/ 0 h 132"/>
                <a:gd name="T2" fmla="*/ 27 w 67"/>
                <a:gd name="T3" fmla="*/ 3 h 132"/>
                <a:gd name="T4" fmla="*/ 33 w 67"/>
                <a:gd name="T5" fmla="*/ 6 h 132"/>
                <a:gd name="T6" fmla="*/ 38 w 67"/>
                <a:gd name="T7" fmla="*/ 9 h 132"/>
                <a:gd name="T8" fmla="*/ 47 w 67"/>
                <a:gd name="T9" fmla="*/ 17 h 132"/>
                <a:gd name="T10" fmla="*/ 55 w 67"/>
                <a:gd name="T11" fmla="*/ 27 h 132"/>
                <a:gd name="T12" fmla="*/ 61 w 67"/>
                <a:gd name="T13" fmla="*/ 37 h 132"/>
                <a:gd name="T14" fmla="*/ 66 w 67"/>
                <a:gd name="T15" fmla="*/ 48 h 132"/>
                <a:gd name="T16" fmla="*/ 67 w 67"/>
                <a:gd name="T17" fmla="*/ 60 h 132"/>
                <a:gd name="T18" fmla="*/ 67 w 67"/>
                <a:gd name="T19" fmla="*/ 72 h 132"/>
                <a:gd name="T20" fmla="*/ 65 w 67"/>
                <a:gd name="T21" fmla="*/ 84 h 132"/>
                <a:gd name="T22" fmla="*/ 60 w 67"/>
                <a:gd name="T23" fmla="*/ 95 h 132"/>
                <a:gd name="T24" fmla="*/ 54 w 67"/>
                <a:gd name="T25" fmla="*/ 106 h 132"/>
                <a:gd name="T26" fmla="*/ 45 w 67"/>
                <a:gd name="T27" fmla="*/ 115 h 132"/>
                <a:gd name="T28" fmla="*/ 35 w 67"/>
                <a:gd name="T29" fmla="*/ 122 h 132"/>
                <a:gd name="T30" fmla="*/ 24 w 67"/>
                <a:gd name="T31" fmla="*/ 127 h 132"/>
                <a:gd name="T32" fmla="*/ 13 w 67"/>
                <a:gd name="T33" fmla="*/ 131 h 132"/>
                <a:gd name="T34" fmla="*/ 0 w 67"/>
                <a:gd name="T3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132">
                  <a:moveTo>
                    <a:pt x="15" y="0"/>
                  </a:moveTo>
                  <a:lnTo>
                    <a:pt x="27" y="3"/>
                  </a:lnTo>
                  <a:lnTo>
                    <a:pt x="33" y="6"/>
                  </a:lnTo>
                  <a:lnTo>
                    <a:pt x="38" y="9"/>
                  </a:lnTo>
                  <a:lnTo>
                    <a:pt x="47" y="17"/>
                  </a:lnTo>
                  <a:lnTo>
                    <a:pt x="55" y="27"/>
                  </a:lnTo>
                  <a:lnTo>
                    <a:pt x="61" y="37"/>
                  </a:lnTo>
                  <a:lnTo>
                    <a:pt x="66" y="48"/>
                  </a:lnTo>
                  <a:lnTo>
                    <a:pt x="67" y="60"/>
                  </a:lnTo>
                  <a:lnTo>
                    <a:pt x="67" y="72"/>
                  </a:lnTo>
                  <a:lnTo>
                    <a:pt x="65" y="84"/>
                  </a:lnTo>
                  <a:lnTo>
                    <a:pt x="60" y="95"/>
                  </a:lnTo>
                  <a:lnTo>
                    <a:pt x="54" y="106"/>
                  </a:lnTo>
                  <a:lnTo>
                    <a:pt x="45" y="115"/>
                  </a:lnTo>
                  <a:lnTo>
                    <a:pt x="35" y="122"/>
                  </a:lnTo>
                  <a:lnTo>
                    <a:pt x="24" y="127"/>
                  </a:lnTo>
                  <a:lnTo>
                    <a:pt x="13" y="131"/>
                  </a:lnTo>
                  <a:lnTo>
                    <a:pt x="0" y="13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2" name="Freeform 109"/>
            <p:cNvSpPr>
              <a:spLocks/>
            </p:cNvSpPr>
            <p:nvPr/>
          </p:nvSpPr>
          <p:spPr bwMode="auto">
            <a:xfrm>
              <a:off x="3133" y="3029"/>
              <a:ext cx="9" cy="19"/>
            </a:xfrm>
            <a:custGeom>
              <a:avLst/>
              <a:gdLst>
                <a:gd name="T0" fmla="*/ 57 w 68"/>
                <a:gd name="T1" fmla="*/ 0 h 134"/>
                <a:gd name="T2" fmla="*/ 45 w 68"/>
                <a:gd name="T3" fmla="*/ 3 h 134"/>
                <a:gd name="T4" fmla="*/ 32 w 68"/>
                <a:gd name="T5" fmla="*/ 10 h 134"/>
                <a:gd name="T6" fmla="*/ 21 w 68"/>
                <a:gd name="T7" fmla="*/ 18 h 134"/>
                <a:gd name="T8" fmla="*/ 12 w 68"/>
                <a:gd name="T9" fmla="*/ 27 h 134"/>
                <a:gd name="T10" fmla="*/ 6 w 68"/>
                <a:gd name="T11" fmla="*/ 40 h 134"/>
                <a:gd name="T12" fmla="*/ 1 w 68"/>
                <a:gd name="T13" fmla="*/ 52 h 134"/>
                <a:gd name="T14" fmla="*/ 0 w 68"/>
                <a:gd name="T15" fmla="*/ 65 h 134"/>
                <a:gd name="T16" fmla="*/ 1 w 68"/>
                <a:gd name="T17" fmla="*/ 78 h 134"/>
                <a:gd name="T18" fmla="*/ 5 w 68"/>
                <a:gd name="T19" fmla="*/ 92 h 134"/>
                <a:gd name="T20" fmla="*/ 11 w 68"/>
                <a:gd name="T21" fmla="*/ 103 h 134"/>
                <a:gd name="T22" fmla="*/ 19 w 68"/>
                <a:gd name="T23" fmla="*/ 114 h 134"/>
                <a:gd name="T24" fmla="*/ 29 w 68"/>
                <a:gd name="T25" fmla="*/ 123 h 134"/>
                <a:gd name="T26" fmla="*/ 41 w 68"/>
                <a:gd name="T27" fmla="*/ 128 h 134"/>
                <a:gd name="T28" fmla="*/ 54 w 68"/>
                <a:gd name="T29" fmla="*/ 133 h 134"/>
                <a:gd name="T30" fmla="*/ 68 w 68"/>
                <a:gd name="T3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134">
                  <a:moveTo>
                    <a:pt x="57" y="0"/>
                  </a:moveTo>
                  <a:lnTo>
                    <a:pt x="45" y="3"/>
                  </a:lnTo>
                  <a:lnTo>
                    <a:pt x="32" y="10"/>
                  </a:lnTo>
                  <a:lnTo>
                    <a:pt x="21" y="18"/>
                  </a:lnTo>
                  <a:lnTo>
                    <a:pt x="12" y="27"/>
                  </a:lnTo>
                  <a:lnTo>
                    <a:pt x="6" y="40"/>
                  </a:lnTo>
                  <a:lnTo>
                    <a:pt x="1" y="52"/>
                  </a:lnTo>
                  <a:lnTo>
                    <a:pt x="0" y="65"/>
                  </a:lnTo>
                  <a:lnTo>
                    <a:pt x="1" y="78"/>
                  </a:lnTo>
                  <a:lnTo>
                    <a:pt x="5" y="92"/>
                  </a:lnTo>
                  <a:lnTo>
                    <a:pt x="11" y="103"/>
                  </a:lnTo>
                  <a:lnTo>
                    <a:pt x="19" y="114"/>
                  </a:lnTo>
                  <a:lnTo>
                    <a:pt x="29" y="123"/>
                  </a:lnTo>
                  <a:lnTo>
                    <a:pt x="41" y="128"/>
                  </a:lnTo>
                  <a:lnTo>
                    <a:pt x="54" y="133"/>
                  </a:lnTo>
                  <a:lnTo>
                    <a:pt x="68" y="13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3" name="Freeform 110"/>
            <p:cNvSpPr>
              <a:spLocks/>
            </p:cNvSpPr>
            <p:nvPr/>
          </p:nvSpPr>
          <p:spPr bwMode="auto">
            <a:xfrm>
              <a:off x="4192" y="3029"/>
              <a:ext cx="10" cy="19"/>
            </a:xfrm>
            <a:custGeom>
              <a:avLst/>
              <a:gdLst>
                <a:gd name="T0" fmla="*/ 0 w 66"/>
                <a:gd name="T1" fmla="*/ 132 h 133"/>
                <a:gd name="T2" fmla="*/ 6 w 66"/>
                <a:gd name="T3" fmla="*/ 133 h 133"/>
                <a:gd name="T4" fmla="*/ 12 w 66"/>
                <a:gd name="T5" fmla="*/ 132 h 133"/>
                <a:gd name="T6" fmla="*/ 24 w 66"/>
                <a:gd name="T7" fmla="*/ 127 h 133"/>
                <a:gd name="T8" fmla="*/ 35 w 66"/>
                <a:gd name="T9" fmla="*/ 122 h 133"/>
                <a:gd name="T10" fmla="*/ 45 w 66"/>
                <a:gd name="T11" fmla="*/ 114 h 133"/>
                <a:gd name="T12" fmla="*/ 54 w 66"/>
                <a:gd name="T13" fmla="*/ 105 h 133"/>
                <a:gd name="T14" fmla="*/ 60 w 66"/>
                <a:gd name="T15" fmla="*/ 94 h 133"/>
                <a:gd name="T16" fmla="*/ 64 w 66"/>
                <a:gd name="T17" fmla="*/ 83 h 133"/>
                <a:gd name="T18" fmla="*/ 66 w 66"/>
                <a:gd name="T19" fmla="*/ 71 h 133"/>
                <a:gd name="T20" fmla="*/ 66 w 66"/>
                <a:gd name="T21" fmla="*/ 59 h 133"/>
                <a:gd name="T22" fmla="*/ 64 w 66"/>
                <a:gd name="T23" fmla="*/ 45 h 133"/>
                <a:gd name="T24" fmla="*/ 60 w 66"/>
                <a:gd name="T25" fmla="*/ 34 h 133"/>
                <a:gd name="T26" fmla="*/ 53 w 66"/>
                <a:gd name="T27" fmla="*/ 24 h 133"/>
                <a:gd name="T28" fmla="*/ 45 w 66"/>
                <a:gd name="T29" fmla="*/ 14 h 133"/>
                <a:gd name="T30" fmla="*/ 35 w 66"/>
                <a:gd name="T31" fmla="*/ 7 h 133"/>
                <a:gd name="T32" fmla="*/ 30 w 66"/>
                <a:gd name="T33" fmla="*/ 4 h 133"/>
                <a:gd name="T34" fmla="*/ 24 w 66"/>
                <a:gd name="T35" fmla="*/ 2 h 133"/>
                <a:gd name="T36" fmla="*/ 11 w 66"/>
                <a:gd name="T3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33">
                  <a:moveTo>
                    <a:pt x="0" y="132"/>
                  </a:moveTo>
                  <a:lnTo>
                    <a:pt x="6" y="133"/>
                  </a:lnTo>
                  <a:lnTo>
                    <a:pt x="12" y="132"/>
                  </a:lnTo>
                  <a:lnTo>
                    <a:pt x="24" y="127"/>
                  </a:lnTo>
                  <a:lnTo>
                    <a:pt x="35" y="122"/>
                  </a:lnTo>
                  <a:lnTo>
                    <a:pt x="45" y="114"/>
                  </a:lnTo>
                  <a:lnTo>
                    <a:pt x="54" y="105"/>
                  </a:lnTo>
                  <a:lnTo>
                    <a:pt x="60" y="94"/>
                  </a:lnTo>
                  <a:lnTo>
                    <a:pt x="64" y="83"/>
                  </a:lnTo>
                  <a:lnTo>
                    <a:pt x="66" y="71"/>
                  </a:lnTo>
                  <a:lnTo>
                    <a:pt x="66" y="59"/>
                  </a:lnTo>
                  <a:lnTo>
                    <a:pt x="64" y="45"/>
                  </a:lnTo>
                  <a:lnTo>
                    <a:pt x="60" y="34"/>
                  </a:lnTo>
                  <a:lnTo>
                    <a:pt x="53" y="24"/>
                  </a:lnTo>
                  <a:lnTo>
                    <a:pt x="45" y="14"/>
                  </a:lnTo>
                  <a:lnTo>
                    <a:pt x="35" y="7"/>
                  </a:lnTo>
                  <a:lnTo>
                    <a:pt x="30" y="4"/>
                  </a:lnTo>
                  <a:lnTo>
                    <a:pt x="24" y="2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4" name="Freeform 111"/>
            <p:cNvSpPr>
              <a:spLocks/>
            </p:cNvSpPr>
            <p:nvPr/>
          </p:nvSpPr>
          <p:spPr bwMode="auto">
            <a:xfrm>
              <a:off x="3389" y="3216"/>
              <a:ext cx="16" cy="8"/>
            </a:xfrm>
            <a:custGeom>
              <a:avLst/>
              <a:gdLst>
                <a:gd name="T0" fmla="*/ 0 w 112"/>
                <a:gd name="T1" fmla="*/ 0 h 56"/>
                <a:gd name="T2" fmla="*/ 1 w 112"/>
                <a:gd name="T3" fmla="*/ 12 h 56"/>
                <a:gd name="T4" fmla="*/ 6 w 112"/>
                <a:gd name="T5" fmla="*/ 24 h 56"/>
                <a:gd name="T6" fmla="*/ 12 w 112"/>
                <a:gd name="T7" fmla="*/ 34 h 56"/>
                <a:gd name="T8" fmla="*/ 21 w 112"/>
                <a:gd name="T9" fmla="*/ 43 h 56"/>
                <a:gd name="T10" fmla="*/ 31 w 112"/>
                <a:gd name="T11" fmla="*/ 50 h 56"/>
                <a:gd name="T12" fmla="*/ 43 w 112"/>
                <a:gd name="T13" fmla="*/ 54 h 56"/>
                <a:gd name="T14" fmla="*/ 56 w 112"/>
                <a:gd name="T15" fmla="*/ 56 h 56"/>
                <a:gd name="T16" fmla="*/ 69 w 112"/>
                <a:gd name="T17" fmla="*/ 54 h 56"/>
                <a:gd name="T18" fmla="*/ 80 w 112"/>
                <a:gd name="T19" fmla="*/ 51 h 56"/>
                <a:gd name="T20" fmla="*/ 91 w 112"/>
                <a:gd name="T21" fmla="*/ 44 h 56"/>
                <a:gd name="T22" fmla="*/ 100 w 112"/>
                <a:gd name="T23" fmla="*/ 35 h 56"/>
                <a:gd name="T24" fmla="*/ 107 w 112"/>
                <a:gd name="T25" fmla="*/ 24 h 56"/>
                <a:gd name="T26" fmla="*/ 111 w 112"/>
                <a:gd name="T27" fmla="*/ 12 h 56"/>
                <a:gd name="T28" fmla="*/ 112 w 112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56">
                  <a:moveTo>
                    <a:pt x="0" y="0"/>
                  </a:moveTo>
                  <a:lnTo>
                    <a:pt x="1" y="12"/>
                  </a:lnTo>
                  <a:lnTo>
                    <a:pt x="6" y="24"/>
                  </a:lnTo>
                  <a:lnTo>
                    <a:pt x="12" y="34"/>
                  </a:lnTo>
                  <a:lnTo>
                    <a:pt x="21" y="43"/>
                  </a:lnTo>
                  <a:lnTo>
                    <a:pt x="31" y="50"/>
                  </a:lnTo>
                  <a:lnTo>
                    <a:pt x="43" y="54"/>
                  </a:lnTo>
                  <a:lnTo>
                    <a:pt x="56" y="56"/>
                  </a:lnTo>
                  <a:lnTo>
                    <a:pt x="69" y="54"/>
                  </a:lnTo>
                  <a:lnTo>
                    <a:pt x="80" y="51"/>
                  </a:lnTo>
                  <a:lnTo>
                    <a:pt x="91" y="44"/>
                  </a:lnTo>
                  <a:lnTo>
                    <a:pt x="100" y="35"/>
                  </a:lnTo>
                  <a:lnTo>
                    <a:pt x="107" y="24"/>
                  </a:lnTo>
                  <a:lnTo>
                    <a:pt x="111" y="12"/>
                  </a:lnTo>
                  <a:lnTo>
                    <a:pt x="11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5" name="Freeform 112"/>
            <p:cNvSpPr>
              <a:spLocks/>
            </p:cNvSpPr>
            <p:nvPr/>
          </p:nvSpPr>
          <p:spPr bwMode="auto">
            <a:xfrm>
              <a:off x="3392" y="2602"/>
              <a:ext cx="16" cy="8"/>
            </a:xfrm>
            <a:custGeom>
              <a:avLst/>
              <a:gdLst>
                <a:gd name="T0" fmla="*/ 112 w 112"/>
                <a:gd name="T1" fmla="*/ 57 h 57"/>
                <a:gd name="T2" fmla="*/ 111 w 112"/>
                <a:gd name="T3" fmla="*/ 44 h 57"/>
                <a:gd name="T4" fmla="*/ 107 w 112"/>
                <a:gd name="T5" fmla="*/ 32 h 57"/>
                <a:gd name="T6" fmla="*/ 100 w 112"/>
                <a:gd name="T7" fmla="*/ 21 h 57"/>
                <a:gd name="T8" fmla="*/ 91 w 112"/>
                <a:gd name="T9" fmla="*/ 12 h 57"/>
                <a:gd name="T10" fmla="*/ 81 w 112"/>
                <a:gd name="T11" fmla="*/ 6 h 57"/>
                <a:gd name="T12" fmla="*/ 69 w 112"/>
                <a:gd name="T13" fmla="*/ 1 h 57"/>
                <a:gd name="T14" fmla="*/ 57 w 112"/>
                <a:gd name="T15" fmla="*/ 0 h 57"/>
                <a:gd name="T16" fmla="*/ 45 w 112"/>
                <a:gd name="T17" fmla="*/ 1 h 57"/>
                <a:gd name="T18" fmla="*/ 32 w 112"/>
                <a:gd name="T19" fmla="*/ 6 h 57"/>
                <a:gd name="T20" fmla="*/ 21 w 112"/>
                <a:gd name="T21" fmla="*/ 12 h 57"/>
                <a:gd name="T22" fmla="*/ 13 w 112"/>
                <a:gd name="T23" fmla="*/ 21 h 57"/>
                <a:gd name="T24" fmla="*/ 6 w 112"/>
                <a:gd name="T25" fmla="*/ 31 h 57"/>
                <a:gd name="T26" fmla="*/ 1 w 112"/>
                <a:gd name="T27" fmla="*/ 43 h 57"/>
                <a:gd name="T28" fmla="*/ 0 w 112"/>
                <a:gd name="T29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57">
                  <a:moveTo>
                    <a:pt x="112" y="57"/>
                  </a:moveTo>
                  <a:lnTo>
                    <a:pt x="111" y="44"/>
                  </a:lnTo>
                  <a:lnTo>
                    <a:pt x="107" y="32"/>
                  </a:lnTo>
                  <a:lnTo>
                    <a:pt x="100" y="21"/>
                  </a:lnTo>
                  <a:lnTo>
                    <a:pt x="91" y="12"/>
                  </a:lnTo>
                  <a:lnTo>
                    <a:pt x="81" y="6"/>
                  </a:lnTo>
                  <a:lnTo>
                    <a:pt x="69" y="1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2" y="6"/>
                  </a:lnTo>
                  <a:lnTo>
                    <a:pt x="21" y="12"/>
                  </a:lnTo>
                  <a:lnTo>
                    <a:pt x="13" y="21"/>
                  </a:lnTo>
                  <a:lnTo>
                    <a:pt x="6" y="31"/>
                  </a:lnTo>
                  <a:lnTo>
                    <a:pt x="1" y="43"/>
                  </a:lnTo>
                  <a:lnTo>
                    <a:pt x="0" y="5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6" name="Freeform 113"/>
            <p:cNvSpPr>
              <a:spLocks/>
            </p:cNvSpPr>
            <p:nvPr/>
          </p:nvSpPr>
          <p:spPr bwMode="auto">
            <a:xfrm>
              <a:off x="3572" y="2602"/>
              <a:ext cx="16" cy="8"/>
            </a:xfrm>
            <a:custGeom>
              <a:avLst/>
              <a:gdLst>
                <a:gd name="T0" fmla="*/ 112 w 112"/>
                <a:gd name="T1" fmla="*/ 57 h 57"/>
                <a:gd name="T2" fmla="*/ 110 w 112"/>
                <a:gd name="T3" fmla="*/ 44 h 57"/>
                <a:gd name="T4" fmla="*/ 106 w 112"/>
                <a:gd name="T5" fmla="*/ 32 h 57"/>
                <a:gd name="T6" fmla="*/ 99 w 112"/>
                <a:gd name="T7" fmla="*/ 21 h 57"/>
                <a:gd name="T8" fmla="*/ 90 w 112"/>
                <a:gd name="T9" fmla="*/ 12 h 57"/>
                <a:gd name="T10" fmla="*/ 80 w 112"/>
                <a:gd name="T11" fmla="*/ 6 h 57"/>
                <a:gd name="T12" fmla="*/ 68 w 112"/>
                <a:gd name="T13" fmla="*/ 1 h 57"/>
                <a:gd name="T14" fmla="*/ 56 w 112"/>
                <a:gd name="T15" fmla="*/ 0 h 57"/>
                <a:gd name="T16" fmla="*/ 44 w 112"/>
                <a:gd name="T17" fmla="*/ 1 h 57"/>
                <a:gd name="T18" fmla="*/ 32 w 112"/>
                <a:gd name="T19" fmla="*/ 6 h 57"/>
                <a:gd name="T20" fmla="*/ 21 w 112"/>
                <a:gd name="T21" fmla="*/ 12 h 57"/>
                <a:gd name="T22" fmla="*/ 12 w 112"/>
                <a:gd name="T23" fmla="*/ 21 h 57"/>
                <a:gd name="T24" fmla="*/ 5 w 112"/>
                <a:gd name="T25" fmla="*/ 31 h 57"/>
                <a:gd name="T26" fmla="*/ 1 w 112"/>
                <a:gd name="T27" fmla="*/ 43 h 57"/>
                <a:gd name="T28" fmla="*/ 0 w 112"/>
                <a:gd name="T29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57">
                  <a:moveTo>
                    <a:pt x="112" y="57"/>
                  </a:moveTo>
                  <a:lnTo>
                    <a:pt x="110" y="44"/>
                  </a:lnTo>
                  <a:lnTo>
                    <a:pt x="106" y="32"/>
                  </a:lnTo>
                  <a:lnTo>
                    <a:pt x="99" y="21"/>
                  </a:lnTo>
                  <a:lnTo>
                    <a:pt x="90" y="12"/>
                  </a:lnTo>
                  <a:lnTo>
                    <a:pt x="80" y="6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4" y="1"/>
                  </a:lnTo>
                  <a:lnTo>
                    <a:pt x="32" y="6"/>
                  </a:lnTo>
                  <a:lnTo>
                    <a:pt x="21" y="12"/>
                  </a:lnTo>
                  <a:lnTo>
                    <a:pt x="12" y="21"/>
                  </a:lnTo>
                  <a:lnTo>
                    <a:pt x="5" y="31"/>
                  </a:lnTo>
                  <a:lnTo>
                    <a:pt x="1" y="43"/>
                  </a:lnTo>
                  <a:lnTo>
                    <a:pt x="0" y="5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7" name="Freeform 114"/>
            <p:cNvSpPr>
              <a:spLocks/>
            </p:cNvSpPr>
            <p:nvPr/>
          </p:nvSpPr>
          <p:spPr bwMode="auto">
            <a:xfrm>
              <a:off x="3569" y="3216"/>
              <a:ext cx="16" cy="8"/>
            </a:xfrm>
            <a:custGeom>
              <a:avLst/>
              <a:gdLst>
                <a:gd name="T0" fmla="*/ 0 w 112"/>
                <a:gd name="T1" fmla="*/ 0 h 56"/>
                <a:gd name="T2" fmla="*/ 2 w 112"/>
                <a:gd name="T3" fmla="*/ 12 h 56"/>
                <a:gd name="T4" fmla="*/ 6 w 112"/>
                <a:gd name="T5" fmla="*/ 24 h 56"/>
                <a:gd name="T6" fmla="*/ 13 w 112"/>
                <a:gd name="T7" fmla="*/ 34 h 56"/>
                <a:gd name="T8" fmla="*/ 21 w 112"/>
                <a:gd name="T9" fmla="*/ 43 h 56"/>
                <a:gd name="T10" fmla="*/ 31 w 112"/>
                <a:gd name="T11" fmla="*/ 50 h 56"/>
                <a:gd name="T12" fmla="*/ 44 w 112"/>
                <a:gd name="T13" fmla="*/ 54 h 56"/>
                <a:gd name="T14" fmla="*/ 56 w 112"/>
                <a:gd name="T15" fmla="*/ 56 h 56"/>
                <a:gd name="T16" fmla="*/ 69 w 112"/>
                <a:gd name="T17" fmla="*/ 54 h 56"/>
                <a:gd name="T18" fmla="*/ 80 w 112"/>
                <a:gd name="T19" fmla="*/ 51 h 56"/>
                <a:gd name="T20" fmla="*/ 91 w 112"/>
                <a:gd name="T21" fmla="*/ 44 h 56"/>
                <a:gd name="T22" fmla="*/ 100 w 112"/>
                <a:gd name="T23" fmla="*/ 35 h 56"/>
                <a:gd name="T24" fmla="*/ 107 w 112"/>
                <a:gd name="T25" fmla="*/ 24 h 56"/>
                <a:gd name="T26" fmla="*/ 111 w 112"/>
                <a:gd name="T27" fmla="*/ 12 h 56"/>
                <a:gd name="T28" fmla="*/ 112 w 112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56">
                  <a:moveTo>
                    <a:pt x="0" y="0"/>
                  </a:moveTo>
                  <a:lnTo>
                    <a:pt x="2" y="12"/>
                  </a:lnTo>
                  <a:lnTo>
                    <a:pt x="6" y="24"/>
                  </a:lnTo>
                  <a:lnTo>
                    <a:pt x="13" y="34"/>
                  </a:lnTo>
                  <a:lnTo>
                    <a:pt x="21" y="43"/>
                  </a:lnTo>
                  <a:lnTo>
                    <a:pt x="31" y="50"/>
                  </a:lnTo>
                  <a:lnTo>
                    <a:pt x="44" y="54"/>
                  </a:lnTo>
                  <a:lnTo>
                    <a:pt x="56" y="56"/>
                  </a:lnTo>
                  <a:lnTo>
                    <a:pt x="69" y="54"/>
                  </a:lnTo>
                  <a:lnTo>
                    <a:pt x="80" y="51"/>
                  </a:lnTo>
                  <a:lnTo>
                    <a:pt x="91" y="44"/>
                  </a:lnTo>
                  <a:lnTo>
                    <a:pt x="100" y="35"/>
                  </a:lnTo>
                  <a:lnTo>
                    <a:pt x="107" y="24"/>
                  </a:lnTo>
                  <a:lnTo>
                    <a:pt x="111" y="12"/>
                  </a:lnTo>
                  <a:lnTo>
                    <a:pt x="11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8" name="Freeform 115"/>
            <p:cNvSpPr>
              <a:spLocks/>
            </p:cNvSpPr>
            <p:nvPr/>
          </p:nvSpPr>
          <p:spPr bwMode="auto">
            <a:xfrm>
              <a:off x="3751" y="2602"/>
              <a:ext cx="16" cy="8"/>
            </a:xfrm>
            <a:custGeom>
              <a:avLst/>
              <a:gdLst>
                <a:gd name="T0" fmla="*/ 112 w 112"/>
                <a:gd name="T1" fmla="*/ 57 h 57"/>
                <a:gd name="T2" fmla="*/ 111 w 112"/>
                <a:gd name="T3" fmla="*/ 44 h 57"/>
                <a:gd name="T4" fmla="*/ 106 w 112"/>
                <a:gd name="T5" fmla="*/ 32 h 57"/>
                <a:gd name="T6" fmla="*/ 100 w 112"/>
                <a:gd name="T7" fmla="*/ 21 h 57"/>
                <a:gd name="T8" fmla="*/ 91 w 112"/>
                <a:gd name="T9" fmla="*/ 12 h 57"/>
                <a:gd name="T10" fmla="*/ 81 w 112"/>
                <a:gd name="T11" fmla="*/ 6 h 57"/>
                <a:gd name="T12" fmla="*/ 69 w 112"/>
                <a:gd name="T13" fmla="*/ 1 h 57"/>
                <a:gd name="T14" fmla="*/ 56 w 112"/>
                <a:gd name="T15" fmla="*/ 0 h 57"/>
                <a:gd name="T16" fmla="*/ 44 w 112"/>
                <a:gd name="T17" fmla="*/ 1 h 57"/>
                <a:gd name="T18" fmla="*/ 32 w 112"/>
                <a:gd name="T19" fmla="*/ 6 h 57"/>
                <a:gd name="T20" fmla="*/ 21 w 112"/>
                <a:gd name="T21" fmla="*/ 12 h 57"/>
                <a:gd name="T22" fmla="*/ 12 w 112"/>
                <a:gd name="T23" fmla="*/ 21 h 57"/>
                <a:gd name="T24" fmla="*/ 5 w 112"/>
                <a:gd name="T25" fmla="*/ 31 h 57"/>
                <a:gd name="T26" fmla="*/ 1 w 112"/>
                <a:gd name="T27" fmla="*/ 43 h 57"/>
                <a:gd name="T28" fmla="*/ 0 w 112"/>
                <a:gd name="T29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57">
                  <a:moveTo>
                    <a:pt x="112" y="57"/>
                  </a:moveTo>
                  <a:lnTo>
                    <a:pt x="111" y="44"/>
                  </a:lnTo>
                  <a:lnTo>
                    <a:pt x="106" y="32"/>
                  </a:lnTo>
                  <a:lnTo>
                    <a:pt x="100" y="21"/>
                  </a:lnTo>
                  <a:lnTo>
                    <a:pt x="91" y="12"/>
                  </a:lnTo>
                  <a:lnTo>
                    <a:pt x="81" y="6"/>
                  </a:lnTo>
                  <a:lnTo>
                    <a:pt x="69" y="1"/>
                  </a:lnTo>
                  <a:lnTo>
                    <a:pt x="56" y="0"/>
                  </a:lnTo>
                  <a:lnTo>
                    <a:pt x="44" y="1"/>
                  </a:lnTo>
                  <a:lnTo>
                    <a:pt x="32" y="6"/>
                  </a:lnTo>
                  <a:lnTo>
                    <a:pt x="21" y="12"/>
                  </a:lnTo>
                  <a:lnTo>
                    <a:pt x="12" y="21"/>
                  </a:lnTo>
                  <a:lnTo>
                    <a:pt x="5" y="31"/>
                  </a:lnTo>
                  <a:lnTo>
                    <a:pt x="1" y="43"/>
                  </a:lnTo>
                  <a:lnTo>
                    <a:pt x="0" y="5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9" name="Freeform 116"/>
            <p:cNvSpPr>
              <a:spLocks/>
            </p:cNvSpPr>
            <p:nvPr/>
          </p:nvSpPr>
          <p:spPr bwMode="auto">
            <a:xfrm>
              <a:off x="3748" y="3216"/>
              <a:ext cx="16" cy="8"/>
            </a:xfrm>
            <a:custGeom>
              <a:avLst/>
              <a:gdLst>
                <a:gd name="T0" fmla="*/ 0 w 112"/>
                <a:gd name="T1" fmla="*/ 0 h 56"/>
                <a:gd name="T2" fmla="*/ 1 w 112"/>
                <a:gd name="T3" fmla="*/ 12 h 56"/>
                <a:gd name="T4" fmla="*/ 5 w 112"/>
                <a:gd name="T5" fmla="*/ 24 h 56"/>
                <a:gd name="T6" fmla="*/ 12 w 112"/>
                <a:gd name="T7" fmla="*/ 34 h 56"/>
                <a:gd name="T8" fmla="*/ 21 w 112"/>
                <a:gd name="T9" fmla="*/ 43 h 56"/>
                <a:gd name="T10" fmla="*/ 31 w 112"/>
                <a:gd name="T11" fmla="*/ 50 h 56"/>
                <a:gd name="T12" fmla="*/ 43 w 112"/>
                <a:gd name="T13" fmla="*/ 54 h 56"/>
                <a:gd name="T14" fmla="*/ 55 w 112"/>
                <a:gd name="T15" fmla="*/ 56 h 56"/>
                <a:gd name="T16" fmla="*/ 68 w 112"/>
                <a:gd name="T17" fmla="*/ 54 h 56"/>
                <a:gd name="T18" fmla="*/ 80 w 112"/>
                <a:gd name="T19" fmla="*/ 51 h 56"/>
                <a:gd name="T20" fmla="*/ 91 w 112"/>
                <a:gd name="T21" fmla="*/ 44 h 56"/>
                <a:gd name="T22" fmla="*/ 99 w 112"/>
                <a:gd name="T23" fmla="*/ 35 h 56"/>
                <a:gd name="T24" fmla="*/ 106 w 112"/>
                <a:gd name="T25" fmla="*/ 24 h 56"/>
                <a:gd name="T26" fmla="*/ 111 w 112"/>
                <a:gd name="T27" fmla="*/ 12 h 56"/>
                <a:gd name="T28" fmla="*/ 112 w 112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56">
                  <a:moveTo>
                    <a:pt x="0" y="0"/>
                  </a:moveTo>
                  <a:lnTo>
                    <a:pt x="1" y="12"/>
                  </a:lnTo>
                  <a:lnTo>
                    <a:pt x="5" y="24"/>
                  </a:lnTo>
                  <a:lnTo>
                    <a:pt x="12" y="34"/>
                  </a:lnTo>
                  <a:lnTo>
                    <a:pt x="21" y="43"/>
                  </a:lnTo>
                  <a:lnTo>
                    <a:pt x="31" y="50"/>
                  </a:lnTo>
                  <a:lnTo>
                    <a:pt x="43" y="54"/>
                  </a:lnTo>
                  <a:lnTo>
                    <a:pt x="55" y="56"/>
                  </a:lnTo>
                  <a:lnTo>
                    <a:pt x="68" y="54"/>
                  </a:lnTo>
                  <a:lnTo>
                    <a:pt x="80" y="51"/>
                  </a:lnTo>
                  <a:lnTo>
                    <a:pt x="91" y="44"/>
                  </a:lnTo>
                  <a:lnTo>
                    <a:pt x="99" y="35"/>
                  </a:lnTo>
                  <a:lnTo>
                    <a:pt x="106" y="24"/>
                  </a:lnTo>
                  <a:lnTo>
                    <a:pt x="111" y="12"/>
                  </a:lnTo>
                  <a:lnTo>
                    <a:pt x="11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0" name="Freeform 117"/>
            <p:cNvSpPr>
              <a:spLocks/>
            </p:cNvSpPr>
            <p:nvPr/>
          </p:nvSpPr>
          <p:spPr bwMode="auto">
            <a:xfrm>
              <a:off x="3930" y="2602"/>
              <a:ext cx="16" cy="8"/>
            </a:xfrm>
            <a:custGeom>
              <a:avLst/>
              <a:gdLst>
                <a:gd name="T0" fmla="*/ 112 w 112"/>
                <a:gd name="T1" fmla="*/ 57 h 57"/>
                <a:gd name="T2" fmla="*/ 111 w 112"/>
                <a:gd name="T3" fmla="*/ 44 h 57"/>
                <a:gd name="T4" fmla="*/ 107 w 112"/>
                <a:gd name="T5" fmla="*/ 32 h 57"/>
                <a:gd name="T6" fmla="*/ 100 w 112"/>
                <a:gd name="T7" fmla="*/ 21 h 57"/>
                <a:gd name="T8" fmla="*/ 91 w 112"/>
                <a:gd name="T9" fmla="*/ 12 h 57"/>
                <a:gd name="T10" fmla="*/ 81 w 112"/>
                <a:gd name="T11" fmla="*/ 6 h 57"/>
                <a:gd name="T12" fmla="*/ 69 w 112"/>
                <a:gd name="T13" fmla="*/ 1 h 57"/>
                <a:gd name="T14" fmla="*/ 57 w 112"/>
                <a:gd name="T15" fmla="*/ 0 h 57"/>
                <a:gd name="T16" fmla="*/ 45 w 112"/>
                <a:gd name="T17" fmla="*/ 1 h 57"/>
                <a:gd name="T18" fmla="*/ 32 w 112"/>
                <a:gd name="T19" fmla="*/ 6 h 57"/>
                <a:gd name="T20" fmla="*/ 21 w 112"/>
                <a:gd name="T21" fmla="*/ 12 h 57"/>
                <a:gd name="T22" fmla="*/ 12 w 112"/>
                <a:gd name="T23" fmla="*/ 21 h 57"/>
                <a:gd name="T24" fmla="*/ 6 w 112"/>
                <a:gd name="T25" fmla="*/ 31 h 57"/>
                <a:gd name="T26" fmla="*/ 1 w 112"/>
                <a:gd name="T27" fmla="*/ 43 h 57"/>
                <a:gd name="T28" fmla="*/ 0 w 112"/>
                <a:gd name="T29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57">
                  <a:moveTo>
                    <a:pt x="112" y="57"/>
                  </a:moveTo>
                  <a:lnTo>
                    <a:pt x="111" y="44"/>
                  </a:lnTo>
                  <a:lnTo>
                    <a:pt x="107" y="32"/>
                  </a:lnTo>
                  <a:lnTo>
                    <a:pt x="100" y="21"/>
                  </a:lnTo>
                  <a:lnTo>
                    <a:pt x="91" y="12"/>
                  </a:lnTo>
                  <a:lnTo>
                    <a:pt x="81" y="6"/>
                  </a:lnTo>
                  <a:lnTo>
                    <a:pt x="69" y="1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2" y="6"/>
                  </a:lnTo>
                  <a:lnTo>
                    <a:pt x="21" y="12"/>
                  </a:lnTo>
                  <a:lnTo>
                    <a:pt x="12" y="21"/>
                  </a:lnTo>
                  <a:lnTo>
                    <a:pt x="6" y="31"/>
                  </a:lnTo>
                  <a:lnTo>
                    <a:pt x="1" y="43"/>
                  </a:lnTo>
                  <a:lnTo>
                    <a:pt x="0" y="5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1" name="Freeform 118"/>
            <p:cNvSpPr>
              <a:spLocks/>
            </p:cNvSpPr>
            <p:nvPr/>
          </p:nvSpPr>
          <p:spPr bwMode="auto">
            <a:xfrm>
              <a:off x="3927" y="3216"/>
              <a:ext cx="16" cy="8"/>
            </a:xfrm>
            <a:custGeom>
              <a:avLst/>
              <a:gdLst>
                <a:gd name="T0" fmla="*/ 0 w 112"/>
                <a:gd name="T1" fmla="*/ 0 h 56"/>
                <a:gd name="T2" fmla="*/ 1 w 112"/>
                <a:gd name="T3" fmla="*/ 12 h 56"/>
                <a:gd name="T4" fmla="*/ 6 w 112"/>
                <a:gd name="T5" fmla="*/ 24 h 56"/>
                <a:gd name="T6" fmla="*/ 12 w 112"/>
                <a:gd name="T7" fmla="*/ 34 h 56"/>
                <a:gd name="T8" fmla="*/ 21 w 112"/>
                <a:gd name="T9" fmla="*/ 43 h 56"/>
                <a:gd name="T10" fmla="*/ 32 w 112"/>
                <a:gd name="T11" fmla="*/ 50 h 56"/>
                <a:gd name="T12" fmla="*/ 43 w 112"/>
                <a:gd name="T13" fmla="*/ 54 h 56"/>
                <a:gd name="T14" fmla="*/ 55 w 112"/>
                <a:gd name="T15" fmla="*/ 56 h 56"/>
                <a:gd name="T16" fmla="*/ 69 w 112"/>
                <a:gd name="T17" fmla="*/ 54 h 56"/>
                <a:gd name="T18" fmla="*/ 80 w 112"/>
                <a:gd name="T19" fmla="*/ 51 h 56"/>
                <a:gd name="T20" fmla="*/ 91 w 112"/>
                <a:gd name="T21" fmla="*/ 44 h 56"/>
                <a:gd name="T22" fmla="*/ 100 w 112"/>
                <a:gd name="T23" fmla="*/ 35 h 56"/>
                <a:gd name="T24" fmla="*/ 106 w 112"/>
                <a:gd name="T25" fmla="*/ 24 h 56"/>
                <a:gd name="T26" fmla="*/ 111 w 112"/>
                <a:gd name="T27" fmla="*/ 12 h 56"/>
                <a:gd name="T28" fmla="*/ 112 w 112"/>
                <a:gd name="T2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56">
                  <a:moveTo>
                    <a:pt x="0" y="0"/>
                  </a:moveTo>
                  <a:lnTo>
                    <a:pt x="1" y="12"/>
                  </a:lnTo>
                  <a:lnTo>
                    <a:pt x="6" y="24"/>
                  </a:lnTo>
                  <a:lnTo>
                    <a:pt x="12" y="34"/>
                  </a:lnTo>
                  <a:lnTo>
                    <a:pt x="21" y="43"/>
                  </a:lnTo>
                  <a:lnTo>
                    <a:pt x="32" y="50"/>
                  </a:lnTo>
                  <a:lnTo>
                    <a:pt x="43" y="54"/>
                  </a:lnTo>
                  <a:lnTo>
                    <a:pt x="55" y="56"/>
                  </a:lnTo>
                  <a:lnTo>
                    <a:pt x="69" y="54"/>
                  </a:lnTo>
                  <a:lnTo>
                    <a:pt x="80" y="51"/>
                  </a:lnTo>
                  <a:lnTo>
                    <a:pt x="91" y="44"/>
                  </a:lnTo>
                  <a:lnTo>
                    <a:pt x="100" y="35"/>
                  </a:lnTo>
                  <a:lnTo>
                    <a:pt x="106" y="24"/>
                  </a:lnTo>
                  <a:lnTo>
                    <a:pt x="111" y="12"/>
                  </a:lnTo>
                  <a:lnTo>
                    <a:pt x="11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2" name="Line 119"/>
            <p:cNvSpPr>
              <a:spLocks noChangeShapeType="1"/>
            </p:cNvSpPr>
            <p:nvPr/>
          </p:nvSpPr>
          <p:spPr bwMode="auto">
            <a:xfrm>
              <a:off x="3839" y="2624"/>
              <a:ext cx="0" cy="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3" name="Line 120"/>
            <p:cNvSpPr>
              <a:spLocks noChangeShapeType="1"/>
            </p:cNvSpPr>
            <p:nvPr/>
          </p:nvSpPr>
          <p:spPr bwMode="auto">
            <a:xfrm>
              <a:off x="3845" y="2628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4" name="Freeform 121"/>
            <p:cNvSpPr>
              <a:spLocks/>
            </p:cNvSpPr>
            <p:nvPr/>
          </p:nvSpPr>
          <p:spPr bwMode="auto">
            <a:xfrm>
              <a:off x="3834" y="2613"/>
              <a:ext cx="11" cy="26"/>
            </a:xfrm>
            <a:custGeom>
              <a:avLst/>
              <a:gdLst>
                <a:gd name="T0" fmla="*/ 79 w 79"/>
                <a:gd name="T1" fmla="*/ 0 h 186"/>
                <a:gd name="T2" fmla="*/ 64 w 79"/>
                <a:gd name="T3" fmla="*/ 5 h 186"/>
                <a:gd name="T4" fmla="*/ 48 w 79"/>
                <a:gd name="T5" fmla="*/ 11 h 186"/>
                <a:gd name="T6" fmla="*/ 35 w 79"/>
                <a:gd name="T7" fmla="*/ 21 h 186"/>
                <a:gd name="T8" fmla="*/ 23 w 79"/>
                <a:gd name="T9" fmla="*/ 32 h 186"/>
                <a:gd name="T10" fmla="*/ 14 w 79"/>
                <a:gd name="T11" fmla="*/ 46 h 186"/>
                <a:gd name="T12" fmla="*/ 6 w 79"/>
                <a:gd name="T13" fmla="*/ 61 h 186"/>
                <a:gd name="T14" fmla="*/ 3 w 79"/>
                <a:gd name="T15" fmla="*/ 77 h 186"/>
                <a:gd name="T16" fmla="*/ 0 w 79"/>
                <a:gd name="T17" fmla="*/ 93 h 186"/>
                <a:gd name="T18" fmla="*/ 3 w 79"/>
                <a:gd name="T19" fmla="*/ 110 h 186"/>
                <a:gd name="T20" fmla="*/ 6 w 79"/>
                <a:gd name="T21" fmla="*/ 126 h 186"/>
                <a:gd name="T22" fmla="*/ 14 w 79"/>
                <a:gd name="T23" fmla="*/ 141 h 186"/>
                <a:gd name="T24" fmla="*/ 23 w 79"/>
                <a:gd name="T25" fmla="*/ 154 h 186"/>
                <a:gd name="T26" fmla="*/ 35 w 79"/>
                <a:gd name="T27" fmla="*/ 165 h 186"/>
                <a:gd name="T28" fmla="*/ 48 w 79"/>
                <a:gd name="T29" fmla="*/ 175 h 186"/>
                <a:gd name="T30" fmla="*/ 64 w 79"/>
                <a:gd name="T31" fmla="*/ 182 h 186"/>
                <a:gd name="T32" fmla="*/ 79 w 79"/>
                <a:gd name="T33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186">
                  <a:moveTo>
                    <a:pt x="79" y="0"/>
                  </a:moveTo>
                  <a:lnTo>
                    <a:pt x="64" y="5"/>
                  </a:lnTo>
                  <a:lnTo>
                    <a:pt x="48" y="11"/>
                  </a:lnTo>
                  <a:lnTo>
                    <a:pt x="35" y="21"/>
                  </a:lnTo>
                  <a:lnTo>
                    <a:pt x="23" y="32"/>
                  </a:lnTo>
                  <a:lnTo>
                    <a:pt x="14" y="46"/>
                  </a:lnTo>
                  <a:lnTo>
                    <a:pt x="6" y="61"/>
                  </a:lnTo>
                  <a:lnTo>
                    <a:pt x="3" y="77"/>
                  </a:lnTo>
                  <a:lnTo>
                    <a:pt x="0" y="93"/>
                  </a:lnTo>
                  <a:lnTo>
                    <a:pt x="3" y="110"/>
                  </a:lnTo>
                  <a:lnTo>
                    <a:pt x="6" y="126"/>
                  </a:lnTo>
                  <a:lnTo>
                    <a:pt x="14" y="141"/>
                  </a:lnTo>
                  <a:lnTo>
                    <a:pt x="23" y="154"/>
                  </a:lnTo>
                  <a:lnTo>
                    <a:pt x="35" y="165"/>
                  </a:lnTo>
                  <a:lnTo>
                    <a:pt x="48" y="175"/>
                  </a:lnTo>
                  <a:lnTo>
                    <a:pt x="64" y="182"/>
                  </a:lnTo>
                  <a:lnTo>
                    <a:pt x="79" y="18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5" name="Line 122"/>
            <p:cNvSpPr>
              <a:spLocks noChangeShapeType="1"/>
            </p:cNvSpPr>
            <p:nvPr/>
          </p:nvSpPr>
          <p:spPr bwMode="auto">
            <a:xfrm>
              <a:off x="3845" y="2613"/>
              <a:ext cx="0" cy="1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6" name="Line 123"/>
            <p:cNvSpPr>
              <a:spLocks noChangeShapeType="1"/>
            </p:cNvSpPr>
            <p:nvPr/>
          </p:nvSpPr>
          <p:spPr bwMode="auto">
            <a:xfrm>
              <a:off x="3845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7" name="Line 124"/>
            <p:cNvSpPr>
              <a:spLocks noChangeShapeType="1"/>
            </p:cNvSpPr>
            <p:nvPr/>
          </p:nvSpPr>
          <p:spPr bwMode="auto">
            <a:xfrm>
              <a:off x="3845" y="2628"/>
              <a:ext cx="0" cy="1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8" name="Line 125"/>
            <p:cNvSpPr>
              <a:spLocks noChangeShapeType="1"/>
            </p:cNvSpPr>
            <p:nvPr/>
          </p:nvSpPr>
          <p:spPr bwMode="auto">
            <a:xfrm flipH="1">
              <a:off x="3839" y="2624"/>
              <a:ext cx="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9" name="Line 126"/>
            <p:cNvSpPr>
              <a:spLocks noChangeShapeType="1"/>
            </p:cNvSpPr>
            <p:nvPr/>
          </p:nvSpPr>
          <p:spPr bwMode="auto">
            <a:xfrm>
              <a:off x="3839" y="2628"/>
              <a:ext cx="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0" name="Line 127"/>
            <p:cNvSpPr>
              <a:spLocks noChangeShapeType="1"/>
            </p:cNvSpPr>
            <p:nvPr/>
          </p:nvSpPr>
          <p:spPr bwMode="auto">
            <a:xfrm>
              <a:off x="3845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1" name="Line 128"/>
            <p:cNvSpPr>
              <a:spLocks noChangeShapeType="1"/>
            </p:cNvSpPr>
            <p:nvPr/>
          </p:nvSpPr>
          <p:spPr bwMode="auto">
            <a:xfrm>
              <a:off x="3845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2" name="Line 129"/>
            <p:cNvSpPr>
              <a:spLocks noChangeShapeType="1"/>
            </p:cNvSpPr>
            <p:nvPr/>
          </p:nvSpPr>
          <p:spPr bwMode="auto">
            <a:xfrm>
              <a:off x="3845" y="2628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3" name="Line 130"/>
            <p:cNvSpPr>
              <a:spLocks noChangeShapeType="1"/>
            </p:cNvSpPr>
            <p:nvPr/>
          </p:nvSpPr>
          <p:spPr bwMode="auto">
            <a:xfrm>
              <a:off x="3845" y="2628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4" name="Line 131"/>
            <p:cNvSpPr>
              <a:spLocks noChangeShapeType="1"/>
            </p:cNvSpPr>
            <p:nvPr/>
          </p:nvSpPr>
          <p:spPr bwMode="auto">
            <a:xfrm flipH="1" flipV="1">
              <a:off x="3850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5" name="Line 132"/>
            <p:cNvSpPr>
              <a:spLocks noChangeShapeType="1"/>
            </p:cNvSpPr>
            <p:nvPr/>
          </p:nvSpPr>
          <p:spPr bwMode="auto">
            <a:xfrm flipV="1">
              <a:off x="3850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6" name="Line 133"/>
            <p:cNvSpPr>
              <a:spLocks noChangeShapeType="1"/>
            </p:cNvSpPr>
            <p:nvPr/>
          </p:nvSpPr>
          <p:spPr bwMode="auto">
            <a:xfrm flipH="1">
              <a:off x="3850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" name="Line 134"/>
            <p:cNvSpPr>
              <a:spLocks noChangeShapeType="1"/>
            </p:cNvSpPr>
            <p:nvPr/>
          </p:nvSpPr>
          <p:spPr bwMode="auto">
            <a:xfrm>
              <a:off x="3850" y="2628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" name="Line 135"/>
            <p:cNvSpPr>
              <a:spLocks noChangeShapeType="1"/>
            </p:cNvSpPr>
            <p:nvPr/>
          </p:nvSpPr>
          <p:spPr bwMode="auto">
            <a:xfrm>
              <a:off x="3850" y="2628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" name="Line 136"/>
            <p:cNvSpPr>
              <a:spLocks noChangeShapeType="1"/>
            </p:cNvSpPr>
            <p:nvPr/>
          </p:nvSpPr>
          <p:spPr bwMode="auto">
            <a:xfrm>
              <a:off x="3850" y="2628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" name="Freeform 137"/>
            <p:cNvSpPr>
              <a:spLocks/>
            </p:cNvSpPr>
            <p:nvPr/>
          </p:nvSpPr>
          <p:spPr bwMode="auto">
            <a:xfrm>
              <a:off x="3850" y="2613"/>
              <a:ext cx="11" cy="26"/>
            </a:xfrm>
            <a:custGeom>
              <a:avLst/>
              <a:gdLst>
                <a:gd name="T0" fmla="*/ 0 w 79"/>
                <a:gd name="T1" fmla="*/ 186 h 186"/>
                <a:gd name="T2" fmla="*/ 17 w 79"/>
                <a:gd name="T3" fmla="*/ 182 h 186"/>
                <a:gd name="T4" fmla="*/ 31 w 79"/>
                <a:gd name="T5" fmla="*/ 175 h 186"/>
                <a:gd name="T6" fmla="*/ 44 w 79"/>
                <a:gd name="T7" fmla="*/ 165 h 186"/>
                <a:gd name="T8" fmla="*/ 57 w 79"/>
                <a:gd name="T9" fmla="*/ 154 h 186"/>
                <a:gd name="T10" fmla="*/ 67 w 79"/>
                <a:gd name="T11" fmla="*/ 141 h 186"/>
                <a:gd name="T12" fmla="*/ 73 w 79"/>
                <a:gd name="T13" fmla="*/ 126 h 186"/>
                <a:gd name="T14" fmla="*/ 78 w 79"/>
                <a:gd name="T15" fmla="*/ 110 h 186"/>
                <a:gd name="T16" fmla="*/ 79 w 79"/>
                <a:gd name="T17" fmla="*/ 93 h 186"/>
                <a:gd name="T18" fmla="*/ 78 w 79"/>
                <a:gd name="T19" fmla="*/ 77 h 186"/>
                <a:gd name="T20" fmla="*/ 73 w 79"/>
                <a:gd name="T21" fmla="*/ 61 h 186"/>
                <a:gd name="T22" fmla="*/ 67 w 79"/>
                <a:gd name="T23" fmla="*/ 46 h 186"/>
                <a:gd name="T24" fmla="*/ 57 w 79"/>
                <a:gd name="T25" fmla="*/ 32 h 186"/>
                <a:gd name="T26" fmla="*/ 44 w 79"/>
                <a:gd name="T27" fmla="*/ 21 h 186"/>
                <a:gd name="T28" fmla="*/ 31 w 79"/>
                <a:gd name="T29" fmla="*/ 11 h 186"/>
                <a:gd name="T30" fmla="*/ 17 w 79"/>
                <a:gd name="T31" fmla="*/ 5 h 186"/>
                <a:gd name="T32" fmla="*/ 0 w 79"/>
                <a:gd name="T3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186">
                  <a:moveTo>
                    <a:pt x="0" y="186"/>
                  </a:moveTo>
                  <a:lnTo>
                    <a:pt x="17" y="182"/>
                  </a:lnTo>
                  <a:lnTo>
                    <a:pt x="31" y="175"/>
                  </a:lnTo>
                  <a:lnTo>
                    <a:pt x="44" y="165"/>
                  </a:lnTo>
                  <a:lnTo>
                    <a:pt x="57" y="154"/>
                  </a:lnTo>
                  <a:lnTo>
                    <a:pt x="67" y="141"/>
                  </a:lnTo>
                  <a:lnTo>
                    <a:pt x="73" y="126"/>
                  </a:lnTo>
                  <a:lnTo>
                    <a:pt x="78" y="110"/>
                  </a:lnTo>
                  <a:lnTo>
                    <a:pt x="79" y="93"/>
                  </a:lnTo>
                  <a:lnTo>
                    <a:pt x="78" y="77"/>
                  </a:lnTo>
                  <a:lnTo>
                    <a:pt x="73" y="61"/>
                  </a:lnTo>
                  <a:lnTo>
                    <a:pt x="67" y="46"/>
                  </a:lnTo>
                  <a:lnTo>
                    <a:pt x="57" y="32"/>
                  </a:lnTo>
                  <a:lnTo>
                    <a:pt x="44" y="21"/>
                  </a:lnTo>
                  <a:lnTo>
                    <a:pt x="31" y="11"/>
                  </a:lnTo>
                  <a:lnTo>
                    <a:pt x="17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1" name="Line 138"/>
            <p:cNvSpPr>
              <a:spLocks noChangeShapeType="1"/>
            </p:cNvSpPr>
            <p:nvPr/>
          </p:nvSpPr>
          <p:spPr bwMode="auto">
            <a:xfrm flipV="1">
              <a:off x="3855" y="2624"/>
              <a:ext cx="0" cy="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" name="Line 139"/>
            <p:cNvSpPr>
              <a:spLocks noChangeShapeType="1"/>
            </p:cNvSpPr>
            <p:nvPr/>
          </p:nvSpPr>
          <p:spPr bwMode="auto">
            <a:xfrm flipV="1">
              <a:off x="3850" y="2613"/>
              <a:ext cx="0" cy="1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3" name="Line 140"/>
            <p:cNvSpPr>
              <a:spLocks noChangeShapeType="1"/>
            </p:cNvSpPr>
            <p:nvPr/>
          </p:nvSpPr>
          <p:spPr bwMode="auto">
            <a:xfrm flipV="1">
              <a:off x="3850" y="2628"/>
              <a:ext cx="0" cy="1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4" name="Line 141"/>
            <p:cNvSpPr>
              <a:spLocks noChangeShapeType="1"/>
            </p:cNvSpPr>
            <p:nvPr/>
          </p:nvSpPr>
          <p:spPr bwMode="auto">
            <a:xfrm flipH="1">
              <a:off x="3850" y="2624"/>
              <a:ext cx="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5" name="Line 142"/>
            <p:cNvSpPr>
              <a:spLocks noChangeShapeType="1"/>
            </p:cNvSpPr>
            <p:nvPr/>
          </p:nvSpPr>
          <p:spPr bwMode="auto">
            <a:xfrm>
              <a:off x="3850" y="2628"/>
              <a:ext cx="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6" name="Freeform 143"/>
            <p:cNvSpPr>
              <a:spLocks/>
            </p:cNvSpPr>
            <p:nvPr/>
          </p:nvSpPr>
          <p:spPr bwMode="auto">
            <a:xfrm>
              <a:off x="3833" y="2612"/>
              <a:ext cx="29" cy="28"/>
            </a:xfrm>
            <a:custGeom>
              <a:avLst/>
              <a:gdLst>
                <a:gd name="T0" fmla="*/ 201 w 201"/>
                <a:gd name="T1" fmla="*/ 100 h 201"/>
                <a:gd name="T2" fmla="*/ 200 w 201"/>
                <a:gd name="T3" fmla="*/ 83 h 201"/>
                <a:gd name="T4" fmla="*/ 196 w 201"/>
                <a:gd name="T5" fmla="*/ 66 h 201"/>
                <a:gd name="T6" fmla="*/ 188 w 201"/>
                <a:gd name="T7" fmla="*/ 49 h 201"/>
                <a:gd name="T8" fmla="*/ 178 w 201"/>
                <a:gd name="T9" fmla="*/ 35 h 201"/>
                <a:gd name="T10" fmla="*/ 166 w 201"/>
                <a:gd name="T11" fmla="*/ 23 h 201"/>
                <a:gd name="T12" fmla="*/ 151 w 201"/>
                <a:gd name="T13" fmla="*/ 13 h 201"/>
                <a:gd name="T14" fmla="*/ 135 w 201"/>
                <a:gd name="T15" fmla="*/ 5 h 201"/>
                <a:gd name="T16" fmla="*/ 118 w 201"/>
                <a:gd name="T17" fmla="*/ 1 h 201"/>
                <a:gd name="T18" fmla="*/ 101 w 201"/>
                <a:gd name="T19" fmla="*/ 0 h 201"/>
                <a:gd name="T20" fmla="*/ 83 w 201"/>
                <a:gd name="T21" fmla="*/ 1 h 201"/>
                <a:gd name="T22" fmla="*/ 66 w 201"/>
                <a:gd name="T23" fmla="*/ 5 h 201"/>
                <a:gd name="T24" fmla="*/ 51 w 201"/>
                <a:gd name="T25" fmla="*/ 13 h 201"/>
                <a:gd name="T26" fmla="*/ 36 w 201"/>
                <a:gd name="T27" fmla="*/ 23 h 201"/>
                <a:gd name="T28" fmla="*/ 23 w 201"/>
                <a:gd name="T29" fmla="*/ 35 h 201"/>
                <a:gd name="T30" fmla="*/ 13 w 201"/>
                <a:gd name="T31" fmla="*/ 49 h 201"/>
                <a:gd name="T32" fmla="*/ 6 w 201"/>
                <a:gd name="T33" fmla="*/ 66 h 201"/>
                <a:gd name="T34" fmla="*/ 1 w 201"/>
                <a:gd name="T35" fmla="*/ 83 h 201"/>
                <a:gd name="T36" fmla="*/ 0 w 201"/>
                <a:gd name="T37" fmla="*/ 100 h 201"/>
                <a:gd name="T38" fmla="*/ 1 w 201"/>
                <a:gd name="T39" fmla="*/ 118 h 201"/>
                <a:gd name="T40" fmla="*/ 6 w 201"/>
                <a:gd name="T41" fmla="*/ 135 h 201"/>
                <a:gd name="T42" fmla="*/ 13 w 201"/>
                <a:gd name="T43" fmla="*/ 150 h 201"/>
                <a:gd name="T44" fmla="*/ 23 w 201"/>
                <a:gd name="T45" fmla="*/ 166 h 201"/>
                <a:gd name="T46" fmla="*/ 36 w 201"/>
                <a:gd name="T47" fmla="*/ 178 h 201"/>
                <a:gd name="T48" fmla="*/ 51 w 201"/>
                <a:gd name="T49" fmla="*/ 188 h 201"/>
                <a:gd name="T50" fmla="*/ 66 w 201"/>
                <a:gd name="T51" fmla="*/ 196 h 201"/>
                <a:gd name="T52" fmla="*/ 83 w 201"/>
                <a:gd name="T53" fmla="*/ 200 h 201"/>
                <a:gd name="T54" fmla="*/ 101 w 201"/>
                <a:gd name="T55" fmla="*/ 201 h 201"/>
                <a:gd name="T56" fmla="*/ 118 w 201"/>
                <a:gd name="T57" fmla="*/ 200 h 201"/>
                <a:gd name="T58" fmla="*/ 135 w 201"/>
                <a:gd name="T59" fmla="*/ 196 h 201"/>
                <a:gd name="T60" fmla="*/ 151 w 201"/>
                <a:gd name="T61" fmla="*/ 188 h 201"/>
                <a:gd name="T62" fmla="*/ 166 w 201"/>
                <a:gd name="T63" fmla="*/ 178 h 201"/>
                <a:gd name="T64" fmla="*/ 178 w 201"/>
                <a:gd name="T65" fmla="*/ 166 h 201"/>
                <a:gd name="T66" fmla="*/ 188 w 201"/>
                <a:gd name="T67" fmla="*/ 150 h 201"/>
                <a:gd name="T68" fmla="*/ 196 w 201"/>
                <a:gd name="T69" fmla="*/ 135 h 201"/>
                <a:gd name="T70" fmla="*/ 200 w 201"/>
                <a:gd name="T71" fmla="*/ 118 h 201"/>
                <a:gd name="T72" fmla="*/ 201 w 201"/>
                <a:gd name="T73" fmla="*/ 10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1" h="201">
                  <a:moveTo>
                    <a:pt x="201" y="100"/>
                  </a:moveTo>
                  <a:lnTo>
                    <a:pt x="200" y="83"/>
                  </a:lnTo>
                  <a:lnTo>
                    <a:pt x="196" y="66"/>
                  </a:lnTo>
                  <a:lnTo>
                    <a:pt x="188" y="49"/>
                  </a:lnTo>
                  <a:lnTo>
                    <a:pt x="178" y="35"/>
                  </a:lnTo>
                  <a:lnTo>
                    <a:pt x="166" y="23"/>
                  </a:lnTo>
                  <a:lnTo>
                    <a:pt x="151" y="13"/>
                  </a:lnTo>
                  <a:lnTo>
                    <a:pt x="135" y="5"/>
                  </a:lnTo>
                  <a:lnTo>
                    <a:pt x="118" y="1"/>
                  </a:lnTo>
                  <a:lnTo>
                    <a:pt x="101" y="0"/>
                  </a:lnTo>
                  <a:lnTo>
                    <a:pt x="83" y="1"/>
                  </a:lnTo>
                  <a:lnTo>
                    <a:pt x="66" y="5"/>
                  </a:lnTo>
                  <a:lnTo>
                    <a:pt x="51" y="13"/>
                  </a:lnTo>
                  <a:lnTo>
                    <a:pt x="36" y="23"/>
                  </a:lnTo>
                  <a:lnTo>
                    <a:pt x="23" y="35"/>
                  </a:lnTo>
                  <a:lnTo>
                    <a:pt x="13" y="49"/>
                  </a:lnTo>
                  <a:lnTo>
                    <a:pt x="6" y="66"/>
                  </a:lnTo>
                  <a:lnTo>
                    <a:pt x="1" y="83"/>
                  </a:lnTo>
                  <a:lnTo>
                    <a:pt x="0" y="100"/>
                  </a:lnTo>
                  <a:lnTo>
                    <a:pt x="1" y="118"/>
                  </a:lnTo>
                  <a:lnTo>
                    <a:pt x="6" y="135"/>
                  </a:lnTo>
                  <a:lnTo>
                    <a:pt x="13" y="150"/>
                  </a:lnTo>
                  <a:lnTo>
                    <a:pt x="23" y="166"/>
                  </a:lnTo>
                  <a:lnTo>
                    <a:pt x="36" y="178"/>
                  </a:lnTo>
                  <a:lnTo>
                    <a:pt x="51" y="188"/>
                  </a:lnTo>
                  <a:lnTo>
                    <a:pt x="66" y="196"/>
                  </a:lnTo>
                  <a:lnTo>
                    <a:pt x="83" y="200"/>
                  </a:lnTo>
                  <a:lnTo>
                    <a:pt x="101" y="201"/>
                  </a:lnTo>
                  <a:lnTo>
                    <a:pt x="118" y="200"/>
                  </a:lnTo>
                  <a:lnTo>
                    <a:pt x="135" y="196"/>
                  </a:lnTo>
                  <a:lnTo>
                    <a:pt x="151" y="188"/>
                  </a:lnTo>
                  <a:lnTo>
                    <a:pt x="166" y="178"/>
                  </a:lnTo>
                  <a:lnTo>
                    <a:pt x="178" y="166"/>
                  </a:lnTo>
                  <a:lnTo>
                    <a:pt x="188" y="150"/>
                  </a:lnTo>
                  <a:lnTo>
                    <a:pt x="196" y="135"/>
                  </a:lnTo>
                  <a:lnTo>
                    <a:pt x="200" y="118"/>
                  </a:lnTo>
                  <a:lnTo>
                    <a:pt x="201" y="100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7" name="Freeform 144"/>
            <p:cNvSpPr>
              <a:spLocks/>
            </p:cNvSpPr>
            <p:nvPr/>
          </p:nvSpPr>
          <p:spPr bwMode="auto">
            <a:xfrm>
              <a:off x="3845" y="2640"/>
              <a:ext cx="5" cy="0"/>
            </a:xfrm>
            <a:custGeom>
              <a:avLst/>
              <a:gdLst>
                <a:gd name="T0" fmla="*/ 0 w 31"/>
                <a:gd name="T1" fmla="*/ 0 h 1"/>
                <a:gd name="T2" fmla="*/ 16 w 31"/>
                <a:gd name="T3" fmla="*/ 1 h 1"/>
                <a:gd name="T4" fmla="*/ 31 w 3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16" y="1"/>
                  </a:lnTo>
                  <a:lnTo>
                    <a:pt x="3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8" name="Freeform 145"/>
            <p:cNvSpPr>
              <a:spLocks/>
            </p:cNvSpPr>
            <p:nvPr/>
          </p:nvSpPr>
          <p:spPr bwMode="auto">
            <a:xfrm>
              <a:off x="3845" y="2612"/>
              <a:ext cx="5" cy="0"/>
            </a:xfrm>
            <a:custGeom>
              <a:avLst/>
              <a:gdLst>
                <a:gd name="T0" fmla="*/ 31 w 31"/>
                <a:gd name="T1" fmla="*/ 1 h 1"/>
                <a:gd name="T2" fmla="*/ 16 w 31"/>
                <a:gd name="T3" fmla="*/ 0 h 1"/>
                <a:gd name="T4" fmla="*/ 0 w 3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">
                  <a:moveTo>
                    <a:pt x="31" y="1"/>
                  </a:moveTo>
                  <a:lnTo>
                    <a:pt x="16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9" name="Freeform 146"/>
            <p:cNvSpPr>
              <a:spLocks/>
            </p:cNvSpPr>
            <p:nvPr/>
          </p:nvSpPr>
          <p:spPr bwMode="auto">
            <a:xfrm>
              <a:off x="3845" y="2612"/>
              <a:ext cx="0" cy="1"/>
            </a:xfrm>
            <a:custGeom>
              <a:avLst/>
              <a:gdLst>
                <a:gd name="T0" fmla="*/ 0 h 6"/>
                <a:gd name="T1" fmla="*/ 2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0" name="Freeform 147"/>
            <p:cNvSpPr>
              <a:spLocks/>
            </p:cNvSpPr>
            <p:nvPr/>
          </p:nvSpPr>
          <p:spPr bwMode="auto">
            <a:xfrm>
              <a:off x="3850" y="2612"/>
              <a:ext cx="0" cy="1"/>
            </a:xfrm>
            <a:custGeom>
              <a:avLst/>
              <a:gdLst>
                <a:gd name="T0" fmla="*/ 6 h 6"/>
                <a:gd name="T1" fmla="*/ 2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1" name="Freeform 148"/>
            <p:cNvSpPr>
              <a:spLocks/>
            </p:cNvSpPr>
            <p:nvPr/>
          </p:nvSpPr>
          <p:spPr bwMode="auto">
            <a:xfrm>
              <a:off x="3850" y="2639"/>
              <a:ext cx="0" cy="1"/>
            </a:xfrm>
            <a:custGeom>
              <a:avLst/>
              <a:gdLst>
                <a:gd name="T0" fmla="*/ 7 h 7"/>
                <a:gd name="T1" fmla="*/ 4 h 7"/>
                <a:gd name="T2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2" name="Freeform 149"/>
            <p:cNvSpPr>
              <a:spLocks/>
            </p:cNvSpPr>
            <p:nvPr/>
          </p:nvSpPr>
          <p:spPr bwMode="auto">
            <a:xfrm>
              <a:off x="3845" y="2639"/>
              <a:ext cx="0" cy="1"/>
            </a:xfrm>
            <a:custGeom>
              <a:avLst/>
              <a:gdLst>
                <a:gd name="T0" fmla="*/ 0 h 7"/>
                <a:gd name="T1" fmla="*/ 4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3" name="Line 150"/>
            <p:cNvSpPr>
              <a:spLocks noChangeShapeType="1"/>
            </p:cNvSpPr>
            <p:nvPr/>
          </p:nvSpPr>
          <p:spPr bwMode="auto">
            <a:xfrm flipH="1" flipV="1">
              <a:off x="3494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4" name="Line 151"/>
            <p:cNvSpPr>
              <a:spLocks noChangeShapeType="1"/>
            </p:cNvSpPr>
            <p:nvPr/>
          </p:nvSpPr>
          <p:spPr bwMode="auto">
            <a:xfrm flipV="1">
              <a:off x="3494" y="2613"/>
              <a:ext cx="0" cy="1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5" name="Freeform 152"/>
            <p:cNvSpPr>
              <a:spLocks/>
            </p:cNvSpPr>
            <p:nvPr/>
          </p:nvSpPr>
          <p:spPr bwMode="auto">
            <a:xfrm>
              <a:off x="3494" y="2613"/>
              <a:ext cx="11" cy="26"/>
            </a:xfrm>
            <a:custGeom>
              <a:avLst/>
              <a:gdLst>
                <a:gd name="T0" fmla="*/ 0 w 79"/>
                <a:gd name="T1" fmla="*/ 186 h 186"/>
                <a:gd name="T2" fmla="*/ 17 w 79"/>
                <a:gd name="T3" fmla="*/ 182 h 186"/>
                <a:gd name="T4" fmla="*/ 31 w 79"/>
                <a:gd name="T5" fmla="*/ 175 h 186"/>
                <a:gd name="T6" fmla="*/ 46 w 79"/>
                <a:gd name="T7" fmla="*/ 165 h 186"/>
                <a:gd name="T8" fmla="*/ 57 w 79"/>
                <a:gd name="T9" fmla="*/ 154 h 186"/>
                <a:gd name="T10" fmla="*/ 67 w 79"/>
                <a:gd name="T11" fmla="*/ 141 h 186"/>
                <a:gd name="T12" fmla="*/ 74 w 79"/>
                <a:gd name="T13" fmla="*/ 126 h 186"/>
                <a:gd name="T14" fmla="*/ 78 w 79"/>
                <a:gd name="T15" fmla="*/ 110 h 186"/>
                <a:gd name="T16" fmla="*/ 79 w 79"/>
                <a:gd name="T17" fmla="*/ 93 h 186"/>
                <a:gd name="T18" fmla="*/ 78 w 79"/>
                <a:gd name="T19" fmla="*/ 77 h 186"/>
                <a:gd name="T20" fmla="*/ 74 w 79"/>
                <a:gd name="T21" fmla="*/ 61 h 186"/>
                <a:gd name="T22" fmla="*/ 67 w 79"/>
                <a:gd name="T23" fmla="*/ 46 h 186"/>
                <a:gd name="T24" fmla="*/ 57 w 79"/>
                <a:gd name="T25" fmla="*/ 32 h 186"/>
                <a:gd name="T26" fmla="*/ 46 w 79"/>
                <a:gd name="T27" fmla="*/ 21 h 186"/>
                <a:gd name="T28" fmla="*/ 31 w 79"/>
                <a:gd name="T29" fmla="*/ 11 h 186"/>
                <a:gd name="T30" fmla="*/ 17 w 79"/>
                <a:gd name="T31" fmla="*/ 5 h 186"/>
                <a:gd name="T32" fmla="*/ 0 w 79"/>
                <a:gd name="T3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186">
                  <a:moveTo>
                    <a:pt x="0" y="186"/>
                  </a:moveTo>
                  <a:lnTo>
                    <a:pt x="17" y="182"/>
                  </a:lnTo>
                  <a:lnTo>
                    <a:pt x="31" y="175"/>
                  </a:lnTo>
                  <a:lnTo>
                    <a:pt x="46" y="165"/>
                  </a:lnTo>
                  <a:lnTo>
                    <a:pt x="57" y="154"/>
                  </a:lnTo>
                  <a:lnTo>
                    <a:pt x="67" y="141"/>
                  </a:lnTo>
                  <a:lnTo>
                    <a:pt x="74" y="126"/>
                  </a:lnTo>
                  <a:lnTo>
                    <a:pt x="78" y="110"/>
                  </a:lnTo>
                  <a:lnTo>
                    <a:pt x="79" y="93"/>
                  </a:lnTo>
                  <a:lnTo>
                    <a:pt x="78" y="77"/>
                  </a:lnTo>
                  <a:lnTo>
                    <a:pt x="74" y="61"/>
                  </a:lnTo>
                  <a:lnTo>
                    <a:pt x="67" y="46"/>
                  </a:lnTo>
                  <a:lnTo>
                    <a:pt x="57" y="32"/>
                  </a:lnTo>
                  <a:lnTo>
                    <a:pt x="46" y="21"/>
                  </a:lnTo>
                  <a:lnTo>
                    <a:pt x="31" y="11"/>
                  </a:lnTo>
                  <a:lnTo>
                    <a:pt x="17" y="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6" name="Line 153"/>
            <p:cNvSpPr>
              <a:spLocks noChangeShapeType="1"/>
            </p:cNvSpPr>
            <p:nvPr/>
          </p:nvSpPr>
          <p:spPr bwMode="auto">
            <a:xfrm>
              <a:off x="3494" y="2628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7" name="Line 154"/>
            <p:cNvSpPr>
              <a:spLocks noChangeShapeType="1"/>
            </p:cNvSpPr>
            <p:nvPr/>
          </p:nvSpPr>
          <p:spPr bwMode="auto">
            <a:xfrm>
              <a:off x="3494" y="2628"/>
              <a:ext cx="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8" name="Line 155"/>
            <p:cNvSpPr>
              <a:spLocks noChangeShapeType="1"/>
            </p:cNvSpPr>
            <p:nvPr/>
          </p:nvSpPr>
          <p:spPr bwMode="auto">
            <a:xfrm flipV="1">
              <a:off x="3500" y="2624"/>
              <a:ext cx="0" cy="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9" name="Line 156"/>
            <p:cNvSpPr>
              <a:spLocks noChangeShapeType="1"/>
            </p:cNvSpPr>
            <p:nvPr/>
          </p:nvSpPr>
          <p:spPr bwMode="auto">
            <a:xfrm flipH="1">
              <a:off x="3494" y="2624"/>
              <a:ext cx="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0" name="Line 157"/>
            <p:cNvSpPr>
              <a:spLocks noChangeShapeType="1"/>
            </p:cNvSpPr>
            <p:nvPr/>
          </p:nvSpPr>
          <p:spPr bwMode="auto">
            <a:xfrm flipV="1">
              <a:off x="3494" y="2628"/>
              <a:ext cx="0" cy="1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1" name="Line 158"/>
            <p:cNvSpPr>
              <a:spLocks noChangeShapeType="1"/>
            </p:cNvSpPr>
            <p:nvPr/>
          </p:nvSpPr>
          <p:spPr bwMode="auto">
            <a:xfrm>
              <a:off x="3494" y="2628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2" name="Line 159"/>
            <p:cNvSpPr>
              <a:spLocks noChangeShapeType="1"/>
            </p:cNvSpPr>
            <p:nvPr/>
          </p:nvSpPr>
          <p:spPr bwMode="auto">
            <a:xfrm>
              <a:off x="3494" y="2628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3" name="Line 160"/>
            <p:cNvSpPr>
              <a:spLocks noChangeShapeType="1"/>
            </p:cNvSpPr>
            <p:nvPr/>
          </p:nvSpPr>
          <p:spPr bwMode="auto">
            <a:xfrm>
              <a:off x="3484" y="2624"/>
              <a:ext cx="0" cy="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4" name="Line 161"/>
            <p:cNvSpPr>
              <a:spLocks noChangeShapeType="1"/>
            </p:cNvSpPr>
            <p:nvPr/>
          </p:nvSpPr>
          <p:spPr bwMode="auto">
            <a:xfrm>
              <a:off x="3489" y="2628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5" name="Freeform 162"/>
            <p:cNvSpPr>
              <a:spLocks/>
            </p:cNvSpPr>
            <p:nvPr/>
          </p:nvSpPr>
          <p:spPr bwMode="auto">
            <a:xfrm>
              <a:off x="3478" y="2613"/>
              <a:ext cx="11" cy="26"/>
            </a:xfrm>
            <a:custGeom>
              <a:avLst/>
              <a:gdLst>
                <a:gd name="T0" fmla="*/ 78 w 78"/>
                <a:gd name="T1" fmla="*/ 0 h 186"/>
                <a:gd name="T2" fmla="*/ 63 w 78"/>
                <a:gd name="T3" fmla="*/ 5 h 186"/>
                <a:gd name="T4" fmla="*/ 47 w 78"/>
                <a:gd name="T5" fmla="*/ 11 h 186"/>
                <a:gd name="T6" fmla="*/ 34 w 78"/>
                <a:gd name="T7" fmla="*/ 21 h 186"/>
                <a:gd name="T8" fmla="*/ 22 w 78"/>
                <a:gd name="T9" fmla="*/ 32 h 186"/>
                <a:gd name="T10" fmla="*/ 13 w 78"/>
                <a:gd name="T11" fmla="*/ 46 h 186"/>
                <a:gd name="T12" fmla="*/ 6 w 78"/>
                <a:gd name="T13" fmla="*/ 61 h 186"/>
                <a:gd name="T14" fmla="*/ 2 w 78"/>
                <a:gd name="T15" fmla="*/ 77 h 186"/>
                <a:gd name="T16" fmla="*/ 0 w 78"/>
                <a:gd name="T17" fmla="*/ 93 h 186"/>
                <a:gd name="T18" fmla="*/ 2 w 78"/>
                <a:gd name="T19" fmla="*/ 110 h 186"/>
                <a:gd name="T20" fmla="*/ 6 w 78"/>
                <a:gd name="T21" fmla="*/ 126 h 186"/>
                <a:gd name="T22" fmla="*/ 13 w 78"/>
                <a:gd name="T23" fmla="*/ 141 h 186"/>
                <a:gd name="T24" fmla="*/ 22 w 78"/>
                <a:gd name="T25" fmla="*/ 154 h 186"/>
                <a:gd name="T26" fmla="*/ 34 w 78"/>
                <a:gd name="T27" fmla="*/ 165 h 186"/>
                <a:gd name="T28" fmla="*/ 47 w 78"/>
                <a:gd name="T29" fmla="*/ 175 h 186"/>
                <a:gd name="T30" fmla="*/ 63 w 78"/>
                <a:gd name="T31" fmla="*/ 182 h 186"/>
                <a:gd name="T32" fmla="*/ 78 w 78"/>
                <a:gd name="T33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186">
                  <a:moveTo>
                    <a:pt x="78" y="0"/>
                  </a:moveTo>
                  <a:lnTo>
                    <a:pt x="63" y="5"/>
                  </a:lnTo>
                  <a:lnTo>
                    <a:pt x="47" y="11"/>
                  </a:lnTo>
                  <a:lnTo>
                    <a:pt x="34" y="21"/>
                  </a:lnTo>
                  <a:lnTo>
                    <a:pt x="22" y="32"/>
                  </a:lnTo>
                  <a:lnTo>
                    <a:pt x="13" y="46"/>
                  </a:lnTo>
                  <a:lnTo>
                    <a:pt x="6" y="61"/>
                  </a:lnTo>
                  <a:lnTo>
                    <a:pt x="2" y="77"/>
                  </a:lnTo>
                  <a:lnTo>
                    <a:pt x="0" y="93"/>
                  </a:lnTo>
                  <a:lnTo>
                    <a:pt x="2" y="110"/>
                  </a:lnTo>
                  <a:lnTo>
                    <a:pt x="6" y="126"/>
                  </a:lnTo>
                  <a:lnTo>
                    <a:pt x="13" y="141"/>
                  </a:lnTo>
                  <a:lnTo>
                    <a:pt x="22" y="154"/>
                  </a:lnTo>
                  <a:lnTo>
                    <a:pt x="34" y="165"/>
                  </a:lnTo>
                  <a:lnTo>
                    <a:pt x="47" y="175"/>
                  </a:lnTo>
                  <a:lnTo>
                    <a:pt x="63" y="182"/>
                  </a:lnTo>
                  <a:lnTo>
                    <a:pt x="78" y="18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6" name="Line 163"/>
            <p:cNvSpPr>
              <a:spLocks noChangeShapeType="1"/>
            </p:cNvSpPr>
            <p:nvPr/>
          </p:nvSpPr>
          <p:spPr bwMode="auto">
            <a:xfrm>
              <a:off x="3489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7" name="Line 164"/>
            <p:cNvSpPr>
              <a:spLocks noChangeShapeType="1"/>
            </p:cNvSpPr>
            <p:nvPr/>
          </p:nvSpPr>
          <p:spPr bwMode="auto">
            <a:xfrm flipH="1">
              <a:off x="3484" y="2624"/>
              <a:ext cx="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8" name="Line 165"/>
            <p:cNvSpPr>
              <a:spLocks noChangeShapeType="1"/>
            </p:cNvSpPr>
            <p:nvPr/>
          </p:nvSpPr>
          <p:spPr bwMode="auto">
            <a:xfrm>
              <a:off x="3489" y="2613"/>
              <a:ext cx="0" cy="1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9" name="Line 166"/>
            <p:cNvSpPr>
              <a:spLocks noChangeShapeType="1"/>
            </p:cNvSpPr>
            <p:nvPr/>
          </p:nvSpPr>
          <p:spPr bwMode="auto">
            <a:xfrm>
              <a:off x="3489" y="2628"/>
              <a:ext cx="0" cy="1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0" name="Line 167"/>
            <p:cNvSpPr>
              <a:spLocks noChangeShapeType="1"/>
            </p:cNvSpPr>
            <p:nvPr/>
          </p:nvSpPr>
          <p:spPr bwMode="auto">
            <a:xfrm>
              <a:off x="3484" y="2628"/>
              <a:ext cx="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1" name="Line 168"/>
            <p:cNvSpPr>
              <a:spLocks noChangeShapeType="1"/>
            </p:cNvSpPr>
            <p:nvPr/>
          </p:nvSpPr>
          <p:spPr bwMode="auto">
            <a:xfrm>
              <a:off x="3489" y="2628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2" name="Line 169"/>
            <p:cNvSpPr>
              <a:spLocks noChangeShapeType="1"/>
            </p:cNvSpPr>
            <p:nvPr/>
          </p:nvSpPr>
          <p:spPr bwMode="auto">
            <a:xfrm>
              <a:off x="3489" y="2628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3" name="Line 170"/>
            <p:cNvSpPr>
              <a:spLocks noChangeShapeType="1"/>
            </p:cNvSpPr>
            <p:nvPr/>
          </p:nvSpPr>
          <p:spPr bwMode="auto">
            <a:xfrm>
              <a:off x="3489" y="2624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4" name="Line 171"/>
            <p:cNvSpPr>
              <a:spLocks noChangeShapeType="1"/>
            </p:cNvSpPr>
            <p:nvPr/>
          </p:nvSpPr>
          <p:spPr bwMode="auto">
            <a:xfrm>
              <a:off x="3489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5" name="Line 172"/>
            <p:cNvSpPr>
              <a:spLocks noChangeShapeType="1"/>
            </p:cNvSpPr>
            <p:nvPr/>
          </p:nvSpPr>
          <p:spPr bwMode="auto">
            <a:xfrm flipV="1">
              <a:off x="3494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6" name="Line 173"/>
            <p:cNvSpPr>
              <a:spLocks noChangeShapeType="1"/>
            </p:cNvSpPr>
            <p:nvPr/>
          </p:nvSpPr>
          <p:spPr bwMode="auto">
            <a:xfrm flipH="1">
              <a:off x="3494" y="262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7" name="Freeform 174"/>
            <p:cNvSpPr>
              <a:spLocks/>
            </p:cNvSpPr>
            <p:nvPr/>
          </p:nvSpPr>
          <p:spPr bwMode="auto">
            <a:xfrm>
              <a:off x="3477" y="2612"/>
              <a:ext cx="29" cy="28"/>
            </a:xfrm>
            <a:custGeom>
              <a:avLst/>
              <a:gdLst>
                <a:gd name="T0" fmla="*/ 202 w 202"/>
                <a:gd name="T1" fmla="*/ 100 h 201"/>
                <a:gd name="T2" fmla="*/ 201 w 202"/>
                <a:gd name="T3" fmla="*/ 83 h 201"/>
                <a:gd name="T4" fmla="*/ 196 w 202"/>
                <a:gd name="T5" fmla="*/ 66 h 201"/>
                <a:gd name="T6" fmla="*/ 188 w 202"/>
                <a:gd name="T7" fmla="*/ 49 h 201"/>
                <a:gd name="T8" fmla="*/ 178 w 202"/>
                <a:gd name="T9" fmla="*/ 35 h 201"/>
                <a:gd name="T10" fmla="*/ 166 w 202"/>
                <a:gd name="T11" fmla="*/ 23 h 201"/>
                <a:gd name="T12" fmla="*/ 152 w 202"/>
                <a:gd name="T13" fmla="*/ 13 h 201"/>
                <a:gd name="T14" fmla="*/ 135 w 202"/>
                <a:gd name="T15" fmla="*/ 5 h 201"/>
                <a:gd name="T16" fmla="*/ 119 w 202"/>
                <a:gd name="T17" fmla="*/ 1 h 201"/>
                <a:gd name="T18" fmla="*/ 101 w 202"/>
                <a:gd name="T19" fmla="*/ 0 h 201"/>
                <a:gd name="T20" fmla="*/ 84 w 202"/>
                <a:gd name="T21" fmla="*/ 1 h 201"/>
                <a:gd name="T22" fmla="*/ 67 w 202"/>
                <a:gd name="T23" fmla="*/ 5 h 201"/>
                <a:gd name="T24" fmla="*/ 51 w 202"/>
                <a:gd name="T25" fmla="*/ 13 h 201"/>
                <a:gd name="T26" fmla="*/ 37 w 202"/>
                <a:gd name="T27" fmla="*/ 23 h 201"/>
                <a:gd name="T28" fmla="*/ 24 w 202"/>
                <a:gd name="T29" fmla="*/ 35 h 201"/>
                <a:gd name="T30" fmla="*/ 13 w 202"/>
                <a:gd name="T31" fmla="*/ 49 h 201"/>
                <a:gd name="T32" fmla="*/ 7 w 202"/>
                <a:gd name="T33" fmla="*/ 66 h 201"/>
                <a:gd name="T34" fmla="*/ 2 w 202"/>
                <a:gd name="T35" fmla="*/ 83 h 201"/>
                <a:gd name="T36" fmla="*/ 0 w 202"/>
                <a:gd name="T37" fmla="*/ 100 h 201"/>
                <a:gd name="T38" fmla="*/ 2 w 202"/>
                <a:gd name="T39" fmla="*/ 118 h 201"/>
                <a:gd name="T40" fmla="*/ 7 w 202"/>
                <a:gd name="T41" fmla="*/ 135 h 201"/>
                <a:gd name="T42" fmla="*/ 13 w 202"/>
                <a:gd name="T43" fmla="*/ 150 h 201"/>
                <a:gd name="T44" fmla="*/ 24 w 202"/>
                <a:gd name="T45" fmla="*/ 166 h 201"/>
                <a:gd name="T46" fmla="*/ 37 w 202"/>
                <a:gd name="T47" fmla="*/ 178 h 201"/>
                <a:gd name="T48" fmla="*/ 51 w 202"/>
                <a:gd name="T49" fmla="*/ 188 h 201"/>
                <a:gd name="T50" fmla="*/ 67 w 202"/>
                <a:gd name="T51" fmla="*/ 196 h 201"/>
                <a:gd name="T52" fmla="*/ 84 w 202"/>
                <a:gd name="T53" fmla="*/ 200 h 201"/>
                <a:gd name="T54" fmla="*/ 101 w 202"/>
                <a:gd name="T55" fmla="*/ 201 h 201"/>
                <a:gd name="T56" fmla="*/ 119 w 202"/>
                <a:gd name="T57" fmla="*/ 200 h 201"/>
                <a:gd name="T58" fmla="*/ 135 w 202"/>
                <a:gd name="T59" fmla="*/ 196 h 201"/>
                <a:gd name="T60" fmla="*/ 152 w 202"/>
                <a:gd name="T61" fmla="*/ 188 h 201"/>
                <a:gd name="T62" fmla="*/ 166 w 202"/>
                <a:gd name="T63" fmla="*/ 178 h 201"/>
                <a:gd name="T64" fmla="*/ 178 w 202"/>
                <a:gd name="T65" fmla="*/ 166 h 201"/>
                <a:gd name="T66" fmla="*/ 188 w 202"/>
                <a:gd name="T67" fmla="*/ 150 h 201"/>
                <a:gd name="T68" fmla="*/ 196 w 202"/>
                <a:gd name="T69" fmla="*/ 135 h 201"/>
                <a:gd name="T70" fmla="*/ 201 w 202"/>
                <a:gd name="T71" fmla="*/ 118 h 201"/>
                <a:gd name="T72" fmla="*/ 202 w 202"/>
                <a:gd name="T73" fmla="*/ 10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2" h="201">
                  <a:moveTo>
                    <a:pt x="202" y="100"/>
                  </a:moveTo>
                  <a:lnTo>
                    <a:pt x="201" y="83"/>
                  </a:lnTo>
                  <a:lnTo>
                    <a:pt x="196" y="66"/>
                  </a:lnTo>
                  <a:lnTo>
                    <a:pt x="188" y="49"/>
                  </a:lnTo>
                  <a:lnTo>
                    <a:pt x="178" y="35"/>
                  </a:lnTo>
                  <a:lnTo>
                    <a:pt x="166" y="23"/>
                  </a:lnTo>
                  <a:lnTo>
                    <a:pt x="152" y="13"/>
                  </a:lnTo>
                  <a:lnTo>
                    <a:pt x="135" y="5"/>
                  </a:lnTo>
                  <a:lnTo>
                    <a:pt x="119" y="1"/>
                  </a:lnTo>
                  <a:lnTo>
                    <a:pt x="101" y="0"/>
                  </a:lnTo>
                  <a:lnTo>
                    <a:pt x="84" y="1"/>
                  </a:lnTo>
                  <a:lnTo>
                    <a:pt x="67" y="5"/>
                  </a:lnTo>
                  <a:lnTo>
                    <a:pt x="51" y="13"/>
                  </a:lnTo>
                  <a:lnTo>
                    <a:pt x="37" y="23"/>
                  </a:lnTo>
                  <a:lnTo>
                    <a:pt x="24" y="35"/>
                  </a:lnTo>
                  <a:lnTo>
                    <a:pt x="13" y="49"/>
                  </a:lnTo>
                  <a:lnTo>
                    <a:pt x="7" y="66"/>
                  </a:lnTo>
                  <a:lnTo>
                    <a:pt x="2" y="83"/>
                  </a:lnTo>
                  <a:lnTo>
                    <a:pt x="0" y="100"/>
                  </a:lnTo>
                  <a:lnTo>
                    <a:pt x="2" y="118"/>
                  </a:lnTo>
                  <a:lnTo>
                    <a:pt x="7" y="135"/>
                  </a:lnTo>
                  <a:lnTo>
                    <a:pt x="13" y="150"/>
                  </a:lnTo>
                  <a:lnTo>
                    <a:pt x="24" y="166"/>
                  </a:lnTo>
                  <a:lnTo>
                    <a:pt x="37" y="178"/>
                  </a:lnTo>
                  <a:lnTo>
                    <a:pt x="51" y="188"/>
                  </a:lnTo>
                  <a:lnTo>
                    <a:pt x="67" y="196"/>
                  </a:lnTo>
                  <a:lnTo>
                    <a:pt x="84" y="200"/>
                  </a:lnTo>
                  <a:lnTo>
                    <a:pt x="101" y="201"/>
                  </a:lnTo>
                  <a:lnTo>
                    <a:pt x="119" y="200"/>
                  </a:lnTo>
                  <a:lnTo>
                    <a:pt x="135" y="196"/>
                  </a:lnTo>
                  <a:lnTo>
                    <a:pt x="152" y="188"/>
                  </a:lnTo>
                  <a:lnTo>
                    <a:pt x="166" y="178"/>
                  </a:lnTo>
                  <a:lnTo>
                    <a:pt x="178" y="166"/>
                  </a:lnTo>
                  <a:lnTo>
                    <a:pt x="188" y="150"/>
                  </a:lnTo>
                  <a:lnTo>
                    <a:pt x="196" y="135"/>
                  </a:lnTo>
                  <a:lnTo>
                    <a:pt x="201" y="118"/>
                  </a:lnTo>
                  <a:lnTo>
                    <a:pt x="202" y="100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8" name="Freeform 175"/>
            <p:cNvSpPr>
              <a:spLocks/>
            </p:cNvSpPr>
            <p:nvPr/>
          </p:nvSpPr>
          <p:spPr bwMode="auto">
            <a:xfrm>
              <a:off x="3489" y="2640"/>
              <a:ext cx="5" cy="0"/>
            </a:xfrm>
            <a:custGeom>
              <a:avLst/>
              <a:gdLst>
                <a:gd name="T0" fmla="*/ 0 w 31"/>
                <a:gd name="T1" fmla="*/ 0 h 1"/>
                <a:gd name="T2" fmla="*/ 16 w 31"/>
                <a:gd name="T3" fmla="*/ 1 h 1"/>
                <a:gd name="T4" fmla="*/ 31 w 3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16" y="1"/>
                  </a:lnTo>
                  <a:lnTo>
                    <a:pt x="3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9" name="Freeform 176"/>
            <p:cNvSpPr>
              <a:spLocks/>
            </p:cNvSpPr>
            <p:nvPr/>
          </p:nvSpPr>
          <p:spPr bwMode="auto">
            <a:xfrm>
              <a:off x="3489" y="2612"/>
              <a:ext cx="5" cy="0"/>
            </a:xfrm>
            <a:custGeom>
              <a:avLst/>
              <a:gdLst>
                <a:gd name="T0" fmla="*/ 31 w 31"/>
                <a:gd name="T1" fmla="*/ 1 h 1"/>
                <a:gd name="T2" fmla="*/ 16 w 31"/>
                <a:gd name="T3" fmla="*/ 0 h 1"/>
                <a:gd name="T4" fmla="*/ 0 w 3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">
                  <a:moveTo>
                    <a:pt x="31" y="1"/>
                  </a:moveTo>
                  <a:lnTo>
                    <a:pt x="16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0" name="Freeform 177"/>
            <p:cNvSpPr>
              <a:spLocks/>
            </p:cNvSpPr>
            <p:nvPr/>
          </p:nvSpPr>
          <p:spPr bwMode="auto">
            <a:xfrm>
              <a:off x="3494" y="2612"/>
              <a:ext cx="0" cy="1"/>
            </a:xfrm>
            <a:custGeom>
              <a:avLst/>
              <a:gdLst>
                <a:gd name="T0" fmla="*/ 6 h 6"/>
                <a:gd name="T1" fmla="*/ 2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1" name="Freeform 178"/>
            <p:cNvSpPr>
              <a:spLocks/>
            </p:cNvSpPr>
            <p:nvPr/>
          </p:nvSpPr>
          <p:spPr bwMode="auto">
            <a:xfrm>
              <a:off x="3489" y="2612"/>
              <a:ext cx="0" cy="1"/>
            </a:xfrm>
            <a:custGeom>
              <a:avLst/>
              <a:gdLst>
                <a:gd name="T0" fmla="*/ 0 h 6"/>
                <a:gd name="T1" fmla="*/ 2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2" name="Freeform 179"/>
            <p:cNvSpPr>
              <a:spLocks/>
            </p:cNvSpPr>
            <p:nvPr/>
          </p:nvSpPr>
          <p:spPr bwMode="auto">
            <a:xfrm>
              <a:off x="3489" y="2639"/>
              <a:ext cx="0" cy="1"/>
            </a:xfrm>
            <a:custGeom>
              <a:avLst/>
              <a:gdLst>
                <a:gd name="T0" fmla="*/ 0 h 7"/>
                <a:gd name="T1" fmla="*/ 4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3" name="Freeform 180"/>
            <p:cNvSpPr>
              <a:spLocks/>
            </p:cNvSpPr>
            <p:nvPr/>
          </p:nvSpPr>
          <p:spPr bwMode="auto">
            <a:xfrm>
              <a:off x="3494" y="2639"/>
              <a:ext cx="0" cy="1"/>
            </a:xfrm>
            <a:custGeom>
              <a:avLst/>
              <a:gdLst>
                <a:gd name="T0" fmla="*/ 7 h 7"/>
                <a:gd name="T1" fmla="*/ 4 h 7"/>
                <a:gd name="T2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4" name="Freeform 181"/>
            <p:cNvSpPr>
              <a:spLocks/>
            </p:cNvSpPr>
            <p:nvPr/>
          </p:nvSpPr>
          <p:spPr bwMode="auto">
            <a:xfrm>
              <a:off x="3966" y="3232"/>
              <a:ext cx="9" cy="10"/>
            </a:xfrm>
            <a:custGeom>
              <a:avLst/>
              <a:gdLst>
                <a:gd name="T0" fmla="*/ 0 w 67"/>
                <a:gd name="T1" fmla="*/ 66 h 66"/>
                <a:gd name="T2" fmla="*/ 13 w 67"/>
                <a:gd name="T3" fmla="*/ 65 h 66"/>
                <a:gd name="T4" fmla="*/ 26 w 67"/>
                <a:gd name="T5" fmla="*/ 62 h 66"/>
                <a:gd name="T6" fmla="*/ 37 w 67"/>
                <a:gd name="T7" fmla="*/ 55 h 66"/>
                <a:gd name="T8" fmla="*/ 48 w 67"/>
                <a:gd name="T9" fmla="*/ 46 h 66"/>
                <a:gd name="T10" fmla="*/ 56 w 67"/>
                <a:gd name="T11" fmla="*/ 37 h 66"/>
                <a:gd name="T12" fmla="*/ 62 w 67"/>
                <a:gd name="T13" fmla="*/ 25 h 66"/>
                <a:gd name="T14" fmla="*/ 66 w 67"/>
                <a:gd name="T15" fmla="*/ 12 h 66"/>
                <a:gd name="T16" fmla="*/ 67 w 67"/>
                <a:gd name="T1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6">
                  <a:moveTo>
                    <a:pt x="0" y="66"/>
                  </a:moveTo>
                  <a:lnTo>
                    <a:pt x="13" y="65"/>
                  </a:lnTo>
                  <a:lnTo>
                    <a:pt x="26" y="62"/>
                  </a:lnTo>
                  <a:lnTo>
                    <a:pt x="37" y="55"/>
                  </a:lnTo>
                  <a:lnTo>
                    <a:pt x="48" y="46"/>
                  </a:lnTo>
                  <a:lnTo>
                    <a:pt x="56" y="37"/>
                  </a:lnTo>
                  <a:lnTo>
                    <a:pt x="62" y="25"/>
                  </a:lnTo>
                  <a:lnTo>
                    <a:pt x="66" y="12"/>
                  </a:lnTo>
                  <a:lnTo>
                    <a:pt x="67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5" name="Line 182"/>
            <p:cNvSpPr>
              <a:spLocks noChangeShapeType="1"/>
            </p:cNvSpPr>
            <p:nvPr/>
          </p:nvSpPr>
          <p:spPr bwMode="auto">
            <a:xfrm flipH="1">
              <a:off x="3932" y="3242"/>
              <a:ext cx="3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6" name="Freeform 183"/>
            <p:cNvSpPr>
              <a:spLocks/>
            </p:cNvSpPr>
            <p:nvPr/>
          </p:nvSpPr>
          <p:spPr bwMode="auto">
            <a:xfrm>
              <a:off x="3922" y="3232"/>
              <a:ext cx="10" cy="10"/>
            </a:xfrm>
            <a:custGeom>
              <a:avLst/>
              <a:gdLst>
                <a:gd name="T0" fmla="*/ 0 w 66"/>
                <a:gd name="T1" fmla="*/ 0 h 66"/>
                <a:gd name="T2" fmla="*/ 1 w 66"/>
                <a:gd name="T3" fmla="*/ 12 h 66"/>
                <a:gd name="T4" fmla="*/ 4 w 66"/>
                <a:gd name="T5" fmla="*/ 25 h 66"/>
                <a:gd name="T6" fmla="*/ 11 w 66"/>
                <a:gd name="T7" fmla="*/ 37 h 66"/>
                <a:gd name="T8" fmla="*/ 19 w 66"/>
                <a:gd name="T9" fmla="*/ 46 h 66"/>
                <a:gd name="T10" fmla="*/ 30 w 66"/>
                <a:gd name="T11" fmla="*/ 55 h 66"/>
                <a:gd name="T12" fmla="*/ 41 w 66"/>
                <a:gd name="T13" fmla="*/ 62 h 66"/>
                <a:gd name="T14" fmla="*/ 53 w 66"/>
                <a:gd name="T15" fmla="*/ 65 h 66"/>
                <a:gd name="T16" fmla="*/ 66 w 66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66">
                  <a:moveTo>
                    <a:pt x="0" y="0"/>
                  </a:moveTo>
                  <a:lnTo>
                    <a:pt x="1" y="12"/>
                  </a:lnTo>
                  <a:lnTo>
                    <a:pt x="4" y="25"/>
                  </a:lnTo>
                  <a:lnTo>
                    <a:pt x="11" y="37"/>
                  </a:lnTo>
                  <a:lnTo>
                    <a:pt x="19" y="46"/>
                  </a:lnTo>
                  <a:lnTo>
                    <a:pt x="30" y="55"/>
                  </a:lnTo>
                  <a:lnTo>
                    <a:pt x="41" y="62"/>
                  </a:lnTo>
                  <a:lnTo>
                    <a:pt x="53" y="65"/>
                  </a:lnTo>
                  <a:lnTo>
                    <a:pt x="66" y="6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7" name="Line 184"/>
            <p:cNvSpPr>
              <a:spLocks noChangeShapeType="1"/>
            </p:cNvSpPr>
            <p:nvPr/>
          </p:nvSpPr>
          <p:spPr bwMode="auto">
            <a:xfrm flipV="1">
              <a:off x="3922" y="3184"/>
              <a:ext cx="0" cy="4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8" name="Line 185"/>
            <p:cNvSpPr>
              <a:spLocks noChangeShapeType="1"/>
            </p:cNvSpPr>
            <p:nvPr/>
          </p:nvSpPr>
          <p:spPr bwMode="auto">
            <a:xfrm flipH="1">
              <a:off x="3921" y="3184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9" name="Line 186"/>
            <p:cNvSpPr>
              <a:spLocks noChangeShapeType="1"/>
            </p:cNvSpPr>
            <p:nvPr/>
          </p:nvSpPr>
          <p:spPr bwMode="auto">
            <a:xfrm>
              <a:off x="3921" y="3184"/>
              <a:ext cx="0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0" name="Line 187"/>
            <p:cNvSpPr>
              <a:spLocks noChangeShapeType="1"/>
            </p:cNvSpPr>
            <p:nvPr/>
          </p:nvSpPr>
          <p:spPr bwMode="auto">
            <a:xfrm>
              <a:off x="3908" y="3191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1" name="Line 188"/>
            <p:cNvSpPr>
              <a:spLocks noChangeShapeType="1"/>
            </p:cNvSpPr>
            <p:nvPr/>
          </p:nvSpPr>
          <p:spPr bwMode="auto">
            <a:xfrm>
              <a:off x="3908" y="3181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2" name="Line 189"/>
            <p:cNvSpPr>
              <a:spLocks noChangeShapeType="1"/>
            </p:cNvSpPr>
            <p:nvPr/>
          </p:nvSpPr>
          <p:spPr bwMode="auto">
            <a:xfrm flipH="1">
              <a:off x="3793" y="3181"/>
              <a:ext cx="11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3" name="Line 190"/>
            <p:cNvSpPr>
              <a:spLocks noChangeShapeType="1"/>
            </p:cNvSpPr>
            <p:nvPr/>
          </p:nvSpPr>
          <p:spPr bwMode="auto">
            <a:xfrm>
              <a:off x="3793" y="3181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4" name="Line 191"/>
            <p:cNvSpPr>
              <a:spLocks noChangeShapeType="1"/>
            </p:cNvSpPr>
            <p:nvPr/>
          </p:nvSpPr>
          <p:spPr bwMode="auto">
            <a:xfrm>
              <a:off x="3780" y="3191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5" name="Line 192"/>
            <p:cNvSpPr>
              <a:spLocks noChangeShapeType="1"/>
            </p:cNvSpPr>
            <p:nvPr/>
          </p:nvSpPr>
          <p:spPr bwMode="auto">
            <a:xfrm flipV="1">
              <a:off x="3780" y="3184"/>
              <a:ext cx="0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6" name="Line 193"/>
            <p:cNvSpPr>
              <a:spLocks noChangeShapeType="1"/>
            </p:cNvSpPr>
            <p:nvPr/>
          </p:nvSpPr>
          <p:spPr bwMode="auto">
            <a:xfrm flipH="1">
              <a:off x="3777" y="3184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7" name="Line 194"/>
            <p:cNvSpPr>
              <a:spLocks noChangeShapeType="1"/>
            </p:cNvSpPr>
            <p:nvPr/>
          </p:nvSpPr>
          <p:spPr bwMode="auto">
            <a:xfrm>
              <a:off x="3777" y="3184"/>
              <a:ext cx="0" cy="4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8" name="Freeform 195"/>
            <p:cNvSpPr>
              <a:spLocks/>
            </p:cNvSpPr>
            <p:nvPr/>
          </p:nvSpPr>
          <p:spPr bwMode="auto">
            <a:xfrm>
              <a:off x="3767" y="3232"/>
              <a:ext cx="10" cy="10"/>
            </a:xfrm>
            <a:custGeom>
              <a:avLst/>
              <a:gdLst>
                <a:gd name="T0" fmla="*/ 0 w 67"/>
                <a:gd name="T1" fmla="*/ 66 h 66"/>
                <a:gd name="T2" fmla="*/ 13 w 67"/>
                <a:gd name="T3" fmla="*/ 65 h 66"/>
                <a:gd name="T4" fmla="*/ 26 w 67"/>
                <a:gd name="T5" fmla="*/ 62 h 66"/>
                <a:gd name="T6" fmla="*/ 37 w 67"/>
                <a:gd name="T7" fmla="*/ 55 h 66"/>
                <a:gd name="T8" fmla="*/ 47 w 67"/>
                <a:gd name="T9" fmla="*/ 46 h 66"/>
                <a:gd name="T10" fmla="*/ 56 w 67"/>
                <a:gd name="T11" fmla="*/ 37 h 66"/>
                <a:gd name="T12" fmla="*/ 62 w 67"/>
                <a:gd name="T13" fmla="*/ 25 h 66"/>
                <a:gd name="T14" fmla="*/ 66 w 67"/>
                <a:gd name="T15" fmla="*/ 12 h 66"/>
                <a:gd name="T16" fmla="*/ 67 w 67"/>
                <a:gd name="T1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6">
                  <a:moveTo>
                    <a:pt x="0" y="66"/>
                  </a:moveTo>
                  <a:lnTo>
                    <a:pt x="13" y="65"/>
                  </a:lnTo>
                  <a:lnTo>
                    <a:pt x="26" y="62"/>
                  </a:lnTo>
                  <a:lnTo>
                    <a:pt x="37" y="55"/>
                  </a:lnTo>
                  <a:lnTo>
                    <a:pt x="47" y="46"/>
                  </a:lnTo>
                  <a:lnTo>
                    <a:pt x="56" y="37"/>
                  </a:lnTo>
                  <a:lnTo>
                    <a:pt x="62" y="25"/>
                  </a:lnTo>
                  <a:lnTo>
                    <a:pt x="66" y="12"/>
                  </a:lnTo>
                  <a:lnTo>
                    <a:pt x="67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9" name="Line 196"/>
            <p:cNvSpPr>
              <a:spLocks noChangeShapeType="1"/>
            </p:cNvSpPr>
            <p:nvPr/>
          </p:nvSpPr>
          <p:spPr bwMode="auto">
            <a:xfrm flipH="1">
              <a:off x="3575" y="3242"/>
              <a:ext cx="19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0" name="Freeform 197"/>
            <p:cNvSpPr>
              <a:spLocks/>
            </p:cNvSpPr>
            <p:nvPr/>
          </p:nvSpPr>
          <p:spPr bwMode="auto">
            <a:xfrm>
              <a:off x="3565" y="3232"/>
              <a:ext cx="10" cy="10"/>
            </a:xfrm>
            <a:custGeom>
              <a:avLst/>
              <a:gdLst>
                <a:gd name="T0" fmla="*/ 0 w 67"/>
                <a:gd name="T1" fmla="*/ 0 h 66"/>
                <a:gd name="T2" fmla="*/ 1 w 67"/>
                <a:gd name="T3" fmla="*/ 12 h 66"/>
                <a:gd name="T4" fmla="*/ 5 w 67"/>
                <a:gd name="T5" fmla="*/ 25 h 66"/>
                <a:gd name="T6" fmla="*/ 11 w 67"/>
                <a:gd name="T7" fmla="*/ 37 h 66"/>
                <a:gd name="T8" fmla="*/ 19 w 67"/>
                <a:gd name="T9" fmla="*/ 46 h 66"/>
                <a:gd name="T10" fmla="*/ 30 w 67"/>
                <a:gd name="T11" fmla="*/ 55 h 66"/>
                <a:gd name="T12" fmla="*/ 41 w 67"/>
                <a:gd name="T13" fmla="*/ 62 h 66"/>
                <a:gd name="T14" fmla="*/ 54 w 67"/>
                <a:gd name="T15" fmla="*/ 65 h 66"/>
                <a:gd name="T16" fmla="*/ 67 w 67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6">
                  <a:moveTo>
                    <a:pt x="0" y="0"/>
                  </a:moveTo>
                  <a:lnTo>
                    <a:pt x="1" y="12"/>
                  </a:lnTo>
                  <a:lnTo>
                    <a:pt x="5" y="25"/>
                  </a:lnTo>
                  <a:lnTo>
                    <a:pt x="11" y="37"/>
                  </a:lnTo>
                  <a:lnTo>
                    <a:pt x="19" y="46"/>
                  </a:lnTo>
                  <a:lnTo>
                    <a:pt x="30" y="55"/>
                  </a:lnTo>
                  <a:lnTo>
                    <a:pt x="41" y="62"/>
                  </a:lnTo>
                  <a:lnTo>
                    <a:pt x="54" y="65"/>
                  </a:lnTo>
                  <a:lnTo>
                    <a:pt x="67" y="6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1" name="Line 198"/>
            <p:cNvSpPr>
              <a:spLocks noChangeShapeType="1"/>
            </p:cNvSpPr>
            <p:nvPr/>
          </p:nvSpPr>
          <p:spPr bwMode="auto">
            <a:xfrm flipV="1">
              <a:off x="3565" y="3184"/>
              <a:ext cx="0" cy="4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2" name="Line 199"/>
            <p:cNvSpPr>
              <a:spLocks noChangeShapeType="1"/>
            </p:cNvSpPr>
            <p:nvPr/>
          </p:nvSpPr>
          <p:spPr bwMode="auto">
            <a:xfrm flipH="1">
              <a:off x="3562" y="3184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3" name="Line 200"/>
            <p:cNvSpPr>
              <a:spLocks noChangeShapeType="1"/>
            </p:cNvSpPr>
            <p:nvPr/>
          </p:nvSpPr>
          <p:spPr bwMode="auto">
            <a:xfrm>
              <a:off x="3562" y="3184"/>
              <a:ext cx="0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4" name="Line 201"/>
            <p:cNvSpPr>
              <a:spLocks noChangeShapeType="1"/>
            </p:cNvSpPr>
            <p:nvPr/>
          </p:nvSpPr>
          <p:spPr bwMode="auto">
            <a:xfrm>
              <a:off x="3549" y="3191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5" name="Line 202"/>
            <p:cNvSpPr>
              <a:spLocks noChangeShapeType="1"/>
            </p:cNvSpPr>
            <p:nvPr/>
          </p:nvSpPr>
          <p:spPr bwMode="auto">
            <a:xfrm>
              <a:off x="3549" y="3181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6" name="Line 203"/>
            <p:cNvSpPr>
              <a:spLocks noChangeShapeType="1"/>
            </p:cNvSpPr>
            <p:nvPr/>
          </p:nvSpPr>
          <p:spPr bwMode="auto">
            <a:xfrm flipH="1">
              <a:off x="3434" y="3181"/>
              <a:ext cx="11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7" name="Line 204"/>
            <p:cNvSpPr>
              <a:spLocks noChangeShapeType="1"/>
            </p:cNvSpPr>
            <p:nvPr/>
          </p:nvSpPr>
          <p:spPr bwMode="auto">
            <a:xfrm>
              <a:off x="3434" y="3181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406"/>
          <p:cNvGrpSpPr>
            <a:grpSpLocks/>
          </p:cNvGrpSpPr>
          <p:nvPr/>
        </p:nvGrpSpPr>
        <p:grpSpPr bwMode="auto">
          <a:xfrm>
            <a:off x="4991100" y="4061567"/>
            <a:ext cx="1643063" cy="1069975"/>
            <a:chOff x="3152" y="2568"/>
            <a:chExt cx="1035" cy="674"/>
          </a:xfrm>
        </p:grpSpPr>
        <p:sp>
          <p:nvSpPr>
            <p:cNvPr id="6738" name="Line 206"/>
            <p:cNvSpPr>
              <a:spLocks noChangeShapeType="1"/>
            </p:cNvSpPr>
            <p:nvPr/>
          </p:nvSpPr>
          <p:spPr bwMode="auto">
            <a:xfrm>
              <a:off x="3421" y="3191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9" name="Line 207"/>
            <p:cNvSpPr>
              <a:spLocks noChangeShapeType="1"/>
            </p:cNvSpPr>
            <p:nvPr/>
          </p:nvSpPr>
          <p:spPr bwMode="auto">
            <a:xfrm flipV="1">
              <a:off x="3421" y="3184"/>
              <a:ext cx="0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0" name="Line 208"/>
            <p:cNvSpPr>
              <a:spLocks noChangeShapeType="1"/>
            </p:cNvSpPr>
            <p:nvPr/>
          </p:nvSpPr>
          <p:spPr bwMode="auto">
            <a:xfrm flipH="1">
              <a:off x="3418" y="3184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1" name="Line 209"/>
            <p:cNvSpPr>
              <a:spLocks noChangeShapeType="1"/>
            </p:cNvSpPr>
            <p:nvPr/>
          </p:nvSpPr>
          <p:spPr bwMode="auto">
            <a:xfrm>
              <a:off x="3418" y="3184"/>
              <a:ext cx="0" cy="4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2" name="Freeform 210"/>
            <p:cNvSpPr>
              <a:spLocks/>
            </p:cNvSpPr>
            <p:nvPr/>
          </p:nvSpPr>
          <p:spPr bwMode="auto">
            <a:xfrm>
              <a:off x="3408" y="3232"/>
              <a:ext cx="10" cy="10"/>
            </a:xfrm>
            <a:custGeom>
              <a:avLst/>
              <a:gdLst>
                <a:gd name="T0" fmla="*/ 0 w 68"/>
                <a:gd name="T1" fmla="*/ 66 h 66"/>
                <a:gd name="T2" fmla="*/ 13 w 68"/>
                <a:gd name="T3" fmla="*/ 65 h 66"/>
                <a:gd name="T4" fmla="*/ 27 w 68"/>
                <a:gd name="T5" fmla="*/ 62 h 66"/>
                <a:gd name="T6" fmla="*/ 38 w 68"/>
                <a:gd name="T7" fmla="*/ 55 h 66"/>
                <a:gd name="T8" fmla="*/ 48 w 68"/>
                <a:gd name="T9" fmla="*/ 46 h 66"/>
                <a:gd name="T10" fmla="*/ 57 w 68"/>
                <a:gd name="T11" fmla="*/ 37 h 66"/>
                <a:gd name="T12" fmla="*/ 62 w 68"/>
                <a:gd name="T13" fmla="*/ 25 h 66"/>
                <a:gd name="T14" fmla="*/ 67 w 68"/>
                <a:gd name="T15" fmla="*/ 12 h 66"/>
                <a:gd name="T16" fmla="*/ 68 w 68"/>
                <a:gd name="T1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66">
                  <a:moveTo>
                    <a:pt x="0" y="66"/>
                  </a:moveTo>
                  <a:lnTo>
                    <a:pt x="13" y="65"/>
                  </a:lnTo>
                  <a:lnTo>
                    <a:pt x="27" y="62"/>
                  </a:lnTo>
                  <a:lnTo>
                    <a:pt x="38" y="55"/>
                  </a:lnTo>
                  <a:lnTo>
                    <a:pt x="48" y="46"/>
                  </a:lnTo>
                  <a:lnTo>
                    <a:pt x="57" y="37"/>
                  </a:lnTo>
                  <a:lnTo>
                    <a:pt x="62" y="25"/>
                  </a:lnTo>
                  <a:lnTo>
                    <a:pt x="67" y="12"/>
                  </a:lnTo>
                  <a:lnTo>
                    <a:pt x="68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3" name="Line 211"/>
            <p:cNvSpPr>
              <a:spLocks noChangeShapeType="1"/>
            </p:cNvSpPr>
            <p:nvPr/>
          </p:nvSpPr>
          <p:spPr bwMode="auto">
            <a:xfrm flipH="1">
              <a:off x="3376" y="3242"/>
              <a:ext cx="3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4" name="Freeform 212"/>
            <p:cNvSpPr>
              <a:spLocks/>
            </p:cNvSpPr>
            <p:nvPr/>
          </p:nvSpPr>
          <p:spPr bwMode="auto">
            <a:xfrm>
              <a:off x="3367" y="3232"/>
              <a:ext cx="9" cy="10"/>
            </a:xfrm>
            <a:custGeom>
              <a:avLst/>
              <a:gdLst>
                <a:gd name="T0" fmla="*/ 0 w 67"/>
                <a:gd name="T1" fmla="*/ 0 h 66"/>
                <a:gd name="T2" fmla="*/ 1 w 67"/>
                <a:gd name="T3" fmla="*/ 12 h 66"/>
                <a:gd name="T4" fmla="*/ 5 w 67"/>
                <a:gd name="T5" fmla="*/ 25 h 66"/>
                <a:gd name="T6" fmla="*/ 11 w 67"/>
                <a:gd name="T7" fmla="*/ 37 h 66"/>
                <a:gd name="T8" fmla="*/ 20 w 67"/>
                <a:gd name="T9" fmla="*/ 46 h 66"/>
                <a:gd name="T10" fmla="*/ 30 w 67"/>
                <a:gd name="T11" fmla="*/ 55 h 66"/>
                <a:gd name="T12" fmla="*/ 42 w 67"/>
                <a:gd name="T13" fmla="*/ 62 h 66"/>
                <a:gd name="T14" fmla="*/ 54 w 67"/>
                <a:gd name="T15" fmla="*/ 65 h 66"/>
                <a:gd name="T16" fmla="*/ 67 w 67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6">
                  <a:moveTo>
                    <a:pt x="0" y="0"/>
                  </a:moveTo>
                  <a:lnTo>
                    <a:pt x="1" y="12"/>
                  </a:lnTo>
                  <a:lnTo>
                    <a:pt x="5" y="25"/>
                  </a:lnTo>
                  <a:lnTo>
                    <a:pt x="11" y="37"/>
                  </a:lnTo>
                  <a:lnTo>
                    <a:pt x="20" y="46"/>
                  </a:lnTo>
                  <a:lnTo>
                    <a:pt x="30" y="55"/>
                  </a:lnTo>
                  <a:lnTo>
                    <a:pt x="42" y="62"/>
                  </a:lnTo>
                  <a:lnTo>
                    <a:pt x="54" y="65"/>
                  </a:lnTo>
                  <a:lnTo>
                    <a:pt x="67" y="6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5" name="Line 213"/>
            <p:cNvSpPr>
              <a:spLocks noChangeShapeType="1"/>
            </p:cNvSpPr>
            <p:nvPr/>
          </p:nvSpPr>
          <p:spPr bwMode="auto">
            <a:xfrm flipV="1">
              <a:off x="3367" y="3196"/>
              <a:ext cx="0" cy="3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6" name="Line 214"/>
            <p:cNvSpPr>
              <a:spLocks noChangeShapeType="1"/>
            </p:cNvSpPr>
            <p:nvPr/>
          </p:nvSpPr>
          <p:spPr bwMode="auto">
            <a:xfrm flipV="1">
              <a:off x="3367" y="3162"/>
              <a:ext cx="0" cy="1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7" name="Freeform 215"/>
            <p:cNvSpPr>
              <a:spLocks/>
            </p:cNvSpPr>
            <p:nvPr/>
          </p:nvSpPr>
          <p:spPr bwMode="auto">
            <a:xfrm>
              <a:off x="3367" y="3152"/>
              <a:ext cx="9" cy="10"/>
            </a:xfrm>
            <a:custGeom>
              <a:avLst/>
              <a:gdLst>
                <a:gd name="T0" fmla="*/ 67 w 67"/>
                <a:gd name="T1" fmla="*/ 0 h 68"/>
                <a:gd name="T2" fmla="*/ 54 w 67"/>
                <a:gd name="T3" fmla="*/ 1 h 68"/>
                <a:gd name="T4" fmla="*/ 42 w 67"/>
                <a:gd name="T5" fmla="*/ 6 h 68"/>
                <a:gd name="T6" fmla="*/ 30 w 67"/>
                <a:gd name="T7" fmla="*/ 13 h 68"/>
                <a:gd name="T8" fmla="*/ 20 w 67"/>
                <a:gd name="T9" fmla="*/ 20 h 68"/>
                <a:gd name="T10" fmla="*/ 11 w 67"/>
                <a:gd name="T11" fmla="*/ 30 h 68"/>
                <a:gd name="T12" fmla="*/ 5 w 67"/>
                <a:gd name="T13" fmla="*/ 42 h 68"/>
                <a:gd name="T14" fmla="*/ 1 w 67"/>
                <a:gd name="T15" fmla="*/ 55 h 68"/>
                <a:gd name="T16" fmla="*/ 0 w 67"/>
                <a:gd name="T1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8">
                  <a:moveTo>
                    <a:pt x="67" y="0"/>
                  </a:moveTo>
                  <a:lnTo>
                    <a:pt x="54" y="1"/>
                  </a:lnTo>
                  <a:lnTo>
                    <a:pt x="42" y="6"/>
                  </a:lnTo>
                  <a:lnTo>
                    <a:pt x="30" y="13"/>
                  </a:lnTo>
                  <a:lnTo>
                    <a:pt x="20" y="20"/>
                  </a:lnTo>
                  <a:lnTo>
                    <a:pt x="11" y="30"/>
                  </a:lnTo>
                  <a:lnTo>
                    <a:pt x="5" y="42"/>
                  </a:lnTo>
                  <a:lnTo>
                    <a:pt x="1" y="55"/>
                  </a:lnTo>
                  <a:lnTo>
                    <a:pt x="0" y="68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8" name="Line 216"/>
            <p:cNvSpPr>
              <a:spLocks noChangeShapeType="1"/>
            </p:cNvSpPr>
            <p:nvPr/>
          </p:nvSpPr>
          <p:spPr bwMode="auto">
            <a:xfrm>
              <a:off x="3376" y="3152"/>
              <a:ext cx="1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9" name="Line 217"/>
            <p:cNvSpPr>
              <a:spLocks noChangeShapeType="1"/>
            </p:cNvSpPr>
            <p:nvPr/>
          </p:nvSpPr>
          <p:spPr bwMode="auto">
            <a:xfrm>
              <a:off x="3406" y="3152"/>
              <a:ext cx="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0" name="Line 218"/>
            <p:cNvSpPr>
              <a:spLocks noChangeShapeType="1"/>
            </p:cNvSpPr>
            <p:nvPr/>
          </p:nvSpPr>
          <p:spPr bwMode="auto">
            <a:xfrm>
              <a:off x="3585" y="3152"/>
              <a:ext cx="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1" name="Line 219"/>
            <p:cNvSpPr>
              <a:spLocks noChangeShapeType="1"/>
            </p:cNvSpPr>
            <p:nvPr/>
          </p:nvSpPr>
          <p:spPr bwMode="auto">
            <a:xfrm>
              <a:off x="3764" y="3152"/>
              <a:ext cx="16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2" name="Line 220"/>
            <p:cNvSpPr>
              <a:spLocks noChangeShapeType="1"/>
            </p:cNvSpPr>
            <p:nvPr/>
          </p:nvSpPr>
          <p:spPr bwMode="auto">
            <a:xfrm>
              <a:off x="3944" y="3152"/>
              <a:ext cx="2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3" name="Freeform 221"/>
            <p:cNvSpPr>
              <a:spLocks/>
            </p:cNvSpPr>
            <p:nvPr/>
          </p:nvSpPr>
          <p:spPr bwMode="auto">
            <a:xfrm>
              <a:off x="3966" y="3152"/>
              <a:ext cx="9" cy="10"/>
            </a:xfrm>
            <a:custGeom>
              <a:avLst/>
              <a:gdLst>
                <a:gd name="T0" fmla="*/ 67 w 67"/>
                <a:gd name="T1" fmla="*/ 68 h 68"/>
                <a:gd name="T2" fmla="*/ 66 w 67"/>
                <a:gd name="T3" fmla="*/ 55 h 68"/>
                <a:gd name="T4" fmla="*/ 62 w 67"/>
                <a:gd name="T5" fmla="*/ 42 h 68"/>
                <a:gd name="T6" fmla="*/ 56 w 67"/>
                <a:gd name="T7" fmla="*/ 30 h 68"/>
                <a:gd name="T8" fmla="*/ 48 w 67"/>
                <a:gd name="T9" fmla="*/ 20 h 68"/>
                <a:gd name="T10" fmla="*/ 37 w 67"/>
                <a:gd name="T11" fmla="*/ 13 h 68"/>
                <a:gd name="T12" fmla="*/ 26 w 67"/>
                <a:gd name="T13" fmla="*/ 6 h 68"/>
                <a:gd name="T14" fmla="*/ 13 w 67"/>
                <a:gd name="T15" fmla="*/ 1 h 68"/>
                <a:gd name="T16" fmla="*/ 0 w 67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8">
                  <a:moveTo>
                    <a:pt x="67" y="68"/>
                  </a:moveTo>
                  <a:lnTo>
                    <a:pt x="66" y="55"/>
                  </a:lnTo>
                  <a:lnTo>
                    <a:pt x="62" y="42"/>
                  </a:lnTo>
                  <a:lnTo>
                    <a:pt x="56" y="30"/>
                  </a:lnTo>
                  <a:lnTo>
                    <a:pt x="48" y="20"/>
                  </a:lnTo>
                  <a:lnTo>
                    <a:pt x="37" y="13"/>
                  </a:lnTo>
                  <a:lnTo>
                    <a:pt x="26" y="6"/>
                  </a:lnTo>
                  <a:lnTo>
                    <a:pt x="13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4" name="Line 222"/>
            <p:cNvSpPr>
              <a:spLocks noChangeShapeType="1"/>
            </p:cNvSpPr>
            <p:nvPr/>
          </p:nvSpPr>
          <p:spPr bwMode="auto">
            <a:xfrm>
              <a:off x="3975" y="3162"/>
              <a:ext cx="0" cy="1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5" name="Line 223"/>
            <p:cNvSpPr>
              <a:spLocks noChangeShapeType="1"/>
            </p:cNvSpPr>
            <p:nvPr/>
          </p:nvSpPr>
          <p:spPr bwMode="auto">
            <a:xfrm>
              <a:off x="3975" y="3194"/>
              <a:ext cx="0" cy="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6" name="Freeform 224"/>
            <p:cNvSpPr>
              <a:spLocks/>
            </p:cNvSpPr>
            <p:nvPr/>
          </p:nvSpPr>
          <p:spPr bwMode="auto">
            <a:xfrm>
              <a:off x="3395" y="3206"/>
              <a:ext cx="17" cy="20"/>
            </a:xfrm>
            <a:custGeom>
              <a:avLst/>
              <a:gdLst>
                <a:gd name="T0" fmla="*/ 0 w 125"/>
                <a:gd name="T1" fmla="*/ 120 h 142"/>
                <a:gd name="T2" fmla="*/ 11 w 125"/>
                <a:gd name="T3" fmla="*/ 130 h 142"/>
                <a:gd name="T4" fmla="*/ 23 w 125"/>
                <a:gd name="T5" fmla="*/ 137 h 142"/>
                <a:gd name="T6" fmla="*/ 37 w 125"/>
                <a:gd name="T7" fmla="*/ 141 h 142"/>
                <a:gd name="T8" fmla="*/ 52 w 125"/>
                <a:gd name="T9" fmla="*/ 142 h 142"/>
                <a:gd name="T10" fmla="*/ 66 w 125"/>
                <a:gd name="T11" fmla="*/ 141 h 142"/>
                <a:gd name="T12" fmla="*/ 81 w 125"/>
                <a:gd name="T13" fmla="*/ 137 h 142"/>
                <a:gd name="T14" fmla="*/ 93 w 125"/>
                <a:gd name="T15" fmla="*/ 129 h 142"/>
                <a:gd name="T16" fmla="*/ 104 w 125"/>
                <a:gd name="T17" fmla="*/ 120 h 142"/>
                <a:gd name="T18" fmla="*/ 113 w 125"/>
                <a:gd name="T19" fmla="*/ 109 h 142"/>
                <a:gd name="T20" fmla="*/ 119 w 125"/>
                <a:gd name="T21" fmla="*/ 96 h 142"/>
                <a:gd name="T22" fmla="*/ 124 w 125"/>
                <a:gd name="T23" fmla="*/ 81 h 142"/>
                <a:gd name="T24" fmla="*/ 125 w 125"/>
                <a:gd name="T25" fmla="*/ 67 h 142"/>
                <a:gd name="T26" fmla="*/ 123 w 125"/>
                <a:gd name="T27" fmla="*/ 52 h 142"/>
                <a:gd name="T28" fmla="*/ 118 w 125"/>
                <a:gd name="T29" fmla="*/ 39 h 142"/>
                <a:gd name="T30" fmla="*/ 111 w 125"/>
                <a:gd name="T31" fmla="*/ 26 h 142"/>
                <a:gd name="T32" fmla="*/ 101 w 125"/>
                <a:gd name="T33" fmla="*/ 16 h 142"/>
                <a:gd name="T34" fmla="*/ 88 w 125"/>
                <a:gd name="T35" fmla="*/ 7 h 142"/>
                <a:gd name="T36" fmla="*/ 76 w 125"/>
                <a:gd name="T37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42">
                  <a:moveTo>
                    <a:pt x="0" y="120"/>
                  </a:moveTo>
                  <a:lnTo>
                    <a:pt x="11" y="130"/>
                  </a:lnTo>
                  <a:lnTo>
                    <a:pt x="23" y="137"/>
                  </a:lnTo>
                  <a:lnTo>
                    <a:pt x="37" y="141"/>
                  </a:lnTo>
                  <a:lnTo>
                    <a:pt x="52" y="142"/>
                  </a:lnTo>
                  <a:lnTo>
                    <a:pt x="66" y="141"/>
                  </a:lnTo>
                  <a:lnTo>
                    <a:pt x="81" y="137"/>
                  </a:lnTo>
                  <a:lnTo>
                    <a:pt x="93" y="129"/>
                  </a:lnTo>
                  <a:lnTo>
                    <a:pt x="104" y="120"/>
                  </a:lnTo>
                  <a:lnTo>
                    <a:pt x="113" y="109"/>
                  </a:lnTo>
                  <a:lnTo>
                    <a:pt x="119" y="96"/>
                  </a:lnTo>
                  <a:lnTo>
                    <a:pt x="124" y="81"/>
                  </a:lnTo>
                  <a:lnTo>
                    <a:pt x="125" y="67"/>
                  </a:lnTo>
                  <a:lnTo>
                    <a:pt x="123" y="52"/>
                  </a:lnTo>
                  <a:lnTo>
                    <a:pt x="118" y="39"/>
                  </a:lnTo>
                  <a:lnTo>
                    <a:pt x="111" y="26"/>
                  </a:lnTo>
                  <a:lnTo>
                    <a:pt x="101" y="16"/>
                  </a:lnTo>
                  <a:lnTo>
                    <a:pt x="88" y="7"/>
                  </a:lnTo>
                  <a:lnTo>
                    <a:pt x="7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7" name="Freeform 225"/>
            <p:cNvSpPr>
              <a:spLocks/>
            </p:cNvSpPr>
            <p:nvPr/>
          </p:nvSpPr>
          <p:spPr bwMode="auto">
            <a:xfrm>
              <a:off x="3753" y="3206"/>
              <a:ext cx="18" cy="20"/>
            </a:xfrm>
            <a:custGeom>
              <a:avLst/>
              <a:gdLst>
                <a:gd name="T0" fmla="*/ 0 w 125"/>
                <a:gd name="T1" fmla="*/ 120 h 142"/>
                <a:gd name="T2" fmla="*/ 11 w 125"/>
                <a:gd name="T3" fmla="*/ 130 h 142"/>
                <a:gd name="T4" fmla="*/ 24 w 125"/>
                <a:gd name="T5" fmla="*/ 137 h 142"/>
                <a:gd name="T6" fmla="*/ 38 w 125"/>
                <a:gd name="T7" fmla="*/ 141 h 142"/>
                <a:gd name="T8" fmla="*/ 52 w 125"/>
                <a:gd name="T9" fmla="*/ 142 h 142"/>
                <a:gd name="T10" fmla="*/ 67 w 125"/>
                <a:gd name="T11" fmla="*/ 141 h 142"/>
                <a:gd name="T12" fmla="*/ 81 w 125"/>
                <a:gd name="T13" fmla="*/ 137 h 142"/>
                <a:gd name="T14" fmla="*/ 93 w 125"/>
                <a:gd name="T15" fmla="*/ 129 h 142"/>
                <a:gd name="T16" fmla="*/ 104 w 125"/>
                <a:gd name="T17" fmla="*/ 120 h 142"/>
                <a:gd name="T18" fmla="*/ 113 w 125"/>
                <a:gd name="T19" fmla="*/ 109 h 142"/>
                <a:gd name="T20" fmla="*/ 120 w 125"/>
                <a:gd name="T21" fmla="*/ 96 h 142"/>
                <a:gd name="T22" fmla="*/ 124 w 125"/>
                <a:gd name="T23" fmla="*/ 81 h 142"/>
                <a:gd name="T24" fmla="*/ 125 w 125"/>
                <a:gd name="T25" fmla="*/ 67 h 142"/>
                <a:gd name="T26" fmla="*/ 123 w 125"/>
                <a:gd name="T27" fmla="*/ 52 h 142"/>
                <a:gd name="T28" fmla="*/ 119 w 125"/>
                <a:gd name="T29" fmla="*/ 39 h 142"/>
                <a:gd name="T30" fmla="*/ 111 w 125"/>
                <a:gd name="T31" fmla="*/ 26 h 142"/>
                <a:gd name="T32" fmla="*/ 101 w 125"/>
                <a:gd name="T33" fmla="*/ 16 h 142"/>
                <a:gd name="T34" fmla="*/ 89 w 125"/>
                <a:gd name="T35" fmla="*/ 7 h 142"/>
                <a:gd name="T36" fmla="*/ 77 w 125"/>
                <a:gd name="T37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42">
                  <a:moveTo>
                    <a:pt x="0" y="120"/>
                  </a:moveTo>
                  <a:lnTo>
                    <a:pt x="11" y="130"/>
                  </a:lnTo>
                  <a:lnTo>
                    <a:pt x="24" y="137"/>
                  </a:lnTo>
                  <a:lnTo>
                    <a:pt x="38" y="141"/>
                  </a:lnTo>
                  <a:lnTo>
                    <a:pt x="52" y="142"/>
                  </a:lnTo>
                  <a:lnTo>
                    <a:pt x="67" y="141"/>
                  </a:lnTo>
                  <a:lnTo>
                    <a:pt x="81" y="137"/>
                  </a:lnTo>
                  <a:lnTo>
                    <a:pt x="93" y="129"/>
                  </a:lnTo>
                  <a:lnTo>
                    <a:pt x="104" y="120"/>
                  </a:lnTo>
                  <a:lnTo>
                    <a:pt x="113" y="109"/>
                  </a:lnTo>
                  <a:lnTo>
                    <a:pt x="120" y="96"/>
                  </a:lnTo>
                  <a:lnTo>
                    <a:pt x="124" y="81"/>
                  </a:lnTo>
                  <a:lnTo>
                    <a:pt x="125" y="67"/>
                  </a:lnTo>
                  <a:lnTo>
                    <a:pt x="123" y="52"/>
                  </a:lnTo>
                  <a:lnTo>
                    <a:pt x="119" y="39"/>
                  </a:lnTo>
                  <a:lnTo>
                    <a:pt x="111" y="26"/>
                  </a:lnTo>
                  <a:lnTo>
                    <a:pt x="101" y="16"/>
                  </a:lnTo>
                  <a:lnTo>
                    <a:pt x="89" y="7"/>
                  </a:lnTo>
                  <a:lnTo>
                    <a:pt x="77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8" name="Freeform 226"/>
            <p:cNvSpPr>
              <a:spLocks/>
            </p:cNvSpPr>
            <p:nvPr/>
          </p:nvSpPr>
          <p:spPr bwMode="auto">
            <a:xfrm>
              <a:off x="3574" y="3206"/>
              <a:ext cx="18" cy="20"/>
            </a:xfrm>
            <a:custGeom>
              <a:avLst/>
              <a:gdLst>
                <a:gd name="T0" fmla="*/ 0 w 125"/>
                <a:gd name="T1" fmla="*/ 120 h 142"/>
                <a:gd name="T2" fmla="*/ 11 w 125"/>
                <a:gd name="T3" fmla="*/ 130 h 142"/>
                <a:gd name="T4" fmla="*/ 23 w 125"/>
                <a:gd name="T5" fmla="*/ 137 h 142"/>
                <a:gd name="T6" fmla="*/ 38 w 125"/>
                <a:gd name="T7" fmla="*/ 141 h 142"/>
                <a:gd name="T8" fmla="*/ 52 w 125"/>
                <a:gd name="T9" fmla="*/ 142 h 142"/>
                <a:gd name="T10" fmla="*/ 66 w 125"/>
                <a:gd name="T11" fmla="*/ 141 h 142"/>
                <a:gd name="T12" fmla="*/ 81 w 125"/>
                <a:gd name="T13" fmla="*/ 137 h 142"/>
                <a:gd name="T14" fmla="*/ 93 w 125"/>
                <a:gd name="T15" fmla="*/ 129 h 142"/>
                <a:gd name="T16" fmla="*/ 104 w 125"/>
                <a:gd name="T17" fmla="*/ 120 h 142"/>
                <a:gd name="T18" fmla="*/ 113 w 125"/>
                <a:gd name="T19" fmla="*/ 109 h 142"/>
                <a:gd name="T20" fmla="*/ 120 w 125"/>
                <a:gd name="T21" fmla="*/ 96 h 142"/>
                <a:gd name="T22" fmla="*/ 124 w 125"/>
                <a:gd name="T23" fmla="*/ 81 h 142"/>
                <a:gd name="T24" fmla="*/ 125 w 125"/>
                <a:gd name="T25" fmla="*/ 67 h 142"/>
                <a:gd name="T26" fmla="*/ 123 w 125"/>
                <a:gd name="T27" fmla="*/ 52 h 142"/>
                <a:gd name="T28" fmla="*/ 119 w 125"/>
                <a:gd name="T29" fmla="*/ 39 h 142"/>
                <a:gd name="T30" fmla="*/ 111 w 125"/>
                <a:gd name="T31" fmla="*/ 26 h 142"/>
                <a:gd name="T32" fmla="*/ 101 w 125"/>
                <a:gd name="T33" fmla="*/ 16 h 142"/>
                <a:gd name="T34" fmla="*/ 89 w 125"/>
                <a:gd name="T35" fmla="*/ 7 h 142"/>
                <a:gd name="T36" fmla="*/ 76 w 125"/>
                <a:gd name="T37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42">
                  <a:moveTo>
                    <a:pt x="0" y="120"/>
                  </a:moveTo>
                  <a:lnTo>
                    <a:pt x="11" y="130"/>
                  </a:lnTo>
                  <a:lnTo>
                    <a:pt x="23" y="137"/>
                  </a:lnTo>
                  <a:lnTo>
                    <a:pt x="38" y="141"/>
                  </a:lnTo>
                  <a:lnTo>
                    <a:pt x="52" y="142"/>
                  </a:lnTo>
                  <a:lnTo>
                    <a:pt x="66" y="141"/>
                  </a:lnTo>
                  <a:lnTo>
                    <a:pt x="81" y="137"/>
                  </a:lnTo>
                  <a:lnTo>
                    <a:pt x="93" y="129"/>
                  </a:lnTo>
                  <a:lnTo>
                    <a:pt x="104" y="120"/>
                  </a:lnTo>
                  <a:lnTo>
                    <a:pt x="113" y="109"/>
                  </a:lnTo>
                  <a:lnTo>
                    <a:pt x="120" y="96"/>
                  </a:lnTo>
                  <a:lnTo>
                    <a:pt x="124" y="81"/>
                  </a:lnTo>
                  <a:lnTo>
                    <a:pt x="125" y="67"/>
                  </a:lnTo>
                  <a:lnTo>
                    <a:pt x="123" y="52"/>
                  </a:lnTo>
                  <a:lnTo>
                    <a:pt x="119" y="39"/>
                  </a:lnTo>
                  <a:lnTo>
                    <a:pt x="111" y="26"/>
                  </a:lnTo>
                  <a:lnTo>
                    <a:pt x="101" y="16"/>
                  </a:lnTo>
                  <a:lnTo>
                    <a:pt x="89" y="7"/>
                  </a:lnTo>
                  <a:lnTo>
                    <a:pt x="7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" name="Freeform 227"/>
            <p:cNvSpPr>
              <a:spLocks/>
            </p:cNvSpPr>
            <p:nvPr/>
          </p:nvSpPr>
          <p:spPr bwMode="auto">
            <a:xfrm>
              <a:off x="3929" y="3207"/>
              <a:ext cx="20" cy="19"/>
            </a:xfrm>
            <a:custGeom>
              <a:avLst/>
              <a:gdLst>
                <a:gd name="T0" fmla="*/ 0 w 137"/>
                <a:gd name="T1" fmla="*/ 97 h 136"/>
                <a:gd name="T2" fmla="*/ 8 w 137"/>
                <a:gd name="T3" fmla="*/ 109 h 136"/>
                <a:gd name="T4" fmla="*/ 18 w 137"/>
                <a:gd name="T5" fmla="*/ 119 h 136"/>
                <a:gd name="T6" fmla="*/ 29 w 137"/>
                <a:gd name="T7" fmla="*/ 127 h 136"/>
                <a:gd name="T8" fmla="*/ 42 w 137"/>
                <a:gd name="T9" fmla="*/ 133 h 136"/>
                <a:gd name="T10" fmla="*/ 57 w 137"/>
                <a:gd name="T11" fmla="*/ 136 h 136"/>
                <a:gd name="T12" fmla="*/ 71 w 137"/>
                <a:gd name="T13" fmla="*/ 136 h 136"/>
                <a:gd name="T14" fmla="*/ 85 w 137"/>
                <a:gd name="T15" fmla="*/ 133 h 136"/>
                <a:gd name="T16" fmla="*/ 98 w 137"/>
                <a:gd name="T17" fmla="*/ 128 h 136"/>
                <a:gd name="T18" fmla="*/ 110 w 137"/>
                <a:gd name="T19" fmla="*/ 121 h 136"/>
                <a:gd name="T20" fmla="*/ 120 w 137"/>
                <a:gd name="T21" fmla="*/ 111 h 136"/>
                <a:gd name="T22" fmla="*/ 128 w 137"/>
                <a:gd name="T23" fmla="*/ 98 h 136"/>
                <a:gd name="T24" fmla="*/ 133 w 137"/>
                <a:gd name="T25" fmla="*/ 85 h 136"/>
                <a:gd name="T26" fmla="*/ 137 w 137"/>
                <a:gd name="T27" fmla="*/ 72 h 136"/>
                <a:gd name="T28" fmla="*/ 137 w 137"/>
                <a:gd name="T29" fmla="*/ 57 h 136"/>
                <a:gd name="T30" fmla="*/ 134 w 137"/>
                <a:gd name="T31" fmla="*/ 43 h 136"/>
                <a:gd name="T32" fmla="*/ 129 w 137"/>
                <a:gd name="T33" fmla="*/ 30 h 136"/>
                <a:gd name="T34" fmla="*/ 121 w 137"/>
                <a:gd name="T35" fmla="*/ 18 h 136"/>
                <a:gd name="T36" fmla="*/ 111 w 137"/>
                <a:gd name="T37" fmla="*/ 8 h 136"/>
                <a:gd name="T38" fmla="*/ 100 w 137"/>
                <a:gd name="T3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7" h="136">
                  <a:moveTo>
                    <a:pt x="0" y="97"/>
                  </a:moveTo>
                  <a:lnTo>
                    <a:pt x="8" y="109"/>
                  </a:lnTo>
                  <a:lnTo>
                    <a:pt x="18" y="119"/>
                  </a:lnTo>
                  <a:lnTo>
                    <a:pt x="29" y="127"/>
                  </a:lnTo>
                  <a:lnTo>
                    <a:pt x="42" y="133"/>
                  </a:lnTo>
                  <a:lnTo>
                    <a:pt x="57" y="136"/>
                  </a:lnTo>
                  <a:lnTo>
                    <a:pt x="71" y="136"/>
                  </a:lnTo>
                  <a:lnTo>
                    <a:pt x="85" y="133"/>
                  </a:lnTo>
                  <a:lnTo>
                    <a:pt x="98" y="128"/>
                  </a:lnTo>
                  <a:lnTo>
                    <a:pt x="110" y="121"/>
                  </a:lnTo>
                  <a:lnTo>
                    <a:pt x="120" y="111"/>
                  </a:lnTo>
                  <a:lnTo>
                    <a:pt x="128" y="98"/>
                  </a:lnTo>
                  <a:lnTo>
                    <a:pt x="133" y="85"/>
                  </a:lnTo>
                  <a:lnTo>
                    <a:pt x="137" y="72"/>
                  </a:lnTo>
                  <a:lnTo>
                    <a:pt x="137" y="57"/>
                  </a:lnTo>
                  <a:lnTo>
                    <a:pt x="134" y="43"/>
                  </a:lnTo>
                  <a:lnTo>
                    <a:pt x="129" y="30"/>
                  </a:lnTo>
                  <a:lnTo>
                    <a:pt x="121" y="18"/>
                  </a:lnTo>
                  <a:lnTo>
                    <a:pt x="111" y="8"/>
                  </a:lnTo>
                  <a:lnTo>
                    <a:pt x="10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" name="Line 228"/>
            <p:cNvSpPr>
              <a:spLocks noChangeShapeType="1"/>
            </p:cNvSpPr>
            <p:nvPr/>
          </p:nvSpPr>
          <p:spPr bwMode="auto">
            <a:xfrm>
              <a:off x="3421" y="3203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" name="Line 229"/>
            <p:cNvSpPr>
              <a:spLocks noChangeShapeType="1"/>
            </p:cNvSpPr>
            <p:nvPr/>
          </p:nvSpPr>
          <p:spPr bwMode="auto">
            <a:xfrm>
              <a:off x="3421" y="3191"/>
              <a:ext cx="0" cy="1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2" name="Line 230"/>
            <p:cNvSpPr>
              <a:spLocks noChangeShapeType="1"/>
            </p:cNvSpPr>
            <p:nvPr/>
          </p:nvSpPr>
          <p:spPr bwMode="auto">
            <a:xfrm>
              <a:off x="3434" y="3191"/>
              <a:ext cx="0" cy="1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3" name="Line 231"/>
            <p:cNvSpPr>
              <a:spLocks noChangeShapeType="1"/>
            </p:cNvSpPr>
            <p:nvPr/>
          </p:nvSpPr>
          <p:spPr bwMode="auto">
            <a:xfrm flipV="1">
              <a:off x="3562" y="3191"/>
              <a:ext cx="0" cy="1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4" name="Line 232"/>
            <p:cNvSpPr>
              <a:spLocks noChangeShapeType="1"/>
            </p:cNvSpPr>
            <p:nvPr/>
          </p:nvSpPr>
          <p:spPr bwMode="auto">
            <a:xfrm>
              <a:off x="3549" y="3203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5" name="Line 233"/>
            <p:cNvSpPr>
              <a:spLocks noChangeShapeType="1"/>
            </p:cNvSpPr>
            <p:nvPr/>
          </p:nvSpPr>
          <p:spPr bwMode="auto">
            <a:xfrm flipV="1">
              <a:off x="3549" y="3191"/>
              <a:ext cx="0" cy="1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6" name="Line 234"/>
            <p:cNvSpPr>
              <a:spLocks noChangeShapeType="1"/>
            </p:cNvSpPr>
            <p:nvPr/>
          </p:nvSpPr>
          <p:spPr bwMode="auto">
            <a:xfrm>
              <a:off x="3780" y="3203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7" name="Line 235"/>
            <p:cNvSpPr>
              <a:spLocks noChangeShapeType="1"/>
            </p:cNvSpPr>
            <p:nvPr/>
          </p:nvSpPr>
          <p:spPr bwMode="auto">
            <a:xfrm>
              <a:off x="3780" y="3191"/>
              <a:ext cx="0" cy="1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8" name="Line 236"/>
            <p:cNvSpPr>
              <a:spLocks noChangeShapeType="1"/>
            </p:cNvSpPr>
            <p:nvPr/>
          </p:nvSpPr>
          <p:spPr bwMode="auto">
            <a:xfrm>
              <a:off x="3793" y="3191"/>
              <a:ext cx="0" cy="1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9" name="Line 237"/>
            <p:cNvSpPr>
              <a:spLocks noChangeShapeType="1"/>
            </p:cNvSpPr>
            <p:nvPr/>
          </p:nvSpPr>
          <p:spPr bwMode="auto">
            <a:xfrm>
              <a:off x="3908" y="3203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0" name="Line 238"/>
            <p:cNvSpPr>
              <a:spLocks noChangeShapeType="1"/>
            </p:cNvSpPr>
            <p:nvPr/>
          </p:nvSpPr>
          <p:spPr bwMode="auto">
            <a:xfrm flipV="1">
              <a:off x="3921" y="3191"/>
              <a:ext cx="0" cy="1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1" name="Line 239"/>
            <p:cNvSpPr>
              <a:spLocks noChangeShapeType="1"/>
            </p:cNvSpPr>
            <p:nvPr/>
          </p:nvSpPr>
          <p:spPr bwMode="auto">
            <a:xfrm flipV="1">
              <a:off x="3908" y="3191"/>
              <a:ext cx="0" cy="1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2" name="Line 240"/>
            <p:cNvSpPr>
              <a:spLocks noChangeShapeType="1"/>
            </p:cNvSpPr>
            <p:nvPr/>
          </p:nvSpPr>
          <p:spPr bwMode="auto">
            <a:xfrm flipH="1">
              <a:off x="3546" y="3194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3" name="Line 241"/>
            <p:cNvSpPr>
              <a:spLocks noChangeShapeType="1"/>
            </p:cNvSpPr>
            <p:nvPr/>
          </p:nvSpPr>
          <p:spPr bwMode="auto">
            <a:xfrm flipH="1">
              <a:off x="3434" y="3194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4" name="Line 242"/>
            <p:cNvSpPr>
              <a:spLocks noChangeShapeType="1"/>
            </p:cNvSpPr>
            <p:nvPr/>
          </p:nvSpPr>
          <p:spPr bwMode="auto">
            <a:xfrm>
              <a:off x="3434" y="3203"/>
              <a:ext cx="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5" name="Line 243"/>
            <p:cNvSpPr>
              <a:spLocks noChangeShapeType="1"/>
            </p:cNvSpPr>
            <p:nvPr/>
          </p:nvSpPr>
          <p:spPr bwMode="auto">
            <a:xfrm>
              <a:off x="3546" y="3203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6" name="Line 244"/>
            <p:cNvSpPr>
              <a:spLocks noChangeShapeType="1"/>
            </p:cNvSpPr>
            <p:nvPr/>
          </p:nvSpPr>
          <p:spPr bwMode="auto">
            <a:xfrm>
              <a:off x="3793" y="3203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7" name="Line 245"/>
            <p:cNvSpPr>
              <a:spLocks noChangeShapeType="1"/>
            </p:cNvSpPr>
            <p:nvPr/>
          </p:nvSpPr>
          <p:spPr bwMode="auto">
            <a:xfrm>
              <a:off x="3901" y="3203"/>
              <a:ext cx="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8" name="Line 246"/>
            <p:cNvSpPr>
              <a:spLocks noChangeShapeType="1"/>
            </p:cNvSpPr>
            <p:nvPr/>
          </p:nvSpPr>
          <p:spPr bwMode="auto">
            <a:xfrm flipH="1">
              <a:off x="3902" y="3194"/>
              <a:ext cx="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9" name="Line 247"/>
            <p:cNvSpPr>
              <a:spLocks noChangeShapeType="1"/>
            </p:cNvSpPr>
            <p:nvPr/>
          </p:nvSpPr>
          <p:spPr bwMode="auto">
            <a:xfrm flipV="1">
              <a:off x="3365" y="2662"/>
              <a:ext cx="0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0" name="Freeform 248"/>
            <p:cNvSpPr>
              <a:spLocks/>
            </p:cNvSpPr>
            <p:nvPr/>
          </p:nvSpPr>
          <p:spPr bwMode="auto">
            <a:xfrm>
              <a:off x="3365" y="2662"/>
              <a:ext cx="10" cy="10"/>
            </a:xfrm>
            <a:custGeom>
              <a:avLst/>
              <a:gdLst>
                <a:gd name="T0" fmla="*/ 0 w 67"/>
                <a:gd name="T1" fmla="*/ 0 h 66"/>
                <a:gd name="T2" fmla="*/ 2 w 67"/>
                <a:gd name="T3" fmla="*/ 13 h 66"/>
                <a:gd name="T4" fmla="*/ 5 w 67"/>
                <a:gd name="T5" fmla="*/ 26 h 66"/>
                <a:gd name="T6" fmla="*/ 12 w 67"/>
                <a:gd name="T7" fmla="*/ 37 h 66"/>
                <a:gd name="T8" fmla="*/ 20 w 67"/>
                <a:gd name="T9" fmla="*/ 47 h 66"/>
                <a:gd name="T10" fmla="*/ 31 w 67"/>
                <a:gd name="T11" fmla="*/ 54 h 66"/>
                <a:gd name="T12" fmla="*/ 42 w 67"/>
                <a:gd name="T13" fmla="*/ 61 h 66"/>
                <a:gd name="T14" fmla="*/ 54 w 67"/>
                <a:gd name="T15" fmla="*/ 64 h 66"/>
                <a:gd name="T16" fmla="*/ 67 w 67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6">
                  <a:moveTo>
                    <a:pt x="0" y="0"/>
                  </a:moveTo>
                  <a:lnTo>
                    <a:pt x="2" y="13"/>
                  </a:lnTo>
                  <a:lnTo>
                    <a:pt x="5" y="26"/>
                  </a:lnTo>
                  <a:lnTo>
                    <a:pt x="12" y="37"/>
                  </a:lnTo>
                  <a:lnTo>
                    <a:pt x="20" y="47"/>
                  </a:lnTo>
                  <a:lnTo>
                    <a:pt x="31" y="54"/>
                  </a:lnTo>
                  <a:lnTo>
                    <a:pt x="42" y="61"/>
                  </a:lnTo>
                  <a:lnTo>
                    <a:pt x="54" y="64"/>
                  </a:lnTo>
                  <a:lnTo>
                    <a:pt x="67" y="6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1" name="Line 249"/>
            <p:cNvSpPr>
              <a:spLocks noChangeShapeType="1"/>
            </p:cNvSpPr>
            <p:nvPr/>
          </p:nvSpPr>
          <p:spPr bwMode="auto">
            <a:xfrm flipV="1">
              <a:off x="3974" y="2662"/>
              <a:ext cx="0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2" name="Freeform 250"/>
            <p:cNvSpPr>
              <a:spLocks/>
            </p:cNvSpPr>
            <p:nvPr/>
          </p:nvSpPr>
          <p:spPr bwMode="auto">
            <a:xfrm>
              <a:off x="3964" y="2662"/>
              <a:ext cx="10" cy="10"/>
            </a:xfrm>
            <a:custGeom>
              <a:avLst/>
              <a:gdLst>
                <a:gd name="T0" fmla="*/ 0 w 67"/>
                <a:gd name="T1" fmla="*/ 66 h 66"/>
                <a:gd name="T2" fmla="*/ 12 w 67"/>
                <a:gd name="T3" fmla="*/ 64 h 66"/>
                <a:gd name="T4" fmla="*/ 26 w 67"/>
                <a:gd name="T5" fmla="*/ 61 h 66"/>
                <a:gd name="T6" fmla="*/ 37 w 67"/>
                <a:gd name="T7" fmla="*/ 54 h 66"/>
                <a:gd name="T8" fmla="*/ 47 w 67"/>
                <a:gd name="T9" fmla="*/ 47 h 66"/>
                <a:gd name="T10" fmla="*/ 56 w 67"/>
                <a:gd name="T11" fmla="*/ 37 h 66"/>
                <a:gd name="T12" fmla="*/ 61 w 67"/>
                <a:gd name="T13" fmla="*/ 26 h 66"/>
                <a:gd name="T14" fmla="*/ 66 w 67"/>
                <a:gd name="T15" fmla="*/ 13 h 66"/>
                <a:gd name="T16" fmla="*/ 67 w 67"/>
                <a:gd name="T1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6">
                  <a:moveTo>
                    <a:pt x="0" y="66"/>
                  </a:moveTo>
                  <a:lnTo>
                    <a:pt x="12" y="64"/>
                  </a:lnTo>
                  <a:lnTo>
                    <a:pt x="26" y="61"/>
                  </a:lnTo>
                  <a:lnTo>
                    <a:pt x="37" y="54"/>
                  </a:lnTo>
                  <a:lnTo>
                    <a:pt x="47" y="47"/>
                  </a:lnTo>
                  <a:lnTo>
                    <a:pt x="56" y="37"/>
                  </a:lnTo>
                  <a:lnTo>
                    <a:pt x="61" y="26"/>
                  </a:lnTo>
                  <a:lnTo>
                    <a:pt x="66" y="13"/>
                  </a:lnTo>
                  <a:lnTo>
                    <a:pt x="67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3" name="Line 251"/>
            <p:cNvSpPr>
              <a:spLocks noChangeShapeType="1"/>
            </p:cNvSpPr>
            <p:nvPr/>
          </p:nvSpPr>
          <p:spPr bwMode="auto">
            <a:xfrm>
              <a:off x="3375" y="2672"/>
              <a:ext cx="1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4" name="Line 252"/>
            <p:cNvSpPr>
              <a:spLocks noChangeShapeType="1"/>
            </p:cNvSpPr>
            <p:nvPr/>
          </p:nvSpPr>
          <p:spPr bwMode="auto">
            <a:xfrm>
              <a:off x="3408" y="2672"/>
              <a:ext cx="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5" name="Line 253"/>
            <p:cNvSpPr>
              <a:spLocks noChangeShapeType="1"/>
            </p:cNvSpPr>
            <p:nvPr/>
          </p:nvSpPr>
          <p:spPr bwMode="auto">
            <a:xfrm>
              <a:off x="3587" y="2672"/>
              <a:ext cx="16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6" name="Line 254"/>
            <p:cNvSpPr>
              <a:spLocks noChangeShapeType="1"/>
            </p:cNvSpPr>
            <p:nvPr/>
          </p:nvSpPr>
          <p:spPr bwMode="auto">
            <a:xfrm>
              <a:off x="3767" y="2672"/>
              <a:ext cx="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7" name="Line 255"/>
            <p:cNvSpPr>
              <a:spLocks noChangeShapeType="1"/>
            </p:cNvSpPr>
            <p:nvPr/>
          </p:nvSpPr>
          <p:spPr bwMode="auto">
            <a:xfrm>
              <a:off x="3946" y="2672"/>
              <a:ext cx="1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8" name="Line 256"/>
            <p:cNvSpPr>
              <a:spLocks noChangeShapeType="1"/>
            </p:cNvSpPr>
            <p:nvPr/>
          </p:nvSpPr>
          <p:spPr bwMode="auto">
            <a:xfrm>
              <a:off x="3365" y="2655"/>
              <a:ext cx="0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9" name="Line 257"/>
            <p:cNvSpPr>
              <a:spLocks noChangeShapeType="1"/>
            </p:cNvSpPr>
            <p:nvPr/>
          </p:nvSpPr>
          <p:spPr bwMode="auto">
            <a:xfrm flipV="1">
              <a:off x="3974" y="2654"/>
              <a:ext cx="0" cy="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0" name="Line 258"/>
            <p:cNvSpPr>
              <a:spLocks noChangeShapeType="1"/>
            </p:cNvSpPr>
            <p:nvPr/>
          </p:nvSpPr>
          <p:spPr bwMode="auto">
            <a:xfrm>
              <a:off x="3365" y="2603"/>
              <a:ext cx="0" cy="3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1" name="Freeform 259"/>
            <p:cNvSpPr>
              <a:spLocks/>
            </p:cNvSpPr>
            <p:nvPr/>
          </p:nvSpPr>
          <p:spPr bwMode="auto">
            <a:xfrm>
              <a:off x="3365" y="2594"/>
              <a:ext cx="10" cy="9"/>
            </a:xfrm>
            <a:custGeom>
              <a:avLst/>
              <a:gdLst>
                <a:gd name="T0" fmla="*/ 67 w 67"/>
                <a:gd name="T1" fmla="*/ 0 h 67"/>
                <a:gd name="T2" fmla="*/ 54 w 67"/>
                <a:gd name="T3" fmla="*/ 2 h 67"/>
                <a:gd name="T4" fmla="*/ 42 w 67"/>
                <a:gd name="T5" fmla="*/ 5 h 67"/>
                <a:gd name="T6" fmla="*/ 30 w 67"/>
                <a:gd name="T7" fmla="*/ 12 h 67"/>
                <a:gd name="T8" fmla="*/ 20 w 67"/>
                <a:gd name="T9" fmla="*/ 19 h 67"/>
                <a:gd name="T10" fmla="*/ 11 w 67"/>
                <a:gd name="T11" fmla="*/ 29 h 67"/>
                <a:gd name="T12" fmla="*/ 5 w 67"/>
                <a:gd name="T13" fmla="*/ 42 h 67"/>
                <a:gd name="T14" fmla="*/ 1 w 67"/>
                <a:gd name="T15" fmla="*/ 54 h 67"/>
                <a:gd name="T16" fmla="*/ 0 w 67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7">
                  <a:moveTo>
                    <a:pt x="67" y="0"/>
                  </a:moveTo>
                  <a:lnTo>
                    <a:pt x="54" y="2"/>
                  </a:lnTo>
                  <a:lnTo>
                    <a:pt x="42" y="5"/>
                  </a:lnTo>
                  <a:lnTo>
                    <a:pt x="30" y="12"/>
                  </a:lnTo>
                  <a:lnTo>
                    <a:pt x="20" y="19"/>
                  </a:lnTo>
                  <a:lnTo>
                    <a:pt x="11" y="29"/>
                  </a:lnTo>
                  <a:lnTo>
                    <a:pt x="5" y="42"/>
                  </a:lnTo>
                  <a:lnTo>
                    <a:pt x="1" y="54"/>
                  </a:lnTo>
                  <a:lnTo>
                    <a:pt x="0" y="6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2" name="Line 260"/>
            <p:cNvSpPr>
              <a:spLocks noChangeShapeType="1"/>
            </p:cNvSpPr>
            <p:nvPr/>
          </p:nvSpPr>
          <p:spPr bwMode="auto">
            <a:xfrm flipH="1">
              <a:off x="3375" y="2594"/>
              <a:ext cx="58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3" name="Freeform 261"/>
            <p:cNvSpPr>
              <a:spLocks/>
            </p:cNvSpPr>
            <p:nvPr/>
          </p:nvSpPr>
          <p:spPr bwMode="auto">
            <a:xfrm>
              <a:off x="3964" y="2594"/>
              <a:ext cx="10" cy="9"/>
            </a:xfrm>
            <a:custGeom>
              <a:avLst/>
              <a:gdLst>
                <a:gd name="T0" fmla="*/ 67 w 67"/>
                <a:gd name="T1" fmla="*/ 67 h 67"/>
                <a:gd name="T2" fmla="*/ 66 w 67"/>
                <a:gd name="T3" fmla="*/ 54 h 67"/>
                <a:gd name="T4" fmla="*/ 62 w 67"/>
                <a:gd name="T5" fmla="*/ 42 h 67"/>
                <a:gd name="T6" fmla="*/ 56 w 67"/>
                <a:gd name="T7" fmla="*/ 29 h 67"/>
                <a:gd name="T8" fmla="*/ 48 w 67"/>
                <a:gd name="T9" fmla="*/ 19 h 67"/>
                <a:gd name="T10" fmla="*/ 37 w 67"/>
                <a:gd name="T11" fmla="*/ 12 h 67"/>
                <a:gd name="T12" fmla="*/ 26 w 67"/>
                <a:gd name="T13" fmla="*/ 5 h 67"/>
                <a:gd name="T14" fmla="*/ 12 w 67"/>
                <a:gd name="T15" fmla="*/ 2 h 67"/>
                <a:gd name="T16" fmla="*/ 0 w 67"/>
                <a:gd name="T1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7">
                  <a:moveTo>
                    <a:pt x="67" y="67"/>
                  </a:moveTo>
                  <a:lnTo>
                    <a:pt x="66" y="54"/>
                  </a:lnTo>
                  <a:lnTo>
                    <a:pt x="62" y="42"/>
                  </a:lnTo>
                  <a:lnTo>
                    <a:pt x="56" y="29"/>
                  </a:lnTo>
                  <a:lnTo>
                    <a:pt x="48" y="19"/>
                  </a:lnTo>
                  <a:lnTo>
                    <a:pt x="37" y="12"/>
                  </a:lnTo>
                  <a:lnTo>
                    <a:pt x="26" y="5"/>
                  </a:lnTo>
                  <a:lnTo>
                    <a:pt x="12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4" name="Line 262"/>
            <p:cNvSpPr>
              <a:spLocks noChangeShapeType="1"/>
            </p:cNvSpPr>
            <p:nvPr/>
          </p:nvSpPr>
          <p:spPr bwMode="auto">
            <a:xfrm flipV="1">
              <a:off x="3974" y="2603"/>
              <a:ext cx="0" cy="3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5" name="Freeform 263"/>
            <p:cNvSpPr>
              <a:spLocks/>
            </p:cNvSpPr>
            <p:nvPr/>
          </p:nvSpPr>
          <p:spPr bwMode="auto">
            <a:xfrm>
              <a:off x="3390" y="2599"/>
              <a:ext cx="21" cy="17"/>
            </a:xfrm>
            <a:custGeom>
              <a:avLst/>
              <a:gdLst>
                <a:gd name="T0" fmla="*/ 145 w 145"/>
                <a:gd name="T1" fmla="*/ 74 h 119"/>
                <a:gd name="T2" fmla="*/ 144 w 145"/>
                <a:gd name="T3" fmla="*/ 59 h 119"/>
                <a:gd name="T4" fmla="*/ 140 w 145"/>
                <a:gd name="T5" fmla="*/ 46 h 119"/>
                <a:gd name="T6" fmla="*/ 134 w 145"/>
                <a:gd name="T7" fmla="*/ 34 h 119"/>
                <a:gd name="T8" fmla="*/ 125 w 145"/>
                <a:gd name="T9" fmla="*/ 23 h 119"/>
                <a:gd name="T10" fmla="*/ 115 w 145"/>
                <a:gd name="T11" fmla="*/ 14 h 119"/>
                <a:gd name="T12" fmla="*/ 103 w 145"/>
                <a:gd name="T13" fmla="*/ 7 h 119"/>
                <a:gd name="T14" fmla="*/ 89 w 145"/>
                <a:gd name="T15" fmla="*/ 3 h 119"/>
                <a:gd name="T16" fmla="*/ 75 w 145"/>
                <a:gd name="T17" fmla="*/ 0 h 119"/>
                <a:gd name="T18" fmla="*/ 62 w 145"/>
                <a:gd name="T19" fmla="*/ 2 h 119"/>
                <a:gd name="T20" fmla="*/ 48 w 145"/>
                <a:gd name="T21" fmla="*/ 5 h 119"/>
                <a:gd name="T22" fmla="*/ 35 w 145"/>
                <a:gd name="T23" fmla="*/ 10 h 119"/>
                <a:gd name="T24" fmla="*/ 24 w 145"/>
                <a:gd name="T25" fmla="*/ 19 h 119"/>
                <a:gd name="T26" fmla="*/ 14 w 145"/>
                <a:gd name="T27" fmla="*/ 29 h 119"/>
                <a:gd name="T28" fmla="*/ 7 w 145"/>
                <a:gd name="T29" fmla="*/ 40 h 119"/>
                <a:gd name="T30" fmla="*/ 2 w 145"/>
                <a:gd name="T31" fmla="*/ 54 h 119"/>
                <a:gd name="T32" fmla="*/ 0 w 145"/>
                <a:gd name="T33" fmla="*/ 68 h 119"/>
                <a:gd name="T34" fmla="*/ 0 w 145"/>
                <a:gd name="T35" fmla="*/ 81 h 119"/>
                <a:gd name="T36" fmla="*/ 3 w 145"/>
                <a:gd name="T37" fmla="*/ 95 h 119"/>
                <a:gd name="T38" fmla="*/ 9 w 145"/>
                <a:gd name="T39" fmla="*/ 108 h 119"/>
                <a:gd name="T40" fmla="*/ 16 w 145"/>
                <a:gd name="T4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5" h="119">
                  <a:moveTo>
                    <a:pt x="145" y="74"/>
                  </a:moveTo>
                  <a:lnTo>
                    <a:pt x="144" y="59"/>
                  </a:lnTo>
                  <a:lnTo>
                    <a:pt x="140" y="46"/>
                  </a:lnTo>
                  <a:lnTo>
                    <a:pt x="134" y="34"/>
                  </a:lnTo>
                  <a:lnTo>
                    <a:pt x="125" y="23"/>
                  </a:lnTo>
                  <a:lnTo>
                    <a:pt x="115" y="14"/>
                  </a:lnTo>
                  <a:lnTo>
                    <a:pt x="103" y="7"/>
                  </a:lnTo>
                  <a:lnTo>
                    <a:pt x="89" y="3"/>
                  </a:lnTo>
                  <a:lnTo>
                    <a:pt x="75" y="0"/>
                  </a:lnTo>
                  <a:lnTo>
                    <a:pt x="62" y="2"/>
                  </a:lnTo>
                  <a:lnTo>
                    <a:pt x="48" y="5"/>
                  </a:lnTo>
                  <a:lnTo>
                    <a:pt x="35" y="10"/>
                  </a:lnTo>
                  <a:lnTo>
                    <a:pt x="24" y="19"/>
                  </a:lnTo>
                  <a:lnTo>
                    <a:pt x="14" y="29"/>
                  </a:lnTo>
                  <a:lnTo>
                    <a:pt x="7" y="40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3" y="95"/>
                  </a:lnTo>
                  <a:lnTo>
                    <a:pt x="9" y="108"/>
                  </a:lnTo>
                  <a:lnTo>
                    <a:pt x="16" y="119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6" name="Freeform 264"/>
            <p:cNvSpPr>
              <a:spLocks/>
            </p:cNvSpPr>
            <p:nvPr/>
          </p:nvSpPr>
          <p:spPr bwMode="auto">
            <a:xfrm>
              <a:off x="3408" y="2610"/>
              <a:ext cx="3" cy="7"/>
            </a:xfrm>
            <a:custGeom>
              <a:avLst/>
              <a:gdLst>
                <a:gd name="T0" fmla="*/ 0 w 17"/>
                <a:gd name="T1" fmla="*/ 46 h 46"/>
                <a:gd name="T2" fmla="*/ 8 w 17"/>
                <a:gd name="T3" fmla="*/ 36 h 46"/>
                <a:gd name="T4" fmla="*/ 14 w 17"/>
                <a:gd name="T5" fmla="*/ 24 h 46"/>
                <a:gd name="T6" fmla="*/ 16 w 17"/>
                <a:gd name="T7" fmla="*/ 12 h 46"/>
                <a:gd name="T8" fmla="*/ 17 w 1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6">
                  <a:moveTo>
                    <a:pt x="0" y="46"/>
                  </a:moveTo>
                  <a:lnTo>
                    <a:pt x="8" y="36"/>
                  </a:lnTo>
                  <a:lnTo>
                    <a:pt x="14" y="24"/>
                  </a:lnTo>
                  <a:lnTo>
                    <a:pt x="16" y="12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7" name="Freeform 265"/>
            <p:cNvSpPr>
              <a:spLocks/>
            </p:cNvSpPr>
            <p:nvPr/>
          </p:nvSpPr>
          <p:spPr bwMode="auto">
            <a:xfrm>
              <a:off x="3569" y="2599"/>
              <a:ext cx="21" cy="17"/>
            </a:xfrm>
            <a:custGeom>
              <a:avLst/>
              <a:gdLst>
                <a:gd name="T0" fmla="*/ 145 w 145"/>
                <a:gd name="T1" fmla="*/ 74 h 119"/>
                <a:gd name="T2" fmla="*/ 144 w 145"/>
                <a:gd name="T3" fmla="*/ 59 h 119"/>
                <a:gd name="T4" fmla="*/ 141 w 145"/>
                <a:gd name="T5" fmla="*/ 46 h 119"/>
                <a:gd name="T6" fmla="*/ 134 w 145"/>
                <a:gd name="T7" fmla="*/ 34 h 119"/>
                <a:gd name="T8" fmla="*/ 125 w 145"/>
                <a:gd name="T9" fmla="*/ 23 h 119"/>
                <a:gd name="T10" fmla="*/ 115 w 145"/>
                <a:gd name="T11" fmla="*/ 14 h 119"/>
                <a:gd name="T12" fmla="*/ 103 w 145"/>
                <a:gd name="T13" fmla="*/ 7 h 119"/>
                <a:gd name="T14" fmla="*/ 90 w 145"/>
                <a:gd name="T15" fmla="*/ 3 h 119"/>
                <a:gd name="T16" fmla="*/ 75 w 145"/>
                <a:gd name="T17" fmla="*/ 0 h 119"/>
                <a:gd name="T18" fmla="*/ 62 w 145"/>
                <a:gd name="T19" fmla="*/ 2 h 119"/>
                <a:gd name="T20" fmla="*/ 49 w 145"/>
                <a:gd name="T21" fmla="*/ 5 h 119"/>
                <a:gd name="T22" fmla="*/ 35 w 145"/>
                <a:gd name="T23" fmla="*/ 10 h 119"/>
                <a:gd name="T24" fmla="*/ 24 w 145"/>
                <a:gd name="T25" fmla="*/ 19 h 119"/>
                <a:gd name="T26" fmla="*/ 14 w 145"/>
                <a:gd name="T27" fmla="*/ 29 h 119"/>
                <a:gd name="T28" fmla="*/ 8 w 145"/>
                <a:gd name="T29" fmla="*/ 40 h 119"/>
                <a:gd name="T30" fmla="*/ 2 w 145"/>
                <a:gd name="T31" fmla="*/ 54 h 119"/>
                <a:gd name="T32" fmla="*/ 0 w 145"/>
                <a:gd name="T33" fmla="*/ 68 h 119"/>
                <a:gd name="T34" fmla="*/ 0 w 145"/>
                <a:gd name="T35" fmla="*/ 81 h 119"/>
                <a:gd name="T36" fmla="*/ 3 w 145"/>
                <a:gd name="T37" fmla="*/ 95 h 119"/>
                <a:gd name="T38" fmla="*/ 9 w 145"/>
                <a:gd name="T39" fmla="*/ 108 h 119"/>
                <a:gd name="T40" fmla="*/ 17 w 145"/>
                <a:gd name="T4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5" h="119">
                  <a:moveTo>
                    <a:pt x="145" y="74"/>
                  </a:moveTo>
                  <a:lnTo>
                    <a:pt x="144" y="59"/>
                  </a:lnTo>
                  <a:lnTo>
                    <a:pt x="141" y="46"/>
                  </a:lnTo>
                  <a:lnTo>
                    <a:pt x="134" y="34"/>
                  </a:lnTo>
                  <a:lnTo>
                    <a:pt x="125" y="23"/>
                  </a:lnTo>
                  <a:lnTo>
                    <a:pt x="115" y="14"/>
                  </a:lnTo>
                  <a:lnTo>
                    <a:pt x="103" y="7"/>
                  </a:lnTo>
                  <a:lnTo>
                    <a:pt x="90" y="3"/>
                  </a:lnTo>
                  <a:lnTo>
                    <a:pt x="75" y="0"/>
                  </a:lnTo>
                  <a:lnTo>
                    <a:pt x="62" y="2"/>
                  </a:lnTo>
                  <a:lnTo>
                    <a:pt x="49" y="5"/>
                  </a:lnTo>
                  <a:lnTo>
                    <a:pt x="35" y="10"/>
                  </a:lnTo>
                  <a:lnTo>
                    <a:pt x="24" y="19"/>
                  </a:lnTo>
                  <a:lnTo>
                    <a:pt x="14" y="29"/>
                  </a:lnTo>
                  <a:lnTo>
                    <a:pt x="8" y="40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3" y="95"/>
                  </a:lnTo>
                  <a:lnTo>
                    <a:pt x="9" y="108"/>
                  </a:lnTo>
                  <a:lnTo>
                    <a:pt x="17" y="119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8" name="Freeform 266"/>
            <p:cNvSpPr>
              <a:spLocks/>
            </p:cNvSpPr>
            <p:nvPr/>
          </p:nvSpPr>
          <p:spPr bwMode="auto">
            <a:xfrm>
              <a:off x="3588" y="2610"/>
              <a:ext cx="2" cy="7"/>
            </a:xfrm>
            <a:custGeom>
              <a:avLst/>
              <a:gdLst>
                <a:gd name="T0" fmla="*/ 0 w 16"/>
                <a:gd name="T1" fmla="*/ 46 h 46"/>
                <a:gd name="T2" fmla="*/ 7 w 16"/>
                <a:gd name="T3" fmla="*/ 36 h 46"/>
                <a:gd name="T4" fmla="*/ 13 w 16"/>
                <a:gd name="T5" fmla="*/ 24 h 46"/>
                <a:gd name="T6" fmla="*/ 15 w 16"/>
                <a:gd name="T7" fmla="*/ 12 h 46"/>
                <a:gd name="T8" fmla="*/ 16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46"/>
                  </a:moveTo>
                  <a:lnTo>
                    <a:pt x="7" y="36"/>
                  </a:lnTo>
                  <a:lnTo>
                    <a:pt x="13" y="24"/>
                  </a:lnTo>
                  <a:lnTo>
                    <a:pt x="15" y="12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9" name="Freeform 267"/>
            <p:cNvSpPr>
              <a:spLocks/>
            </p:cNvSpPr>
            <p:nvPr/>
          </p:nvSpPr>
          <p:spPr bwMode="auto">
            <a:xfrm>
              <a:off x="3928" y="2599"/>
              <a:ext cx="21" cy="17"/>
            </a:xfrm>
            <a:custGeom>
              <a:avLst/>
              <a:gdLst>
                <a:gd name="T0" fmla="*/ 146 w 146"/>
                <a:gd name="T1" fmla="*/ 74 h 119"/>
                <a:gd name="T2" fmla="*/ 144 w 146"/>
                <a:gd name="T3" fmla="*/ 59 h 119"/>
                <a:gd name="T4" fmla="*/ 140 w 146"/>
                <a:gd name="T5" fmla="*/ 46 h 119"/>
                <a:gd name="T6" fmla="*/ 134 w 146"/>
                <a:gd name="T7" fmla="*/ 34 h 119"/>
                <a:gd name="T8" fmla="*/ 125 w 146"/>
                <a:gd name="T9" fmla="*/ 23 h 119"/>
                <a:gd name="T10" fmla="*/ 115 w 146"/>
                <a:gd name="T11" fmla="*/ 14 h 119"/>
                <a:gd name="T12" fmla="*/ 103 w 146"/>
                <a:gd name="T13" fmla="*/ 7 h 119"/>
                <a:gd name="T14" fmla="*/ 89 w 146"/>
                <a:gd name="T15" fmla="*/ 3 h 119"/>
                <a:gd name="T16" fmla="*/ 75 w 146"/>
                <a:gd name="T17" fmla="*/ 0 h 119"/>
                <a:gd name="T18" fmla="*/ 62 w 146"/>
                <a:gd name="T19" fmla="*/ 2 h 119"/>
                <a:gd name="T20" fmla="*/ 48 w 146"/>
                <a:gd name="T21" fmla="*/ 5 h 119"/>
                <a:gd name="T22" fmla="*/ 35 w 146"/>
                <a:gd name="T23" fmla="*/ 10 h 119"/>
                <a:gd name="T24" fmla="*/ 24 w 146"/>
                <a:gd name="T25" fmla="*/ 19 h 119"/>
                <a:gd name="T26" fmla="*/ 14 w 146"/>
                <a:gd name="T27" fmla="*/ 29 h 119"/>
                <a:gd name="T28" fmla="*/ 7 w 146"/>
                <a:gd name="T29" fmla="*/ 40 h 119"/>
                <a:gd name="T30" fmla="*/ 2 w 146"/>
                <a:gd name="T31" fmla="*/ 54 h 119"/>
                <a:gd name="T32" fmla="*/ 0 w 146"/>
                <a:gd name="T33" fmla="*/ 68 h 119"/>
                <a:gd name="T34" fmla="*/ 0 w 146"/>
                <a:gd name="T35" fmla="*/ 81 h 119"/>
                <a:gd name="T36" fmla="*/ 3 w 146"/>
                <a:gd name="T37" fmla="*/ 95 h 119"/>
                <a:gd name="T38" fmla="*/ 8 w 146"/>
                <a:gd name="T39" fmla="*/ 108 h 119"/>
                <a:gd name="T40" fmla="*/ 16 w 146"/>
                <a:gd name="T4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119">
                  <a:moveTo>
                    <a:pt x="146" y="74"/>
                  </a:moveTo>
                  <a:lnTo>
                    <a:pt x="144" y="59"/>
                  </a:lnTo>
                  <a:lnTo>
                    <a:pt x="140" y="46"/>
                  </a:lnTo>
                  <a:lnTo>
                    <a:pt x="134" y="34"/>
                  </a:lnTo>
                  <a:lnTo>
                    <a:pt x="125" y="23"/>
                  </a:lnTo>
                  <a:lnTo>
                    <a:pt x="115" y="14"/>
                  </a:lnTo>
                  <a:lnTo>
                    <a:pt x="103" y="7"/>
                  </a:lnTo>
                  <a:lnTo>
                    <a:pt x="89" y="3"/>
                  </a:lnTo>
                  <a:lnTo>
                    <a:pt x="75" y="0"/>
                  </a:lnTo>
                  <a:lnTo>
                    <a:pt x="62" y="2"/>
                  </a:lnTo>
                  <a:lnTo>
                    <a:pt x="48" y="5"/>
                  </a:lnTo>
                  <a:lnTo>
                    <a:pt x="35" y="10"/>
                  </a:lnTo>
                  <a:lnTo>
                    <a:pt x="24" y="19"/>
                  </a:lnTo>
                  <a:lnTo>
                    <a:pt x="14" y="29"/>
                  </a:lnTo>
                  <a:lnTo>
                    <a:pt x="7" y="40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3" y="95"/>
                  </a:lnTo>
                  <a:lnTo>
                    <a:pt x="8" y="108"/>
                  </a:lnTo>
                  <a:lnTo>
                    <a:pt x="16" y="119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0" name="Freeform 268"/>
            <p:cNvSpPr>
              <a:spLocks/>
            </p:cNvSpPr>
            <p:nvPr/>
          </p:nvSpPr>
          <p:spPr bwMode="auto">
            <a:xfrm>
              <a:off x="3946" y="2610"/>
              <a:ext cx="3" cy="7"/>
            </a:xfrm>
            <a:custGeom>
              <a:avLst/>
              <a:gdLst>
                <a:gd name="T0" fmla="*/ 0 w 18"/>
                <a:gd name="T1" fmla="*/ 46 h 46"/>
                <a:gd name="T2" fmla="*/ 8 w 18"/>
                <a:gd name="T3" fmla="*/ 36 h 46"/>
                <a:gd name="T4" fmla="*/ 13 w 18"/>
                <a:gd name="T5" fmla="*/ 24 h 46"/>
                <a:gd name="T6" fmla="*/ 17 w 18"/>
                <a:gd name="T7" fmla="*/ 12 h 46"/>
                <a:gd name="T8" fmla="*/ 18 w 18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6">
                  <a:moveTo>
                    <a:pt x="0" y="46"/>
                  </a:moveTo>
                  <a:lnTo>
                    <a:pt x="8" y="36"/>
                  </a:lnTo>
                  <a:lnTo>
                    <a:pt x="13" y="24"/>
                  </a:lnTo>
                  <a:lnTo>
                    <a:pt x="17" y="12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1" name="Freeform 269"/>
            <p:cNvSpPr>
              <a:spLocks/>
            </p:cNvSpPr>
            <p:nvPr/>
          </p:nvSpPr>
          <p:spPr bwMode="auto">
            <a:xfrm>
              <a:off x="3749" y="2599"/>
              <a:ext cx="20" cy="17"/>
            </a:xfrm>
            <a:custGeom>
              <a:avLst/>
              <a:gdLst>
                <a:gd name="T0" fmla="*/ 145 w 145"/>
                <a:gd name="T1" fmla="*/ 74 h 119"/>
                <a:gd name="T2" fmla="*/ 144 w 145"/>
                <a:gd name="T3" fmla="*/ 59 h 119"/>
                <a:gd name="T4" fmla="*/ 141 w 145"/>
                <a:gd name="T5" fmla="*/ 46 h 119"/>
                <a:gd name="T6" fmla="*/ 134 w 145"/>
                <a:gd name="T7" fmla="*/ 34 h 119"/>
                <a:gd name="T8" fmla="*/ 125 w 145"/>
                <a:gd name="T9" fmla="*/ 23 h 119"/>
                <a:gd name="T10" fmla="*/ 116 w 145"/>
                <a:gd name="T11" fmla="*/ 14 h 119"/>
                <a:gd name="T12" fmla="*/ 103 w 145"/>
                <a:gd name="T13" fmla="*/ 7 h 119"/>
                <a:gd name="T14" fmla="*/ 90 w 145"/>
                <a:gd name="T15" fmla="*/ 3 h 119"/>
                <a:gd name="T16" fmla="*/ 76 w 145"/>
                <a:gd name="T17" fmla="*/ 0 h 119"/>
                <a:gd name="T18" fmla="*/ 62 w 145"/>
                <a:gd name="T19" fmla="*/ 2 h 119"/>
                <a:gd name="T20" fmla="*/ 49 w 145"/>
                <a:gd name="T21" fmla="*/ 5 h 119"/>
                <a:gd name="T22" fmla="*/ 36 w 145"/>
                <a:gd name="T23" fmla="*/ 10 h 119"/>
                <a:gd name="T24" fmla="*/ 25 w 145"/>
                <a:gd name="T25" fmla="*/ 19 h 119"/>
                <a:gd name="T26" fmla="*/ 15 w 145"/>
                <a:gd name="T27" fmla="*/ 29 h 119"/>
                <a:gd name="T28" fmla="*/ 8 w 145"/>
                <a:gd name="T29" fmla="*/ 40 h 119"/>
                <a:gd name="T30" fmla="*/ 2 w 145"/>
                <a:gd name="T31" fmla="*/ 54 h 119"/>
                <a:gd name="T32" fmla="*/ 0 w 145"/>
                <a:gd name="T33" fmla="*/ 68 h 119"/>
                <a:gd name="T34" fmla="*/ 0 w 145"/>
                <a:gd name="T35" fmla="*/ 81 h 119"/>
                <a:gd name="T36" fmla="*/ 4 w 145"/>
                <a:gd name="T37" fmla="*/ 95 h 119"/>
                <a:gd name="T38" fmla="*/ 9 w 145"/>
                <a:gd name="T39" fmla="*/ 108 h 119"/>
                <a:gd name="T40" fmla="*/ 17 w 145"/>
                <a:gd name="T4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5" h="119">
                  <a:moveTo>
                    <a:pt x="145" y="74"/>
                  </a:moveTo>
                  <a:lnTo>
                    <a:pt x="144" y="59"/>
                  </a:lnTo>
                  <a:lnTo>
                    <a:pt x="141" y="46"/>
                  </a:lnTo>
                  <a:lnTo>
                    <a:pt x="134" y="34"/>
                  </a:lnTo>
                  <a:lnTo>
                    <a:pt x="125" y="23"/>
                  </a:lnTo>
                  <a:lnTo>
                    <a:pt x="116" y="14"/>
                  </a:lnTo>
                  <a:lnTo>
                    <a:pt x="103" y="7"/>
                  </a:lnTo>
                  <a:lnTo>
                    <a:pt x="90" y="3"/>
                  </a:lnTo>
                  <a:lnTo>
                    <a:pt x="76" y="0"/>
                  </a:lnTo>
                  <a:lnTo>
                    <a:pt x="62" y="2"/>
                  </a:lnTo>
                  <a:lnTo>
                    <a:pt x="49" y="5"/>
                  </a:lnTo>
                  <a:lnTo>
                    <a:pt x="36" y="10"/>
                  </a:lnTo>
                  <a:lnTo>
                    <a:pt x="25" y="19"/>
                  </a:lnTo>
                  <a:lnTo>
                    <a:pt x="15" y="29"/>
                  </a:lnTo>
                  <a:lnTo>
                    <a:pt x="8" y="40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4" y="95"/>
                  </a:lnTo>
                  <a:lnTo>
                    <a:pt x="9" y="108"/>
                  </a:lnTo>
                  <a:lnTo>
                    <a:pt x="17" y="119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2" name="Freeform 270"/>
            <p:cNvSpPr>
              <a:spLocks/>
            </p:cNvSpPr>
            <p:nvPr/>
          </p:nvSpPr>
          <p:spPr bwMode="auto">
            <a:xfrm>
              <a:off x="3767" y="2610"/>
              <a:ext cx="2" cy="7"/>
            </a:xfrm>
            <a:custGeom>
              <a:avLst/>
              <a:gdLst>
                <a:gd name="T0" fmla="*/ 0 w 16"/>
                <a:gd name="T1" fmla="*/ 46 h 46"/>
                <a:gd name="T2" fmla="*/ 8 w 16"/>
                <a:gd name="T3" fmla="*/ 36 h 46"/>
                <a:gd name="T4" fmla="*/ 13 w 16"/>
                <a:gd name="T5" fmla="*/ 24 h 46"/>
                <a:gd name="T6" fmla="*/ 15 w 16"/>
                <a:gd name="T7" fmla="*/ 12 h 46"/>
                <a:gd name="T8" fmla="*/ 16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46"/>
                  </a:moveTo>
                  <a:lnTo>
                    <a:pt x="8" y="36"/>
                  </a:lnTo>
                  <a:lnTo>
                    <a:pt x="13" y="24"/>
                  </a:lnTo>
                  <a:lnTo>
                    <a:pt x="15" y="12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3" name="Line 271"/>
            <p:cNvSpPr>
              <a:spLocks noChangeShapeType="1"/>
            </p:cNvSpPr>
            <p:nvPr/>
          </p:nvSpPr>
          <p:spPr bwMode="auto">
            <a:xfrm flipH="1" flipV="1">
              <a:off x="3397" y="2571"/>
              <a:ext cx="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4" name="Line 272"/>
            <p:cNvSpPr>
              <a:spLocks noChangeShapeType="1"/>
            </p:cNvSpPr>
            <p:nvPr/>
          </p:nvSpPr>
          <p:spPr bwMode="auto">
            <a:xfrm>
              <a:off x="3406" y="2571"/>
              <a:ext cx="0" cy="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5" name="Line 273"/>
            <p:cNvSpPr>
              <a:spLocks noChangeShapeType="1"/>
            </p:cNvSpPr>
            <p:nvPr/>
          </p:nvSpPr>
          <p:spPr bwMode="auto">
            <a:xfrm flipH="1">
              <a:off x="3390" y="2580"/>
              <a:ext cx="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6" name="Freeform 274"/>
            <p:cNvSpPr>
              <a:spLocks/>
            </p:cNvSpPr>
            <p:nvPr/>
          </p:nvSpPr>
          <p:spPr bwMode="auto">
            <a:xfrm>
              <a:off x="3390" y="2571"/>
              <a:ext cx="5" cy="9"/>
            </a:xfrm>
            <a:custGeom>
              <a:avLst/>
              <a:gdLst>
                <a:gd name="T0" fmla="*/ 33 w 33"/>
                <a:gd name="T1" fmla="*/ 0 h 67"/>
                <a:gd name="T2" fmla="*/ 28 w 33"/>
                <a:gd name="T3" fmla="*/ 2 h 67"/>
                <a:gd name="T4" fmla="*/ 21 w 33"/>
                <a:gd name="T5" fmla="*/ 4 h 67"/>
                <a:gd name="T6" fmla="*/ 15 w 33"/>
                <a:gd name="T7" fmla="*/ 10 h 67"/>
                <a:gd name="T8" fmla="*/ 11 w 33"/>
                <a:gd name="T9" fmla="*/ 19 h 67"/>
                <a:gd name="T10" fmla="*/ 6 w 33"/>
                <a:gd name="T11" fmla="*/ 29 h 67"/>
                <a:gd name="T12" fmla="*/ 3 w 33"/>
                <a:gd name="T13" fmla="*/ 40 h 67"/>
                <a:gd name="T14" fmla="*/ 1 w 33"/>
                <a:gd name="T15" fmla="*/ 53 h 67"/>
                <a:gd name="T16" fmla="*/ 0 w 33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67">
                  <a:moveTo>
                    <a:pt x="33" y="0"/>
                  </a:moveTo>
                  <a:lnTo>
                    <a:pt x="28" y="2"/>
                  </a:lnTo>
                  <a:lnTo>
                    <a:pt x="21" y="4"/>
                  </a:lnTo>
                  <a:lnTo>
                    <a:pt x="15" y="10"/>
                  </a:lnTo>
                  <a:lnTo>
                    <a:pt x="11" y="19"/>
                  </a:lnTo>
                  <a:lnTo>
                    <a:pt x="6" y="29"/>
                  </a:lnTo>
                  <a:lnTo>
                    <a:pt x="3" y="40"/>
                  </a:lnTo>
                  <a:lnTo>
                    <a:pt x="1" y="53"/>
                  </a:lnTo>
                  <a:lnTo>
                    <a:pt x="0" y="6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7" name="Line 275"/>
            <p:cNvSpPr>
              <a:spLocks noChangeShapeType="1"/>
            </p:cNvSpPr>
            <p:nvPr/>
          </p:nvSpPr>
          <p:spPr bwMode="auto">
            <a:xfrm>
              <a:off x="3395" y="2571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8" name="Freeform 276"/>
            <p:cNvSpPr>
              <a:spLocks/>
            </p:cNvSpPr>
            <p:nvPr/>
          </p:nvSpPr>
          <p:spPr bwMode="auto">
            <a:xfrm>
              <a:off x="3406" y="2580"/>
              <a:ext cx="22" cy="0"/>
            </a:xfrm>
            <a:custGeom>
              <a:avLst/>
              <a:gdLst>
                <a:gd name="T0" fmla="*/ 156 w 156"/>
                <a:gd name="T1" fmla="*/ 1 h 1"/>
                <a:gd name="T2" fmla="*/ 77 w 156"/>
                <a:gd name="T3" fmla="*/ 0 h 1"/>
                <a:gd name="T4" fmla="*/ 0 w 15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1">
                  <a:moveTo>
                    <a:pt x="156" y="1"/>
                  </a:moveTo>
                  <a:lnTo>
                    <a:pt x="77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9" name="Line 277"/>
            <p:cNvSpPr>
              <a:spLocks noChangeShapeType="1"/>
            </p:cNvSpPr>
            <p:nvPr/>
          </p:nvSpPr>
          <p:spPr bwMode="auto">
            <a:xfrm flipH="1">
              <a:off x="3428" y="2580"/>
              <a:ext cx="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0" name="Line 278"/>
            <p:cNvSpPr>
              <a:spLocks noChangeShapeType="1"/>
            </p:cNvSpPr>
            <p:nvPr/>
          </p:nvSpPr>
          <p:spPr bwMode="auto">
            <a:xfrm flipV="1">
              <a:off x="3444" y="2580"/>
              <a:ext cx="0" cy="1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1" name="Line 279"/>
            <p:cNvSpPr>
              <a:spLocks noChangeShapeType="1"/>
            </p:cNvSpPr>
            <p:nvPr/>
          </p:nvSpPr>
          <p:spPr bwMode="auto">
            <a:xfrm>
              <a:off x="3390" y="2580"/>
              <a:ext cx="0" cy="1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2" name="Line 280"/>
            <p:cNvSpPr>
              <a:spLocks noChangeShapeType="1"/>
            </p:cNvSpPr>
            <p:nvPr/>
          </p:nvSpPr>
          <p:spPr bwMode="auto">
            <a:xfrm>
              <a:off x="3390" y="2608"/>
              <a:ext cx="0" cy="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3" name="Line 281"/>
            <p:cNvSpPr>
              <a:spLocks noChangeShapeType="1"/>
            </p:cNvSpPr>
            <p:nvPr/>
          </p:nvSpPr>
          <p:spPr bwMode="auto">
            <a:xfrm>
              <a:off x="3389" y="2580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4" name="Freeform 282"/>
            <p:cNvSpPr>
              <a:spLocks/>
            </p:cNvSpPr>
            <p:nvPr/>
          </p:nvSpPr>
          <p:spPr bwMode="auto">
            <a:xfrm>
              <a:off x="3389" y="2571"/>
              <a:ext cx="6" cy="9"/>
            </a:xfrm>
            <a:custGeom>
              <a:avLst/>
              <a:gdLst>
                <a:gd name="T0" fmla="*/ 0 w 41"/>
                <a:gd name="T1" fmla="*/ 67 h 67"/>
                <a:gd name="T2" fmla="*/ 0 w 41"/>
                <a:gd name="T3" fmla="*/ 53 h 67"/>
                <a:gd name="T4" fmla="*/ 3 w 41"/>
                <a:gd name="T5" fmla="*/ 40 h 67"/>
                <a:gd name="T6" fmla="*/ 7 w 41"/>
                <a:gd name="T7" fmla="*/ 29 h 67"/>
                <a:gd name="T8" fmla="*/ 12 w 41"/>
                <a:gd name="T9" fmla="*/ 19 h 67"/>
                <a:gd name="T10" fmla="*/ 19 w 41"/>
                <a:gd name="T11" fmla="*/ 10 h 67"/>
                <a:gd name="T12" fmla="*/ 26 w 41"/>
                <a:gd name="T13" fmla="*/ 4 h 67"/>
                <a:gd name="T14" fmla="*/ 33 w 41"/>
                <a:gd name="T15" fmla="*/ 2 h 67"/>
                <a:gd name="T16" fmla="*/ 41 w 41"/>
                <a:gd name="T1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67">
                  <a:moveTo>
                    <a:pt x="0" y="67"/>
                  </a:moveTo>
                  <a:lnTo>
                    <a:pt x="0" y="53"/>
                  </a:lnTo>
                  <a:lnTo>
                    <a:pt x="3" y="40"/>
                  </a:lnTo>
                  <a:lnTo>
                    <a:pt x="7" y="29"/>
                  </a:lnTo>
                  <a:lnTo>
                    <a:pt x="12" y="19"/>
                  </a:lnTo>
                  <a:lnTo>
                    <a:pt x="19" y="10"/>
                  </a:lnTo>
                  <a:lnTo>
                    <a:pt x="26" y="4"/>
                  </a:lnTo>
                  <a:lnTo>
                    <a:pt x="33" y="2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5" name="Line 283"/>
            <p:cNvSpPr>
              <a:spLocks noChangeShapeType="1"/>
            </p:cNvSpPr>
            <p:nvPr/>
          </p:nvSpPr>
          <p:spPr bwMode="auto">
            <a:xfrm>
              <a:off x="3428" y="2571"/>
              <a:ext cx="0" cy="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6" name="Line 284"/>
            <p:cNvSpPr>
              <a:spLocks noChangeShapeType="1"/>
            </p:cNvSpPr>
            <p:nvPr/>
          </p:nvSpPr>
          <p:spPr bwMode="auto">
            <a:xfrm flipH="1">
              <a:off x="3428" y="2571"/>
              <a:ext cx="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7" name="Line 285"/>
            <p:cNvSpPr>
              <a:spLocks noChangeShapeType="1"/>
            </p:cNvSpPr>
            <p:nvPr/>
          </p:nvSpPr>
          <p:spPr bwMode="auto">
            <a:xfrm>
              <a:off x="3437" y="2571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8" name="Freeform 286"/>
            <p:cNvSpPr>
              <a:spLocks/>
            </p:cNvSpPr>
            <p:nvPr/>
          </p:nvSpPr>
          <p:spPr bwMode="auto">
            <a:xfrm>
              <a:off x="3439" y="2571"/>
              <a:ext cx="5" cy="9"/>
            </a:xfrm>
            <a:custGeom>
              <a:avLst/>
              <a:gdLst>
                <a:gd name="T0" fmla="*/ 33 w 33"/>
                <a:gd name="T1" fmla="*/ 67 h 67"/>
                <a:gd name="T2" fmla="*/ 33 w 33"/>
                <a:gd name="T3" fmla="*/ 53 h 67"/>
                <a:gd name="T4" fmla="*/ 30 w 33"/>
                <a:gd name="T5" fmla="*/ 40 h 67"/>
                <a:gd name="T6" fmla="*/ 27 w 33"/>
                <a:gd name="T7" fmla="*/ 29 h 67"/>
                <a:gd name="T8" fmla="*/ 23 w 33"/>
                <a:gd name="T9" fmla="*/ 19 h 67"/>
                <a:gd name="T10" fmla="*/ 18 w 33"/>
                <a:gd name="T11" fmla="*/ 10 h 67"/>
                <a:gd name="T12" fmla="*/ 11 w 33"/>
                <a:gd name="T13" fmla="*/ 4 h 67"/>
                <a:gd name="T14" fmla="*/ 6 w 33"/>
                <a:gd name="T15" fmla="*/ 2 h 67"/>
                <a:gd name="T16" fmla="*/ 0 w 33"/>
                <a:gd name="T1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67">
                  <a:moveTo>
                    <a:pt x="33" y="67"/>
                  </a:moveTo>
                  <a:lnTo>
                    <a:pt x="33" y="53"/>
                  </a:lnTo>
                  <a:lnTo>
                    <a:pt x="30" y="40"/>
                  </a:lnTo>
                  <a:lnTo>
                    <a:pt x="27" y="29"/>
                  </a:lnTo>
                  <a:lnTo>
                    <a:pt x="23" y="19"/>
                  </a:lnTo>
                  <a:lnTo>
                    <a:pt x="18" y="10"/>
                  </a:lnTo>
                  <a:lnTo>
                    <a:pt x="11" y="4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9" name="Line 287"/>
            <p:cNvSpPr>
              <a:spLocks noChangeShapeType="1"/>
            </p:cNvSpPr>
            <p:nvPr/>
          </p:nvSpPr>
          <p:spPr bwMode="auto">
            <a:xfrm>
              <a:off x="3444" y="2580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0" name="Freeform 288"/>
            <p:cNvSpPr>
              <a:spLocks/>
            </p:cNvSpPr>
            <p:nvPr/>
          </p:nvSpPr>
          <p:spPr bwMode="auto">
            <a:xfrm>
              <a:off x="3439" y="2571"/>
              <a:ext cx="6" cy="9"/>
            </a:xfrm>
            <a:custGeom>
              <a:avLst/>
              <a:gdLst>
                <a:gd name="T0" fmla="*/ 0 w 41"/>
                <a:gd name="T1" fmla="*/ 0 h 67"/>
                <a:gd name="T2" fmla="*/ 7 w 41"/>
                <a:gd name="T3" fmla="*/ 2 h 67"/>
                <a:gd name="T4" fmla="*/ 15 w 41"/>
                <a:gd name="T5" fmla="*/ 4 h 67"/>
                <a:gd name="T6" fmla="*/ 23 w 41"/>
                <a:gd name="T7" fmla="*/ 10 h 67"/>
                <a:gd name="T8" fmla="*/ 28 w 41"/>
                <a:gd name="T9" fmla="*/ 19 h 67"/>
                <a:gd name="T10" fmla="*/ 34 w 41"/>
                <a:gd name="T11" fmla="*/ 29 h 67"/>
                <a:gd name="T12" fmla="*/ 38 w 41"/>
                <a:gd name="T13" fmla="*/ 40 h 67"/>
                <a:gd name="T14" fmla="*/ 40 w 41"/>
                <a:gd name="T15" fmla="*/ 53 h 67"/>
                <a:gd name="T16" fmla="*/ 41 w 41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67">
                  <a:moveTo>
                    <a:pt x="0" y="0"/>
                  </a:moveTo>
                  <a:lnTo>
                    <a:pt x="7" y="2"/>
                  </a:lnTo>
                  <a:lnTo>
                    <a:pt x="15" y="4"/>
                  </a:lnTo>
                  <a:lnTo>
                    <a:pt x="23" y="10"/>
                  </a:lnTo>
                  <a:lnTo>
                    <a:pt x="28" y="19"/>
                  </a:lnTo>
                  <a:lnTo>
                    <a:pt x="34" y="29"/>
                  </a:lnTo>
                  <a:lnTo>
                    <a:pt x="38" y="40"/>
                  </a:lnTo>
                  <a:lnTo>
                    <a:pt x="40" y="53"/>
                  </a:lnTo>
                  <a:lnTo>
                    <a:pt x="41" y="6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1" name="Line 289"/>
            <p:cNvSpPr>
              <a:spLocks noChangeShapeType="1"/>
            </p:cNvSpPr>
            <p:nvPr/>
          </p:nvSpPr>
          <p:spPr bwMode="auto">
            <a:xfrm>
              <a:off x="3445" y="2580"/>
              <a:ext cx="0" cy="1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2" name="Line 290"/>
            <p:cNvSpPr>
              <a:spLocks noChangeShapeType="1"/>
            </p:cNvSpPr>
            <p:nvPr/>
          </p:nvSpPr>
          <p:spPr bwMode="auto">
            <a:xfrm flipV="1">
              <a:off x="3389" y="2580"/>
              <a:ext cx="0" cy="1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3" name="Freeform 291"/>
            <p:cNvSpPr>
              <a:spLocks/>
            </p:cNvSpPr>
            <p:nvPr/>
          </p:nvSpPr>
          <p:spPr bwMode="auto">
            <a:xfrm>
              <a:off x="3406" y="2571"/>
              <a:ext cx="22" cy="0"/>
            </a:xfrm>
            <a:custGeom>
              <a:avLst/>
              <a:gdLst>
                <a:gd name="T0" fmla="*/ 156 w 156"/>
                <a:gd name="T1" fmla="*/ 0 h 2"/>
                <a:gd name="T2" fmla="*/ 77 w 156"/>
                <a:gd name="T3" fmla="*/ 2 h 2"/>
                <a:gd name="T4" fmla="*/ 0 w 15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" h="2">
                  <a:moveTo>
                    <a:pt x="156" y="0"/>
                  </a:moveTo>
                  <a:lnTo>
                    <a:pt x="77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4" name="Line 292"/>
            <p:cNvSpPr>
              <a:spLocks noChangeShapeType="1"/>
            </p:cNvSpPr>
            <p:nvPr/>
          </p:nvSpPr>
          <p:spPr bwMode="auto">
            <a:xfrm flipH="1" flipV="1">
              <a:off x="3441" y="2571"/>
              <a:ext cx="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5" name="Freeform 293"/>
            <p:cNvSpPr>
              <a:spLocks/>
            </p:cNvSpPr>
            <p:nvPr/>
          </p:nvSpPr>
          <p:spPr bwMode="auto">
            <a:xfrm>
              <a:off x="3447" y="2571"/>
              <a:ext cx="6" cy="9"/>
            </a:xfrm>
            <a:custGeom>
              <a:avLst/>
              <a:gdLst>
                <a:gd name="T0" fmla="*/ 43 w 43"/>
                <a:gd name="T1" fmla="*/ 65 h 65"/>
                <a:gd name="T2" fmla="*/ 42 w 43"/>
                <a:gd name="T3" fmla="*/ 51 h 65"/>
                <a:gd name="T4" fmla="*/ 38 w 43"/>
                <a:gd name="T5" fmla="*/ 38 h 65"/>
                <a:gd name="T6" fmla="*/ 32 w 43"/>
                <a:gd name="T7" fmla="*/ 26 h 65"/>
                <a:gd name="T8" fmla="*/ 23 w 43"/>
                <a:gd name="T9" fmla="*/ 15 h 65"/>
                <a:gd name="T10" fmla="*/ 12 w 43"/>
                <a:gd name="T11" fmla="*/ 7 h 65"/>
                <a:gd name="T12" fmla="*/ 0 w 43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5">
                  <a:moveTo>
                    <a:pt x="43" y="65"/>
                  </a:moveTo>
                  <a:lnTo>
                    <a:pt x="42" y="51"/>
                  </a:lnTo>
                  <a:lnTo>
                    <a:pt x="38" y="38"/>
                  </a:lnTo>
                  <a:lnTo>
                    <a:pt x="32" y="26"/>
                  </a:lnTo>
                  <a:lnTo>
                    <a:pt x="23" y="15"/>
                  </a:lnTo>
                  <a:lnTo>
                    <a:pt x="12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6" name="Line 294"/>
            <p:cNvSpPr>
              <a:spLocks noChangeShapeType="1"/>
            </p:cNvSpPr>
            <p:nvPr/>
          </p:nvSpPr>
          <p:spPr bwMode="auto">
            <a:xfrm flipH="1">
              <a:off x="3445" y="2580"/>
              <a:ext cx="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7" name="Line 295"/>
            <p:cNvSpPr>
              <a:spLocks noChangeShapeType="1"/>
            </p:cNvSpPr>
            <p:nvPr/>
          </p:nvSpPr>
          <p:spPr bwMode="auto">
            <a:xfrm>
              <a:off x="3439" y="2571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8" name="Freeform 296"/>
            <p:cNvSpPr>
              <a:spLocks/>
            </p:cNvSpPr>
            <p:nvPr/>
          </p:nvSpPr>
          <p:spPr bwMode="auto">
            <a:xfrm>
              <a:off x="3381" y="2571"/>
              <a:ext cx="6" cy="9"/>
            </a:xfrm>
            <a:custGeom>
              <a:avLst/>
              <a:gdLst>
                <a:gd name="T0" fmla="*/ 43 w 43"/>
                <a:gd name="T1" fmla="*/ 0 h 65"/>
                <a:gd name="T2" fmla="*/ 31 w 43"/>
                <a:gd name="T3" fmla="*/ 7 h 65"/>
                <a:gd name="T4" fmla="*/ 20 w 43"/>
                <a:gd name="T5" fmla="*/ 15 h 65"/>
                <a:gd name="T6" fmla="*/ 11 w 43"/>
                <a:gd name="T7" fmla="*/ 26 h 65"/>
                <a:gd name="T8" fmla="*/ 4 w 43"/>
                <a:gd name="T9" fmla="*/ 38 h 65"/>
                <a:gd name="T10" fmla="*/ 1 w 43"/>
                <a:gd name="T11" fmla="*/ 51 h 65"/>
                <a:gd name="T12" fmla="*/ 0 w 43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5">
                  <a:moveTo>
                    <a:pt x="43" y="0"/>
                  </a:moveTo>
                  <a:lnTo>
                    <a:pt x="31" y="7"/>
                  </a:lnTo>
                  <a:lnTo>
                    <a:pt x="20" y="15"/>
                  </a:lnTo>
                  <a:lnTo>
                    <a:pt x="11" y="26"/>
                  </a:lnTo>
                  <a:lnTo>
                    <a:pt x="4" y="38"/>
                  </a:lnTo>
                  <a:lnTo>
                    <a:pt x="1" y="51"/>
                  </a:lnTo>
                  <a:lnTo>
                    <a:pt x="0" y="6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9" name="Line 297"/>
            <p:cNvSpPr>
              <a:spLocks noChangeShapeType="1"/>
            </p:cNvSpPr>
            <p:nvPr/>
          </p:nvSpPr>
          <p:spPr bwMode="auto">
            <a:xfrm flipH="1">
              <a:off x="3387" y="2571"/>
              <a:ext cx="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0" name="Line 298"/>
            <p:cNvSpPr>
              <a:spLocks noChangeShapeType="1"/>
            </p:cNvSpPr>
            <p:nvPr/>
          </p:nvSpPr>
          <p:spPr bwMode="auto">
            <a:xfrm>
              <a:off x="3394" y="2571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1" name="Line 299"/>
            <p:cNvSpPr>
              <a:spLocks noChangeShapeType="1"/>
            </p:cNvSpPr>
            <p:nvPr/>
          </p:nvSpPr>
          <p:spPr bwMode="auto">
            <a:xfrm flipH="1">
              <a:off x="3381" y="2580"/>
              <a:ext cx="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2" name="Freeform 300"/>
            <p:cNvSpPr>
              <a:spLocks/>
            </p:cNvSpPr>
            <p:nvPr/>
          </p:nvSpPr>
          <p:spPr bwMode="auto">
            <a:xfrm>
              <a:off x="3370" y="2580"/>
              <a:ext cx="11" cy="0"/>
            </a:xfrm>
            <a:custGeom>
              <a:avLst/>
              <a:gdLst>
                <a:gd name="T0" fmla="*/ 79 w 79"/>
                <a:gd name="T1" fmla="*/ 1 h 1"/>
                <a:gd name="T2" fmla="*/ 40 w 79"/>
                <a:gd name="T3" fmla="*/ 0 h 1"/>
                <a:gd name="T4" fmla="*/ 0 w 7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1">
                  <a:moveTo>
                    <a:pt x="79" y="1"/>
                  </a:moveTo>
                  <a:lnTo>
                    <a:pt x="40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3" name="Line 301"/>
            <p:cNvSpPr>
              <a:spLocks noChangeShapeType="1"/>
            </p:cNvSpPr>
            <p:nvPr/>
          </p:nvSpPr>
          <p:spPr bwMode="auto">
            <a:xfrm>
              <a:off x="3362" y="2580"/>
              <a:ext cx="0" cy="4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4" name="Line 302"/>
            <p:cNvSpPr>
              <a:spLocks noChangeShapeType="1"/>
            </p:cNvSpPr>
            <p:nvPr/>
          </p:nvSpPr>
          <p:spPr bwMode="auto">
            <a:xfrm flipH="1">
              <a:off x="3362" y="2580"/>
              <a:ext cx="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5" name="Line 303"/>
            <p:cNvSpPr>
              <a:spLocks noChangeShapeType="1"/>
            </p:cNvSpPr>
            <p:nvPr/>
          </p:nvSpPr>
          <p:spPr bwMode="auto">
            <a:xfrm>
              <a:off x="3362" y="2622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6" name="Freeform 304"/>
            <p:cNvSpPr>
              <a:spLocks/>
            </p:cNvSpPr>
            <p:nvPr/>
          </p:nvSpPr>
          <p:spPr bwMode="auto">
            <a:xfrm>
              <a:off x="3453" y="2580"/>
              <a:ext cx="11" cy="0"/>
            </a:xfrm>
            <a:custGeom>
              <a:avLst/>
              <a:gdLst>
                <a:gd name="T0" fmla="*/ 78 w 78"/>
                <a:gd name="T1" fmla="*/ 1 h 1"/>
                <a:gd name="T2" fmla="*/ 39 w 78"/>
                <a:gd name="T3" fmla="*/ 0 h 1"/>
                <a:gd name="T4" fmla="*/ 0 w 78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1">
                  <a:moveTo>
                    <a:pt x="78" y="1"/>
                  </a:moveTo>
                  <a:lnTo>
                    <a:pt x="39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7" name="Line 305"/>
            <p:cNvSpPr>
              <a:spLocks noChangeShapeType="1"/>
            </p:cNvSpPr>
            <p:nvPr/>
          </p:nvSpPr>
          <p:spPr bwMode="auto">
            <a:xfrm flipH="1">
              <a:off x="3464" y="2580"/>
              <a:ext cx="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8" name="Line 306"/>
            <p:cNvSpPr>
              <a:spLocks noChangeShapeType="1"/>
            </p:cNvSpPr>
            <p:nvPr/>
          </p:nvSpPr>
          <p:spPr bwMode="auto">
            <a:xfrm flipV="1">
              <a:off x="3472" y="2580"/>
              <a:ext cx="0" cy="1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9" name="Freeform 307"/>
            <p:cNvSpPr>
              <a:spLocks/>
            </p:cNvSpPr>
            <p:nvPr/>
          </p:nvSpPr>
          <p:spPr bwMode="auto">
            <a:xfrm>
              <a:off x="3407" y="2568"/>
              <a:ext cx="21" cy="0"/>
            </a:xfrm>
            <a:custGeom>
              <a:avLst/>
              <a:gdLst>
                <a:gd name="T0" fmla="*/ 0 w 145"/>
                <a:gd name="T1" fmla="*/ 0 h 2"/>
                <a:gd name="T2" fmla="*/ 37 w 145"/>
                <a:gd name="T3" fmla="*/ 1 h 2"/>
                <a:gd name="T4" fmla="*/ 72 w 145"/>
                <a:gd name="T5" fmla="*/ 2 h 2"/>
                <a:gd name="T6" fmla="*/ 109 w 145"/>
                <a:gd name="T7" fmla="*/ 1 h 2"/>
                <a:gd name="T8" fmla="*/ 145 w 14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2">
                  <a:moveTo>
                    <a:pt x="0" y="0"/>
                  </a:moveTo>
                  <a:lnTo>
                    <a:pt x="37" y="1"/>
                  </a:lnTo>
                  <a:lnTo>
                    <a:pt x="72" y="2"/>
                  </a:lnTo>
                  <a:lnTo>
                    <a:pt x="109" y="1"/>
                  </a:lnTo>
                  <a:lnTo>
                    <a:pt x="145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0" name="Line 308"/>
            <p:cNvSpPr>
              <a:spLocks noChangeShapeType="1"/>
            </p:cNvSpPr>
            <p:nvPr/>
          </p:nvSpPr>
          <p:spPr bwMode="auto">
            <a:xfrm>
              <a:off x="3428" y="2568"/>
              <a:ext cx="0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1" name="Line 309"/>
            <p:cNvSpPr>
              <a:spLocks noChangeShapeType="1"/>
            </p:cNvSpPr>
            <p:nvPr/>
          </p:nvSpPr>
          <p:spPr bwMode="auto">
            <a:xfrm flipH="1">
              <a:off x="3406" y="2568"/>
              <a:ext cx="1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2" name="Line 310"/>
            <p:cNvSpPr>
              <a:spLocks noChangeShapeType="1"/>
            </p:cNvSpPr>
            <p:nvPr/>
          </p:nvSpPr>
          <p:spPr bwMode="auto">
            <a:xfrm>
              <a:off x="3399" y="2568"/>
              <a:ext cx="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3" name="Line 311"/>
            <p:cNvSpPr>
              <a:spLocks noChangeShapeType="1"/>
            </p:cNvSpPr>
            <p:nvPr/>
          </p:nvSpPr>
          <p:spPr bwMode="auto">
            <a:xfrm flipH="1">
              <a:off x="3397" y="2568"/>
              <a:ext cx="2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4" name="Line 312"/>
            <p:cNvSpPr>
              <a:spLocks noChangeShapeType="1"/>
            </p:cNvSpPr>
            <p:nvPr/>
          </p:nvSpPr>
          <p:spPr bwMode="auto">
            <a:xfrm flipV="1">
              <a:off x="3428" y="2568"/>
              <a:ext cx="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5" name="Line 313"/>
            <p:cNvSpPr>
              <a:spLocks noChangeShapeType="1"/>
            </p:cNvSpPr>
            <p:nvPr/>
          </p:nvSpPr>
          <p:spPr bwMode="auto">
            <a:xfrm>
              <a:off x="3436" y="2568"/>
              <a:ext cx="1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6" name="Line 314"/>
            <p:cNvSpPr>
              <a:spLocks noChangeShapeType="1"/>
            </p:cNvSpPr>
            <p:nvPr/>
          </p:nvSpPr>
          <p:spPr bwMode="auto">
            <a:xfrm>
              <a:off x="3399" y="2568"/>
              <a:ext cx="3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7" name="Line 315"/>
            <p:cNvSpPr>
              <a:spLocks noChangeShapeType="1"/>
            </p:cNvSpPr>
            <p:nvPr/>
          </p:nvSpPr>
          <p:spPr bwMode="auto">
            <a:xfrm flipH="1">
              <a:off x="3394" y="2568"/>
              <a:ext cx="2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8" name="Line 316"/>
            <p:cNvSpPr>
              <a:spLocks noChangeShapeType="1"/>
            </p:cNvSpPr>
            <p:nvPr/>
          </p:nvSpPr>
          <p:spPr bwMode="auto">
            <a:xfrm>
              <a:off x="3396" y="2568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9" name="Line 317"/>
            <p:cNvSpPr>
              <a:spLocks noChangeShapeType="1"/>
            </p:cNvSpPr>
            <p:nvPr/>
          </p:nvSpPr>
          <p:spPr bwMode="auto">
            <a:xfrm>
              <a:off x="3439" y="2568"/>
              <a:ext cx="2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0" name="Line 318"/>
            <p:cNvSpPr>
              <a:spLocks noChangeShapeType="1"/>
            </p:cNvSpPr>
            <p:nvPr/>
          </p:nvSpPr>
          <p:spPr bwMode="auto">
            <a:xfrm>
              <a:off x="3436" y="2568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1" name="Line 319"/>
            <p:cNvSpPr>
              <a:spLocks noChangeShapeType="1"/>
            </p:cNvSpPr>
            <p:nvPr/>
          </p:nvSpPr>
          <p:spPr bwMode="auto">
            <a:xfrm flipV="1">
              <a:off x="3389" y="2568"/>
              <a:ext cx="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2" name="Line 320"/>
            <p:cNvSpPr>
              <a:spLocks noChangeShapeType="1"/>
            </p:cNvSpPr>
            <p:nvPr/>
          </p:nvSpPr>
          <p:spPr bwMode="auto">
            <a:xfrm flipH="1">
              <a:off x="3387" y="2568"/>
              <a:ext cx="2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3" name="Line 321"/>
            <p:cNvSpPr>
              <a:spLocks noChangeShapeType="1"/>
            </p:cNvSpPr>
            <p:nvPr/>
          </p:nvSpPr>
          <p:spPr bwMode="auto">
            <a:xfrm>
              <a:off x="3439" y="2568"/>
              <a:ext cx="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4" name="Line 322"/>
            <p:cNvSpPr>
              <a:spLocks noChangeShapeType="1"/>
            </p:cNvSpPr>
            <p:nvPr/>
          </p:nvSpPr>
          <p:spPr bwMode="auto">
            <a:xfrm>
              <a:off x="3445" y="2568"/>
              <a:ext cx="2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5" name="Line 323"/>
            <p:cNvSpPr>
              <a:spLocks noChangeShapeType="1"/>
            </p:cNvSpPr>
            <p:nvPr/>
          </p:nvSpPr>
          <p:spPr bwMode="auto">
            <a:xfrm>
              <a:off x="3377" y="2568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6" name="Freeform 324"/>
            <p:cNvSpPr>
              <a:spLocks/>
            </p:cNvSpPr>
            <p:nvPr/>
          </p:nvSpPr>
          <p:spPr bwMode="auto">
            <a:xfrm>
              <a:off x="3379" y="2568"/>
              <a:ext cx="10" cy="0"/>
            </a:xfrm>
            <a:custGeom>
              <a:avLst/>
              <a:gdLst>
                <a:gd name="T0" fmla="*/ 0 w 73"/>
                <a:gd name="T1" fmla="*/ 0 h 2"/>
                <a:gd name="T2" fmla="*/ 12 w 73"/>
                <a:gd name="T3" fmla="*/ 1 h 2"/>
                <a:gd name="T4" fmla="*/ 20 w 73"/>
                <a:gd name="T5" fmla="*/ 2 h 2"/>
                <a:gd name="T6" fmla="*/ 28 w 73"/>
                <a:gd name="T7" fmla="*/ 2 h 2"/>
                <a:gd name="T8" fmla="*/ 37 w 73"/>
                <a:gd name="T9" fmla="*/ 2 h 2"/>
                <a:gd name="T10" fmla="*/ 49 w 73"/>
                <a:gd name="T11" fmla="*/ 1 h 2"/>
                <a:gd name="T12" fmla="*/ 73 w 7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2">
                  <a:moveTo>
                    <a:pt x="0" y="0"/>
                  </a:moveTo>
                  <a:lnTo>
                    <a:pt x="12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7" y="2"/>
                  </a:lnTo>
                  <a:lnTo>
                    <a:pt x="49" y="1"/>
                  </a:lnTo>
                  <a:lnTo>
                    <a:pt x="73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7" name="Line 325"/>
            <p:cNvSpPr>
              <a:spLocks noChangeShapeType="1"/>
            </p:cNvSpPr>
            <p:nvPr/>
          </p:nvSpPr>
          <p:spPr bwMode="auto">
            <a:xfrm>
              <a:off x="3377" y="2568"/>
              <a:ext cx="1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8" name="Line 326"/>
            <p:cNvSpPr>
              <a:spLocks noChangeShapeType="1"/>
            </p:cNvSpPr>
            <p:nvPr/>
          </p:nvSpPr>
          <p:spPr bwMode="auto">
            <a:xfrm flipV="1">
              <a:off x="3456" y="2568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9" name="Freeform 327"/>
            <p:cNvSpPr>
              <a:spLocks/>
            </p:cNvSpPr>
            <p:nvPr/>
          </p:nvSpPr>
          <p:spPr bwMode="auto">
            <a:xfrm>
              <a:off x="3445" y="2568"/>
              <a:ext cx="11" cy="0"/>
            </a:xfrm>
            <a:custGeom>
              <a:avLst/>
              <a:gdLst>
                <a:gd name="T0" fmla="*/ 0 w 74"/>
                <a:gd name="T1" fmla="*/ 0 h 2"/>
                <a:gd name="T2" fmla="*/ 25 w 74"/>
                <a:gd name="T3" fmla="*/ 1 h 2"/>
                <a:gd name="T4" fmla="*/ 36 w 74"/>
                <a:gd name="T5" fmla="*/ 2 h 2"/>
                <a:gd name="T6" fmla="*/ 45 w 74"/>
                <a:gd name="T7" fmla="*/ 2 h 2"/>
                <a:gd name="T8" fmla="*/ 54 w 74"/>
                <a:gd name="T9" fmla="*/ 2 h 2"/>
                <a:gd name="T10" fmla="*/ 60 w 74"/>
                <a:gd name="T11" fmla="*/ 1 h 2"/>
                <a:gd name="T12" fmla="*/ 74 w 7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2">
                  <a:moveTo>
                    <a:pt x="0" y="0"/>
                  </a:moveTo>
                  <a:lnTo>
                    <a:pt x="25" y="1"/>
                  </a:lnTo>
                  <a:lnTo>
                    <a:pt x="36" y="2"/>
                  </a:lnTo>
                  <a:lnTo>
                    <a:pt x="45" y="2"/>
                  </a:lnTo>
                  <a:lnTo>
                    <a:pt x="54" y="2"/>
                  </a:lnTo>
                  <a:lnTo>
                    <a:pt x="60" y="1"/>
                  </a:lnTo>
                  <a:lnTo>
                    <a:pt x="74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0" name="Line 328"/>
            <p:cNvSpPr>
              <a:spLocks noChangeShapeType="1"/>
            </p:cNvSpPr>
            <p:nvPr/>
          </p:nvSpPr>
          <p:spPr bwMode="auto">
            <a:xfrm>
              <a:off x="3439" y="2568"/>
              <a:ext cx="1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" name="Freeform 329"/>
            <p:cNvSpPr>
              <a:spLocks/>
            </p:cNvSpPr>
            <p:nvPr/>
          </p:nvSpPr>
          <p:spPr bwMode="auto">
            <a:xfrm>
              <a:off x="3370" y="2571"/>
              <a:ext cx="6" cy="9"/>
            </a:xfrm>
            <a:custGeom>
              <a:avLst/>
              <a:gdLst>
                <a:gd name="T0" fmla="*/ 43 w 43"/>
                <a:gd name="T1" fmla="*/ 0 h 65"/>
                <a:gd name="T2" fmla="*/ 31 w 43"/>
                <a:gd name="T3" fmla="*/ 7 h 65"/>
                <a:gd name="T4" fmla="*/ 20 w 43"/>
                <a:gd name="T5" fmla="*/ 15 h 65"/>
                <a:gd name="T6" fmla="*/ 11 w 43"/>
                <a:gd name="T7" fmla="*/ 26 h 65"/>
                <a:gd name="T8" fmla="*/ 4 w 43"/>
                <a:gd name="T9" fmla="*/ 38 h 65"/>
                <a:gd name="T10" fmla="*/ 1 w 43"/>
                <a:gd name="T11" fmla="*/ 51 h 65"/>
                <a:gd name="T12" fmla="*/ 0 w 43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5">
                  <a:moveTo>
                    <a:pt x="43" y="0"/>
                  </a:moveTo>
                  <a:lnTo>
                    <a:pt x="31" y="7"/>
                  </a:lnTo>
                  <a:lnTo>
                    <a:pt x="20" y="15"/>
                  </a:lnTo>
                  <a:lnTo>
                    <a:pt x="11" y="26"/>
                  </a:lnTo>
                  <a:lnTo>
                    <a:pt x="4" y="38"/>
                  </a:lnTo>
                  <a:lnTo>
                    <a:pt x="1" y="51"/>
                  </a:lnTo>
                  <a:lnTo>
                    <a:pt x="0" y="6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" name="Freeform 330"/>
            <p:cNvSpPr>
              <a:spLocks/>
            </p:cNvSpPr>
            <p:nvPr/>
          </p:nvSpPr>
          <p:spPr bwMode="auto">
            <a:xfrm>
              <a:off x="3376" y="2571"/>
              <a:ext cx="11" cy="0"/>
            </a:xfrm>
            <a:custGeom>
              <a:avLst/>
              <a:gdLst>
                <a:gd name="T0" fmla="*/ 79 w 79"/>
                <a:gd name="T1" fmla="*/ 0 h 2"/>
                <a:gd name="T2" fmla="*/ 54 w 79"/>
                <a:gd name="T3" fmla="*/ 1 h 2"/>
                <a:gd name="T4" fmla="*/ 43 w 79"/>
                <a:gd name="T5" fmla="*/ 1 h 2"/>
                <a:gd name="T6" fmla="*/ 32 w 79"/>
                <a:gd name="T7" fmla="*/ 2 h 2"/>
                <a:gd name="T8" fmla="*/ 23 w 79"/>
                <a:gd name="T9" fmla="*/ 1 h 2"/>
                <a:gd name="T10" fmla="*/ 16 w 79"/>
                <a:gd name="T11" fmla="*/ 1 h 2"/>
                <a:gd name="T12" fmla="*/ 0 w 79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2">
                  <a:moveTo>
                    <a:pt x="79" y="0"/>
                  </a:moveTo>
                  <a:lnTo>
                    <a:pt x="54" y="1"/>
                  </a:lnTo>
                  <a:lnTo>
                    <a:pt x="43" y="1"/>
                  </a:lnTo>
                  <a:lnTo>
                    <a:pt x="32" y="2"/>
                  </a:lnTo>
                  <a:lnTo>
                    <a:pt x="23" y="1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" name="Freeform 331"/>
            <p:cNvSpPr>
              <a:spLocks/>
            </p:cNvSpPr>
            <p:nvPr/>
          </p:nvSpPr>
          <p:spPr bwMode="auto">
            <a:xfrm>
              <a:off x="3447" y="2571"/>
              <a:ext cx="11" cy="0"/>
            </a:xfrm>
            <a:custGeom>
              <a:avLst/>
              <a:gdLst>
                <a:gd name="T0" fmla="*/ 78 w 78"/>
                <a:gd name="T1" fmla="*/ 0 h 2"/>
                <a:gd name="T2" fmla="*/ 63 w 78"/>
                <a:gd name="T3" fmla="*/ 1 h 2"/>
                <a:gd name="T4" fmla="*/ 55 w 78"/>
                <a:gd name="T5" fmla="*/ 1 h 2"/>
                <a:gd name="T6" fmla="*/ 45 w 78"/>
                <a:gd name="T7" fmla="*/ 2 h 2"/>
                <a:gd name="T8" fmla="*/ 35 w 78"/>
                <a:gd name="T9" fmla="*/ 1 h 2"/>
                <a:gd name="T10" fmla="*/ 24 w 78"/>
                <a:gd name="T11" fmla="*/ 1 h 2"/>
                <a:gd name="T12" fmla="*/ 0 w 7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2">
                  <a:moveTo>
                    <a:pt x="78" y="0"/>
                  </a:moveTo>
                  <a:lnTo>
                    <a:pt x="63" y="1"/>
                  </a:lnTo>
                  <a:lnTo>
                    <a:pt x="55" y="1"/>
                  </a:lnTo>
                  <a:lnTo>
                    <a:pt x="45" y="2"/>
                  </a:lnTo>
                  <a:lnTo>
                    <a:pt x="35" y="1"/>
                  </a:lnTo>
                  <a:lnTo>
                    <a:pt x="24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" name="Freeform 332"/>
            <p:cNvSpPr>
              <a:spLocks/>
            </p:cNvSpPr>
            <p:nvPr/>
          </p:nvSpPr>
          <p:spPr bwMode="auto">
            <a:xfrm>
              <a:off x="3458" y="2571"/>
              <a:ext cx="6" cy="9"/>
            </a:xfrm>
            <a:custGeom>
              <a:avLst/>
              <a:gdLst>
                <a:gd name="T0" fmla="*/ 43 w 43"/>
                <a:gd name="T1" fmla="*/ 65 h 65"/>
                <a:gd name="T2" fmla="*/ 42 w 43"/>
                <a:gd name="T3" fmla="*/ 51 h 65"/>
                <a:gd name="T4" fmla="*/ 38 w 43"/>
                <a:gd name="T5" fmla="*/ 38 h 65"/>
                <a:gd name="T6" fmla="*/ 32 w 43"/>
                <a:gd name="T7" fmla="*/ 26 h 65"/>
                <a:gd name="T8" fmla="*/ 23 w 43"/>
                <a:gd name="T9" fmla="*/ 15 h 65"/>
                <a:gd name="T10" fmla="*/ 12 w 43"/>
                <a:gd name="T11" fmla="*/ 7 h 65"/>
                <a:gd name="T12" fmla="*/ 0 w 43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5">
                  <a:moveTo>
                    <a:pt x="43" y="65"/>
                  </a:moveTo>
                  <a:lnTo>
                    <a:pt x="42" y="51"/>
                  </a:lnTo>
                  <a:lnTo>
                    <a:pt x="38" y="38"/>
                  </a:lnTo>
                  <a:lnTo>
                    <a:pt x="32" y="26"/>
                  </a:lnTo>
                  <a:lnTo>
                    <a:pt x="23" y="15"/>
                  </a:lnTo>
                  <a:lnTo>
                    <a:pt x="12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" name="Line 333"/>
            <p:cNvSpPr>
              <a:spLocks noChangeShapeType="1"/>
            </p:cNvSpPr>
            <p:nvPr/>
          </p:nvSpPr>
          <p:spPr bwMode="auto">
            <a:xfrm>
              <a:off x="3456" y="2568"/>
              <a:ext cx="2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" name="Line 334"/>
            <p:cNvSpPr>
              <a:spLocks noChangeShapeType="1"/>
            </p:cNvSpPr>
            <p:nvPr/>
          </p:nvSpPr>
          <p:spPr bwMode="auto">
            <a:xfrm flipH="1">
              <a:off x="3376" y="2568"/>
              <a:ext cx="3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" name="Line 335"/>
            <p:cNvSpPr>
              <a:spLocks noChangeShapeType="1"/>
            </p:cNvSpPr>
            <p:nvPr/>
          </p:nvSpPr>
          <p:spPr bwMode="auto">
            <a:xfrm flipH="1">
              <a:off x="3458" y="2571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" name="Line 336"/>
            <p:cNvSpPr>
              <a:spLocks noChangeShapeType="1"/>
            </p:cNvSpPr>
            <p:nvPr/>
          </p:nvSpPr>
          <p:spPr bwMode="auto">
            <a:xfrm>
              <a:off x="3460" y="2571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" name="Freeform 337"/>
            <p:cNvSpPr>
              <a:spLocks/>
            </p:cNvSpPr>
            <p:nvPr/>
          </p:nvSpPr>
          <p:spPr bwMode="auto">
            <a:xfrm>
              <a:off x="3462" y="2571"/>
              <a:ext cx="10" cy="9"/>
            </a:xfrm>
            <a:custGeom>
              <a:avLst/>
              <a:gdLst>
                <a:gd name="T0" fmla="*/ 75 w 75"/>
                <a:gd name="T1" fmla="*/ 67 h 67"/>
                <a:gd name="T2" fmla="*/ 74 w 75"/>
                <a:gd name="T3" fmla="*/ 53 h 67"/>
                <a:gd name="T4" fmla="*/ 71 w 75"/>
                <a:gd name="T5" fmla="*/ 46 h 67"/>
                <a:gd name="T6" fmla="*/ 69 w 75"/>
                <a:gd name="T7" fmla="*/ 40 h 67"/>
                <a:gd name="T8" fmla="*/ 61 w 75"/>
                <a:gd name="T9" fmla="*/ 29 h 67"/>
                <a:gd name="T10" fmla="*/ 51 w 75"/>
                <a:gd name="T11" fmla="*/ 19 h 67"/>
                <a:gd name="T12" fmla="*/ 40 w 75"/>
                <a:gd name="T13" fmla="*/ 10 h 67"/>
                <a:gd name="T14" fmla="*/ 27 w 75"/>
                <a:gd name="T15" fmla="*/ 4 h 67"/>
                <a:gd name="T16" fmla="*/ 14 w 75"/>
                <a:gd name="T17" fmla="*/ 2 h 67"/>
                <a:gd name="T18" fmla="*/ 0 w 75"/>
                <a:gd name="T1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67">
                  <a:moveTo>
                    <a:pt x="75" y="67"/>
                  </a:moveTo>
                  <a:lnTo>
                    <a:pt x="74" y="53"/>
                  </a:lnTo>
                  <a:lnTo>
                    <a:pt x="71" y="46"/>
                  </a:lnTo>
                  <a:lnTo>
                    <a:pt x="69" y="40"/>
                  </a:lnTo>
                  <a:lnTo>
                    <a:pt x="61" y="29"/>
                  </a:lnTo>
                  <a:lnTo>
                    <a:pt x="51" y="19"/>
                  </a:lnTo>
                  <a:lnTo>
                    <a:pt x="40" y="10"/>
                  </a:lnTo>
                  <a:lnTo>
                    <a:pt x="27" y="4"/>
                  </a:lnTo>
                  <a:lnTo>
                    <a:pt x="14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" name="Line 338"/>
            <p:cNvSpPr>
              <a:spLocks noChangeShapeType="1"/>
            </p:cNvSpPr>
            <p:nvPr/>
          </p:nvSpPr>
          <p:spPr bwMode="auto">
            <a:xfrm flipH="1" flipV="1">
              <a:off x="3374" y="2571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" name="Freeform 339"/>
            <p:cNvSpPr>
              <a:spLocks/>
            </p:cNvSpPr>
            <p:nvPr/>
          </p:nvSpPr>
          <p:spPr bwMode="auto">
            <a:xfrm>
              <a:off x="3362" y="2571"/>
              <a:ext cx="11" cy="9"/>
            </a:xfrm>
            <a:custGeom>
              <a:avLst/>
              <a:gdLst>
                <a:gd name="T0" fmla="*/ 75 w 75"/>
                <a:gd name="T1" fmla="*/ 0 h 67"/>
                <a:gd name="T2" fmla="*/ 61 w 75"/>
                <a:gd name="T3" fmla="*/ 2 h 67"/>
                <a:gd name="T4" fmla="*/ 47 w 75"/>
                <a:gd name="T5" fmla="*/ 4 h 67"/>
                <a:gd name="T6" fmla="*/ 35 w 75"/>
                <a:gd name="T7" fmla="*/ 10 h 67"/>
                <a:gd name="T8" fmla="*/ 23 w 75"/>
                <a:gd name="T9" fmla="*/ 19 h 67"/>
                <a:gd name="T10" fmla="*/ 14 w 75"/>
                <a:gd name="T11" fmla="*/ 29 h 67"/>
                <a:gd name="T12" fmla="*/ 6 w 75"/>
                <a:gd name="T13" fmla="*/ 40 h 67"/>
                <a:gd name="T14" fmla="*/ 4 w 75"/>
                <a:gd name="T15" fmla="*/ 46 h 67"/>
                <a:gd name="T16" fmla="*/ 2 w 75"/>
                <a:gd name="T17" fmla="*/ 53 h 67"/>
                <a:gd name="T18" fmla="*/ 0 w 75"/>
                <a:gd name="T1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67">
                  <a:moveTo>
                    <a:pt x="75" y="0"/>
                  </a:moveTo>
                  <a:lnTo>
                    <a:pt x="61" y="2"/>
                  </a:lnTo>
                  <a:lnTo>
                    <a:pt x="47" y="4"/>
                  </a:lnTo>
                  <a:lnTo>
                    <a:pt x="35" y="10"/>
                  </a:lnTo>
                  <a:lnTo>
                    <a:pt x="23" y="19"/>
                  </a:lnTo>
                  <a:lnTo>
                    <a:pt x="14" y="29"/>
                  </a:lnTo>
                  <a:lnTo>
                    <a:pt x="6" y="40"/>
                  </a:lnTo>
                  <a:lnTo>
                    <a:pt x="4" y="46"/>
                  </a:lnTo>
                  <a:lnTo>
                    <a:pt x="2" y="53"/>
                  </a:lnTo>
                  <a:lnTo>
                    <a:pt x="0" y="6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" name="Line 340"/>
            <p:cNvSpPr>
              <a:spLocks noChangeShapeType="1"/>
            </p:cNvSpPr>
            <p:nvPr/>
          </p:nvSpPr>
          <p:spPr bwMode="auto">
            <a:xfrm>
              <a:off x="3373" y="2571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" name="Line 341"/>
            <p:cNvSpPr>
              <a:spLocks noChangeShapeType="1"/>
            </p:cNvSpPr>
            <p:nvPr/>
          </p:nvSpPr>
          <p:spPr bwMode="auto">
            <a:xfrm flipH="1">
              <a:off x="3374" y="2568"/>
              <a:ext cx="3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" name="Line 342"/>
            <p:cNvSpPr>
              <a:spLocks noChangeShapeType="1"/>
            </p:cNvSpPr>
            <p:nvPr/>
          </p:nvSpPr>
          <p:spPr bwMode="auto">
            <a:xfrm flipH="1" flipV="1">
              <a:off x="3457" y="2568"/>
              <a:ext cx="3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" name="Freeform 343"/>
            <p:cNvSpPr>
              <a:spLocks/>
            </p:cNvSpPr>
            <p:nvPr/>
          </p:nvSpPr>
          <p:spPr bwMode="auto">
            <a:xfrm>
              <a:off x="3462" y="2571"/>
              <a:ext cx="10" cy="9"/>
            </a:xfrm>
            <a:custGeom>
              <a:avLst/>
              <a:gdLst>
                <a:gd name="T0" fmla="*/ 0 w 75"/>
                <a:gd name="T1" fmla="*/ 0 h 67"/>
                <a:gd name="T2" fmla="*/ 14 w 75"/>
                <a:gd name="T3" fmla="*/ 2 h 67"/>
                <a:gd name="T4" fmla="*/ 27 w 75"/>
                <a:gd name="T5" fmla="*/ 4 h 67"/>
                <a:gd name="T6" fmla="*/ 40 w 75"/>
                <a:gd name="T7" fmla="*/ 10 h 67"/>
                <a:gd name="T8" fmla="*/ 51 w 75"/>
                <a:gd name="T9" fmla="*/ 19 h 67"/>
                <a:gd name="T10" fmla="*/ 61 w 75"/>
                <a:gd name="T11" fmla="*/ 29 h 67"/>
                <a:gd name="T12" fmla="*/ 69 w 75"/>
                <a:gd name="T13" fmla="*/ 40 h 67"/>
                <a:gd name="T14" fmla="*/ 71 w 75"/>
                <a:gd name="T15" fmla="*/ 46 h 67"/>
                <a:gd name="T16" fmla="*/ 74 w 75"/>
                <a:gd name="T17" fmla="*/ 53 h 67"/>
                <a:gd name="T18" fmla="*/ 75 w 75"/>
                <a:gd name="T1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67">
                  <a:moveTo>
                    <a:pt x="0" y="0"/>
                  </a:moveTo>
                  <a:lnTo>
                    <a:pt x="14" y="2"/>
                  </a:lnTo>
                  <a:lnTo>
                    <a:pt x="27" y="4"/>
                  </a:lnTo>
                  <a:lnTo>
                    <a:pt x="40" y="10"/>
                  </a:lnTo>
                  <a:lnTo>
                    <a:pt x="51" y="19"/>
                  </a:lnTo>
                  <a:lnTo>
                    <a:pt x="61" y="29"/>
                  </a:lnTo>
                  <a:lnTo>
                    <a:pt x="69" y="40"/>
                  </a:lnTo>
                  <a:lnTo>
                    <a:pt x="71" y="46"/>
                  </a:lnTo>
                  <a:lnTo>
                    <a:pt x="74" y="53"/>
                  </a:lnTo>
                  <a:lnTo>
                    <a:pt x="75" y="6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" name="Line 344"/>
            <p:cNvSpPr>
              <a:spLocks noChangeShapeType="1"/>
            </p:cNvSpPr>
            <p:nvPr/>
          </p:nvSpPr>
          <p:spPr bwMode="auto">
            <a:xfrm>
              <a:off x="3457" y="2568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7" name="Line 345"/>
            <p:cNvSpPr>
              <a:spLocks noChangeShapeType="1"/>
            </p:cNvSpPr>
            <p:nvPr/>
          </p:nvSpPr>
          <p:spPr bwMode="auto">
            <a:xfrm>
              <a:off x="3377" y="2568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8" name="Line 346"/>
            <p:cNvSpPr>
              <a:spLocks noChangeShapeType="1"/>
            </p:cNvSpPr>
            <p:nvPr/>
          </p:nvSpPr>
          <p:spPr bwMode="auto">
            <a:xfrm>
              <a:off x="3419" y="3151"/>
              <a:ext cx="1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" name="Line 347"/>
            <p:cNvSpPr>
              <a:spLocks noChangeShapeType="1"/>
            </p:cNvSpPr>
            <p:nvPr/>
          </p:nvSpPr>
          <p:spPr bwMode="auto">
            <a:xfrm>
              <a:off x="3585" y="3151"/>
              <a:ext cx="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" name="Line 348"/>
            <p:cNvSpPr>
              <a:spLocks noChangeShapeType="1"/>
            </p:cNvSpPr>
            <p:nvPr/>
          </p:nvSpPr>
          <p:spPr bwMode="auto">
            <a:xfrm>
              <a:off x="3764" y="3151"/>
              <a:ext cx="15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" name="Freeform 349"/>
            <p:cNvSpPr>
              <a:spLocks/>
            </p:cNvSpPr>
            <p:nvPr/>
          </p:nvSpPr>
          <p:spPr bwMode="auto">
            <a:xfrm>
              <a:off x="3974" y="2661"/>
              <a:ext cx="157" cy="111"/>
            </a:xfrm>
            <a:custGeom>
              <a:avLst/>
              <a:gdLst>
                <a:gd name="T0" fmla="*/ 1101 w 1101"/>
                <a:gd name="T1" fmla="*/ 781 h 781"/>
                <a:gd name="T2" fmla="*/ 1061 w 1101"/>
                <a:gd name="T3" fmla="*/ 720 h 781"/>
                <a:gd name="T4" fmla="*/ 1018 w 1101"/>
                <a:gd name="T5" fmla="*/ 661 h 781"/>
                <a:gd name="T6" fmla="*/ 972 w 1101"/>
                <a:gd name="T7" fmla="*/ 604 h 781"/>
                <a:gd name="T8" fmla="*/ 925 w 1101"/>
                <a:gd name="T9" fmla="*/ 550 h 781"/>
                <a:gd name="T10" fmla="*/ 875 w 1101"/>
                <a:gd name="T11" fmla="*/ 496 h 781"/>
                <a:gd name="T12" fmla="*/ 824 w 1101"/>
                <a:gd name="T13" fmla="*/ 444 h 781"/>
                <a:gd name="T14" fmla="*/ 770 w 1101"/>
                <a:gd name="T15" fmla="*/ 396 h 781"/>
                <a:gd name="T16" fmla="*/ 714 w 1101"/>
                <a:gd name="T17" fmla="*/ 349 h 781"/>
                <a:gd name="T18" fmla="*/ 657 w 1101"/>
                <a:gd name="T19" fmla="*/ 305 h 781"/>
                <a:gd name="T20" fmla="*/ 597 w 1101"/>
                <a:gd name="T21" fmla="*/ 263 h 781"/>
                <a:gd name="T22" fmla="*/ 536 w 1101"/>
                <a:gd name="T23" fmla="*/ 223 h 781"/>
                <a:gd name="T24" fmla="*/ 473 w 1101"/>
                <a:gd name="T25" fmla="*/ 185 h 781"/>
                <a:gd name="T26" fmla="*/ 408 w 1101"/>
                <a:gd name="T27" fmla="*/ 151 h 781"/>
                <a:gd name="T28" fmla="*/ 343 w 1101"/>
                <a:gd name="T29" fmla="*/ 119 h 781"/>
                <a:gd name="T30" fmla="*/ 277 w 1101"/>
                <a:gd name="T31" fmla="*/ 90 h 781"/>
                <a:gd name="T32" fmla="*/ 209 w 1101"/>
                <a:gd name="T33" fmla="*/ 63 h 781"/>
                <a:gd name="T34" fmla="*/ 140 w 1101"/>
                <a:gd name="T35" fmla="*/ 40 h 781"/>
                <a:gd name="T36" fmla="*/ 71 w 1101"/>
                <a:gd name="T37" fmla="*/ 19 h 781"/>
                <a:gd name="T38" fmla="*/ 0 w 1101"/>
                <a:gd name="T39" fmla="*/ 0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1" h="781">
                  <a:moveTo>
                    <a:pt x="1101" y="781"/>
                  </a:moveTo>
                  <a:lnTo>
                    <a:pt x="1061" y="720"/>
                  </a:lnTo>
                  <a:lnTo>
                    <a:pt x="1018" y="661"/>
                  </a:lnTo>
                  <a:lnTo>
                    <a:pt x="972" y="604"/>
                  </a:lnTo>
                  <a:lnTo>
                    <a:pt x="925" y="550"/>
                  </a:lnTo>
                  <a:lnTo>
                    <a:pt x="875" y="496"/>
                  </a:lnTo>
                  <a:lnTo>
                    <a:pt x="824" y="444"/>
                  </a:lnTo>
                  <a:lnTo>
                    <a:pt x="770" y="396"/>
                  </a:lnTo>
                  <a:lnTo>
                    <a:pt x="714" y="349"/>
                  </a:lnTo>
                  <a:lnTo>
                    <a:pt x="657" y="305"/>
                  </a:lnTo>
                  <a:lnTo>
                    <a:pt x="597" y="263"/>
                  </a:lnTo>
                  <a:lnTo>
                    <a:pt x="536" y="223"/>
                  </a:lnTo>
                  <a:lnTo>
                    <a:pt x="473" y="185"/>
                  </a:lnTo>
                  <a:lnTo>
                    <a:pt x="408" y="151"/>
                  </a:lnTo>
                  <a:lnTo>
                    <a:pt x="343" y="119"/>
                  </a:lnTo>
                  <a:lnTo>
                    <a:pt x="277" y="90"/>
                  </a:lnTo>
                  <a:lnTo>
                    <a:pt x="209" y="63"/>
                  </a:lnTo>
                  <a:lnTo>
                    <a:pt x="140" y="40"/>
                  </a:lnTo>
                  <a:lnTo>
                    <a:pt x="71" y="1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" name="Freeform 350"/>
            <p:cNvSpPr>
              <a:spLocks/>
            </p:cNvSpPr>
            <p:nvPr/>
          </p:nvSpPr>
          <p:spPr bwMode="auto">
            <a:xfrm>
              <a:off x="4142" y="2792"/>
              <a:ext cx="29" cy="237"/>
            </a:xfrm>
            <a:custGeom>
              <a:avLst/>
              <a:gdLst>
                <a:gd name="T0" fmla="*/ 0 w 203"/>
                <a:gd name="T1" fmla="*/ 1663 h 1663"/>
                <a:gd name="T2" fmla="*/ 33 w 203"/>
                <a:gd name="T3" fmla="*/ 1596 h 1663"/>
                <a:gd name="T4" fmla="*/ 64 w 203"/>
                <a:gd name="T5" fmla="*/ 1528 h 1663"/>
                <a:gd name="T6" fmla="*/ 92 w 203"/>
                <a:gd name="T7" fmla="*/ 1457 h 1663"/>
                <a:gd name="T8" fmla="*/ 116 w 203"/>
                <a:gd name="T9" fmla="*/ 1386 h 1663"/>
                <a:gd name="T10" fmla="*/ 137 w 203"/>
                <a:gd name="T11" fmla="*/ 1314 h 1663"/>
                <a:gd name="T12" fmla="*/ 156 w 203"/>
                <a:gd name="T13" fmla="*/ 1242 h 1663"/>
                <a:gd name="T14" fmla="*/ 171 w 203"/>
                <a:gd name="T15" fmla="*/ 1168 h 1663"/>
                <a:gd name="T16" fmla="*/ 185 w 203"/>
                <a:gd name="T17" fmla="*/ 1094 h 1663"/>
                <a:gd name="T18" fmla="*/ 193 w 203"/>
                <a:gd name="T19" fmla="*/ 1019 h 1663"/>
                <a:gd name="T20" fmla="*/ 200 w 203"/>
                <a:gd name="T21" fmla="*/ 944 h 1663"/>
                <a:gd name="T22" fmla="*/ 203 w 203"/>
                <a:gd name="T23" fmla="*/ 870 h 1663"/>
                <a:gd name="T24" fmla="*/ 203 w 203"/>
                <a:gd name="T25" fmla="*/ 794 h 1663"/>
                <a:gd name="T26" fmla="*/ 200 w 203"/>
                <a:gd name="T27" fmla="*/ 719 h 1663"/>
                <a:gd name="T28" fmla="*/ 193 w 203"/>
                <a:gd name="T29" fmla="*/ 644 h 1663"/>
                <a:gd name="T30" fmla="*/ 185 w 203"/>
                <a:gd name="T31" fmla="*/ 570 h 1663"/>
                <a:gd name="T32" fmla="*/ 172 w 203"/>
                <a:gd name="T33" fmla="*/ 495 h 1663"/>
                <a:gd name="T34" fmla="*/ 156 w 203"/>
                <a:gd name="T35" fmla="*/ 422 h 1663"/>
                <a:gd name="T36" fmla="*/ 138 w 203"/>
                <a:gd name="T37" fmla="*/ 349 h 1663"/>
                <a:gd name="T38" fmla="*/ 116 w 203"/>
                <a:gd name="T39" fmla="*/ 277 h 1663"/>
                <a:gd name="T40" fmla="*/ 92 w 203"/>
                <a:gd name="T41" fmla="*/ 206 h 1663"/>
                <a:gd name="T42" fmla="*/ 64 w 203"/>
                <a:gd name="T43" fmla="*/ 137 h 1663"/>
                <a:gd name="T44" fmla="*/ 33 w 203"/>
                <a:gd name="T45" fmla="*/ 68 h 1663"/>
                <a:gd name="T46" fmla="*/ 0 w 203"/>
                <a:gd name="T47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3" h="1663">
                  <a:moveTo>
                    <a:pt x="0" y="1663"/>
                  </a:moveTo>
                  <a:lnTo>
                    <a:pt x="33" y="1596"/>
                  </a:lnTo>
                  <a:lnTo>
                    <a:pt x="64" y="1528"/>
                  </a:lnTo>
                  <a:lnTo>
                    <a:pt x="92" y="1457"/>
                  </a:lnTo>
                  <a:lnTo>
                    <a:pt x="116" y="1386"/>
                  </a:lnTo>
                  <a:lnTo>
                    <a:pt x="137" y="1314"/>
                  </a:lnTo>
                  <a:lnTo>
                    <a:pt x="156" y="1242"/>
                  </a:lnTo>
                  <a:lnTo>
                    <a:pt x="171" y="1168"/>
                  </a:lnTo>
                  <a:lnTo>
                    <a:pt x="185" y="1094"/>
                  </a:lnTo>
                  <a:lnTo>
                    <a:pt x="193" y="1019"/>
                  </a:lnTo>
                  <a:lnTo>
                    <a:pt x="200" y="944"/>
                  </a:lnTo>
                  <a:lnTo>
                    <a:pt x="203" y="870"/>
                  </a:lnTo>
                  <a:lnTo>
                    <a:pt x="203" y="794"/>
                  </a:lnTo>
                  <a:lnTo>
                    <a:pt x="200" y="719"/>
                  </a:lnTo>
                  <a:lnTo>
                    <a:pt x="193" y="644"/>
                  </a:lnTo>
                  <a:lnTo>
                    <a:pt x="185" y="570"/>
                  </a:lnTo>
                  <a:lnTo>
                    <a:pt x="172" y="495"/>
                  </a:lnTo>
                  <a:lnTo>
                    <a:pt x="156" y="422"/>
                  </a:lnTo>
                  <a:lnTo>
                    <a:pt x="138" y="349"/>
                  </a:lnTo>
                  <a:lnTo>
                    <a:pt x="116" y="277"/>
                  </a:lnTo>
                  <a:lnTo>
                    <a:pt x="92" y="206"/>
                  </a:lnTo>
                  <a:lnTo>
                    <a:pt x="64" y="137"/>
                  </a:lnTo>
                  <a:lnTo>
                    <a:pt x="33" y="6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" name="Freeform 351"/>
            <p:cNvSpPr>
              <a:spLocks/>
            </p:cNvSpPr>
            <p:nvPr/>
          </p:nvSpPr>
          <p:spPr bwMode="auto">
            <a:xfrm>
              <a:off x="3975" y="3048"/>
              <a:ext cx="156" cy="112"/>
            </a:xfrm>
            <a:custGeom>
              <a:avLst/>
              <a:gdLst>
                <a:gd name="T0" fmla="*/ 0 w 1093"/>
                <a:gd name="T1" fmla="*/ 780 h 780"/>
                <a:gd name="T2" fmla="*/ 70 w 1093"/>
                <a:gd name="T3" fmla="*/ 761 h 780"/>
                <a:gd name="T4" fmla="*/ 139 w 1093"/>
                <a:gd name="T5" fmla="*/ 740 h 780"/>
                <a:gd name="T6" fmla="*/ 208 w 1093"/>
                <a:gd name="T7" fmla="*/ 715 h 780"/>
                <a:gd name="T8" fmla="*/ 274 w 1093"/>
                <a:gd name="T9" fmla="*/ 689 h 780"/>
                <a:gd name="T10" fmla="*/ 341 w 1093"/>
                <a:gd name="T11" fmla="*/ 660 h 780"/>
                <a:gd name="T12" fmla="*/ 406 w 1093"/>
                <a:gd name="T13" fmla="*/ 628 h 780"/>
                <a:gd name="T14" fmla="*/ 469 w 1093"/>
                <a:gd name="T15" fmla="*/ 594 h 780"/>
                <a:gd name="T16" fmla="*/ 531 w 1093"/>
                <a:gd name="T17" fmla="*/ 556 h 780"/>
                <a:gd name="T18" fmla="*/ 592 w 1093"/>
                <a:gd name="T19" fmla="*/ 516 h 780"/>
                <a:gd name="T20" fmla="*/ 651 w 1093"/>
                <a:gd name="T21" fmla="*/ 475 h 780"/>
                <a:gd name="T22" fmla="*/ 709 w 1093"/>
                <a:gd name="T23" fmla="*/ 430 h 780"/>
                <a:gd name="T24" fmla="*/ 764 w 1093"/>
                <a:gd name="T25" fmla="*/ 383 h 780"/>
                <a:gd name="T26" fmla="*/ 817 w 1093"/>
                <a:gd name="T27" fmla="*/ 334 h 780"/>
                <a:gd name="T28" fmla="*/ 868 w 1093"/>
                <a:gd name="T29" fmla="*/ 283 h 780"/>
                <a:gd name="T30" fmla="*/ 918 w 1093"/>
                <a:gd name="T31" fmla="*/ 230 h 780"/>
                <a:gd name="T32" fmla="*/ 966 w 1093"/>
                <a:gd name="T33" fmla="*/ 176 h 780"/>
                <a:gd name="T34" fmla="*/ 1010 w 1093"/>
                <a:gd name="T35" fmla="*/ 120 h 780"/>
                <a:gd name="T36" fmla="*/ 1052 w 1093"/>
                <a:gd name="T37" fmla="*/ 61 h 780"/>
                <a:gd name="T38" fmla="*/ 1093 w 1093"/>
                <a:gd name="T39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3" h="780">
                  <a:moveTo>
                    <a:pt x="0" y="780"/>
                  </a:moveTo>
                  <a:lnTo>
                    <a:pt x="70" y="761"/>
                  </a:lnTo>
                  <a:lnTo>
                    <a:pt x="139" y="740"/>
                  </a:lnTo>
                  <a:lnTo>
                    <a:pt x="208" y="715"/>
                  </a:lnTo>
                  <a:lnTo>
                    <a:pt x="274" y="689"/>
                  </a:lnTo>
                  <a:lnTo>
                    <a:pt x="341" y="660"/>
                  </a:lnTo>
                  <a:lnTo>
                    <a:pt x="406" y="628"/>
                  </a:lnTo>
                  <a:lnTo>
                    <a:pt x="469" y="594"/>
                  </a:lnTo>
                  <a:lnTo>
                    <a:pt x="531" y="556"/>
                  </a:lnTo>
                  <a:lnTo>
                    <a:pt x="592" y="516"/>
                  </a:lnTo>
                  <a:lnTo>
                    <a:pt x="651" y="475"/>
                  </a:lnTo>
                  <a:lnTo>
                    <a:pt x="709" y="430"/>
                  </a:lnTo>
                  <a:lnTo>
                    <a:pt x="764" y="383"/>
                  </a:lnTo>
                  <a:lnTo>
                    <a:pt x="817" y="334"/>
                  </a:lnTo>
                  <a:lnTo>
                    <a:pt x="868" y="283"/>
                  </a:lnTo>
                  <a:lnTo>
                    <a:pt x="918" y="230"/>
                  </a:lnTo>
                  <a:lnTo>
                    <a:pt x="966" y="176"/>
                  </a:lnTo>
                  <a:lnTo>
                    <a:pt x="1010" y="120"/>
                  </a:lnTo>
                  <a:lnTo>
                    <a:pt x="1052" y="61"/>
                  </a:lnTo>
                  <a:lnTo>
                    <a:pt x="1093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" name="Line 352"/>
            <p:cNvSpPr>
              <a:spLocks noChangeShapeType="1"/>
            </p:cNvSpPr>
            <p:nvPr/>
          </p:nvSpPr>
          <p:spPr bwMode="auto">
            <a:xfrm flipV="1">
              <a:off x="3915" y="3150"/>
              <a:ext cx="13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" name="Freeform 353"/>
            <p:cNvSpPr>
              <a:spLocks/>
            </p:cNvSpPr>
            <p:nvPr/>
          </p:nvSpPr>
          <p:spPr bwMode="auto">
            <a:xfrm>
              <a:off x="3944" y="3048"/>
              <a:ext cx="168" cy="101"/>
            </a:xfrm>
            <a:custGeom>
              <a:avLst/>
              <a:gdLst>
                <a:gd name="T0" fmla="*/ 0 w 1179"/>
                <a:gd name="T1" fmla="*/ 705 h 705"/>
                <a:gd name="T2" fmla="*/ 71 w 1179"/>
                <a:gd name="T3" fmla="*/ 697 h 705"/>
                <a:gd name="T4" fmla="*/ 140 w 1179"/>
                <a:gd name="T5" fmla="*/ 683 h 705"/>
                <a:gd name="T6" fmla="*/ 210 w 1179"/>
                <a:gd name="T7" fmla="*/ 668 h 705"/>
                <a:gd name="T8" fmla="*/ 277 w 1179"/>
                <a:gd name="T9" fmla="*/ 649 h 705"/>
                <a:gd name="T10" fmla="*/ 345 w 1179"/>
                <a:gd name="T11" fmla="*/ 628 h 705"/>
                <a:gd name="T12" fmla="*/ 411 w 1179"/>
                <a:gd name="T13" fmla="*/ 604 h 705"/>
                <a:gd name="T14" fmla="*/ 477 w 1179"/>
                <a:gd name="T15" fmla="*/ 576 h 705"/>
                <a:gd name="T16" fmla="*/ 541 w 1179"/>
                <a:gd name="T17" fmla="*/ 546 h 705"/>
                <a:gd name="T18" fmla="*/ 604 w 1179"/>
                <a:gd name="T19" fmla="*/ 514 h 705"/>
                <a:gd name="T20" fmla="*/ 665 w 1179"/>
                <a:gd name="T21" fmla="*/ 478 h 705"/>
                <a:gd name="T22" fmla="*/ 725 w 1179"/>
                <a:gd name="T23" fmla="*/ 442 h 705"/>
                <a:gd name="T24" fmla="*/ 783 w 1179"/>
                <a:gd name="T25" fmla="*/ 401 h 705"/>
                <a:gd name="T26" fmla="*/ 840 w 1179"/>
                <a:gd name="T27" fmla="*/ 359 h 705"/>
                <a:gd name="T28" fmla="*/ 894 w 1179"/>
                <a:gd name="T29" fmla="*/ 313 h 705"/>
                <a:gd name="T30" fmla="*/ 947 w 1179"/>
                <a:gd name="T31" fmla="*/ 267 h 705"/>
                <a:gd name="T32" fmla="*/ 997 w 1179"/>
                <a:gd name="T33" fmla="*/ 217 h 705"/>
                <a:gd name="T34" fmla="*/ 1046 w 1179"/>
                <a:gd name="T35" fmla="*/ 166 h 705"/>
                <a:gd name="T36" fmla="*/ 1093 w 1179"/>
                <a:gd name="T37" fmla="*/ 113 h 705"/>
                <a:gd name="T38" fmla="*/ 1137 w 1179"/>
                <a:gd name="T39" fmla="*/ 57 h 705"/>
                <a:gd name="T40" fmla="*/ 1179 w 1179"/>
                <a:gd name="T41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9" h="705">
                  <a:moveTo>
                    <a:pt x="0" y="705"/>
                  </a:moveTo>
                  <a:lnTo>
                    <a:pt x="71" y="697"/>
                  </a:lnTo>
                  <a:lnTo>
                    <a:pt x="140" y="683"/>
                  </a:lnTo>
                  <a:lnTo>
                    <a:pt x="210" y="668"/>
                  </a:lnTo>
                  <a:lnTo>
                    <a:pt x="277" y="649"/>
                  </a:lnTo>
                  <a:lnTo>
                    <a:pt x="345" y="628"/>
                  </a:lnTo>
                  <a:lnTo>
                    <a:pt x="411" y="604"/>
                  </a:lnTo>
                  <a:lnTo>
                    <a:pt x="477" y="576"/>
                  </a:lnTo>
                  <a:lnTo>
                    <a:pt x="541" y="546"/>
                  </a:lnTo>
                  <a:lnTo>
                    <a:pt x="604" y="514"/>
                  </a:lnTo>
                  <a:lnTo>
                    <a:pt x="665" y="478"/>
                  </a:lnTo>
                  <a:lnTo>
                    <a:pt x="725" y="442"/>
                  </a:lnTo>
                  <a:lnTo>
                    <a:pt x="783" y="401"/>
                  </a:lnTo>
                  <a:lnTo>
                    <a:pt x="840" y="359"/>
                  </a:lnTo>
                  <a:lnTo>
                    <a:pt x="894" y="313"/>
                  </a:lnTo>
                  <a:lnTo>
                    <a:pt x="947" y="267"/>
                  </a:lnTo>
                  <a:lnTo>
                    <a:pt x="997" y="217"/>
                  </a:lnTo>
                  <a:lnTo>
                    <a:pt x="1046" y="166"/>
                  </a:lnTo>
                  <a:lnTo>
                    <a:pt x="1093" y="113"/>
                  </a:lnTo>
                  <a:lnTo>
                    <a:pt x="1137" y="57"/>
                  </a:lnTo>
                  <a:lnTo>
                    <a:pt x="1179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" name="Freeform 354"/>
            <p:cNvSpPr>
              <a:spLocks/>
            </p:cNvSpPr>
            <p:nvPr/>
          </p:nvSpPr>
          <p:spPr bwMode="auto">
            <a:xfrm>
              <a:off x="4124" y="2792"/>
              <a:ext cx="31" cy="237"/>
            </a:xfrm>
            <a:custGeom>
              <a:avLst/>
              <a:gdLst>
                <a:gd name="T0" fmla="*/ 0 w 220"/>
                <a:gd name="T1" fmla="*/ 1663 h 1663"/>
                <a:gd name="T2" fmla="*/ 35 w 220"/>
                <a:gd name="T3" fmla="*/ 1600 h 1663"/>
                <a:gd name="T4" fmla="*/ 66 w 220"/>
                <a:gd name="T5" fmla="*/ 1534 h 1663"/>
                <a:gd name="T6" fmla="*/ 94 w 220"/>
                <a:gd name="T7" fmla="*/ 1468 h 1663"/>
                <a:gd name="T8" fmla="*/ 121 w 220"/>
                <a:gd name="T9" fmla="*/ 1400 h 1663"/>
                <a:gd name="T10" fmla="*/ 143 w 220"/>
                <a:gd name="T11" fmla="*/ 1332 h 1663"/>
                <a:gd name="T12" fmla="*/ 164 w 220"/>
                <a:gd name="T13" fmla="*/ 1262 h 1663"/>
                <a:gd name="T14" fmla="*/ 181 w 220"/>
                <a:gd name="T15" fmla="*/ 1191 h 1663"/>
                <a:gd name="T16" fmla="*/ 195 w 220"/>
                <a:gd name="T17" fmla="*/ 1120 h 1663"/>
                <a:gd name="T18" fmla="*/ 205 w 220"/>
                <a:gd name="T19" fmla="*/ 1048 h 1663"/>
                <a:gd name="T20" fmla="*/ 213 w 220"/>
                <a:gd name="T21" fmla="*/ 976 h 1663"/>
                <a:gd name="T22" fmla="*/ 218 w 220"/>
                <a:gd name="T23" fmla="*/ 904 h 1663"/>
                <a:gd name="T24" fmla="*/ 220 w 220"/>
                <a:gd name="T25" fmla="*/ 831 h 1663"/>
                <a:gd name="T26" fmla="*/ 218 w 220"/>
                <a:gd name="T27" fmla="*/ 759 h 1663"/>
                <a:gd name="T28" fmla="*/ 213 w 220"/>
                <a:gd name="T29" fmla="*/ 687 h 1663"/>
                <a:gd name="T30" fmla="*/ 205 w 220"/>
                <a:gd name="T31" fmla="*/ 615 h 1663"/>
                <a:gd name="T32" fmla="*/ 195 w 220"/>
                <a:gd name="T33" fmla="*/ 543 h 1663"/>
                <a:gd name="T34" fmla="*/ 181 w 220"/>
                <a:gd name="T35" fmla="*/ 472 h 1663"/>
                <a:gd name="T36" fmla="*/ 164 w 220"/>
                <a:gd name="T37" fmla="*/ 401 h 1663"/>
                <a:gd name="T38" fmla="*/ 143 w 220"/>
                <a:gd name="T39" fmla="*/ 331 h 1663"/>
                <a:gd name="T40" fmla="*/ 121 w 220"/>
                <a:gd name="T41" fmla="*/ 263 h 1663"/>
                <a:gd name="T42" fmla="*/ 94 w 220"/>
                <a:gd name="T43" fmla="*/ 195 h 1663"/>
                <a:gd name="T44" fmla="*/ 66 w 220"/>
                <a:gd name="T45" fmla="*/ 129 h 1663"/>
                <a:gd name="T46" fmla="*/ 35 w 220"/>
                <a:gd name="T47" fmla="*/ 63 h 1663"/>
                <a:gd name="T48" fmla="*/ 0 w 220"/>
                <a:gd name="T49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0" h="1663">
                  <a:moveTo>
                    <a:pt x="0" y="1663"/>
                  </a:moveTo>
                  <a:lnTo>
                    <a:pt x="35" y="1600"/>
                  </a:lnTo>
                  <a:lnTo>
                    <a:pt x="66" y="1534"/>
                  </a:lnTo>
                  <a:lnTo>
                    <a:pt x="94" y="1468"/>
                  </a:lnTo>
                  <a:lnTo>
                    <a:pt x="121" y="1400"/>
                  </a:lnTo>
                  <a:lnTo>
                    <a:pt x="143" y="1332"/>
                  </a:lnTo>
                  <a:lnTo>
                    <a:pt x="164" y="1262"/>
                  </a:lnTo>
                  <a:lnTo>
                    <a:pt x="181" y="1191"/>
                  </a:lnTo>
                  <a:lnTo>
                    <a:pt x="195" y="1120"/>
                  </a:lnTo>
                  <a:lnTo>
                    <a:pt x="205" y="1048"/>
                  </a:lnTo>
                  <a:lnTo>
                    <a:pt x="213" y="976"/>
                  </a:lnTo>
                  <a:lnTo>
                    <a:pt x="218" y="904"/>
                  </a:lnTo>
                  <a:lnTo>
                    <a:pt x="220" y="831"/>
                  </a:lnTo>
                  <a:lnTo>
                    <a:pt x="218" y="759"/>
                  </a:lnTo>
                  <a:lnTo>
                    <a:pt x="213" y="687"/>
                  </a:lnTo>
                  <a:lnTo>
                    <a:pt x="205" y="615"/>
                  </a:lnTo>
                  <a:lnTo>
                    <a:pt x="195" y="543"/>
                  </a:lnTo>
                  <a:lnTo>
                    <a:pt x="181" y="472"/>
                  </a:lnTo>
                  <a:lnTo>
                    <a:pt x="164" y="401"/>
                  </a:lnTo>
                  <a:lnTo>
                    <a:pt x="143" y="331"/>
                  </a:lnTo>
                  <a:lnTo>
                    <a:pt x="121" y="263"/>
                  </a:lnTo>
                  <a:lnTo>
                    <a:pt x="94" y="195"/>
                  </a:lnTo>
                  <a:lnTo>
                    <a:pt x="66" y="129"/>
                  </a:lnTo>
                  <a:lnTo>
                    <a:pt x="35" y="6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" name="Freeform 355"/>
            <p:cNvSpPr>
              <a:spLocks/>
            </p:cNvSpPr>
            <p:nvPr/>
          </p:nvSpPr>
          <p:spPr bwMode="auto">
            <a:xfrm>
              <a:off x="3946" y="2672"/>
              <a:ext cx="166" cy="101"/>
            </a:xfrm>
            <a:custGeom>
              <a:avLst/>
              <a:gdLst>
                <a:gd name="T0" fmla="*/ 1161 w 1161"/>
                <a:gd name="T1" fmla="*/ 703 h 703"/>
                <a:gd name="T2" fmla="*/ 1119 w 1161"/>
                <a:gd name="T3" fmla="*/ 648 h 703"/>
                <a:gd name="T4" fmla="*/ 1076 w 1161"/>
                <a:gd name="T5" fmla="*/ 592 h 703"/>
                <a:gd name="T6" fmla="*/ 1030 w 1161"/>
                <a:gd name="T7" fmla="*/ 540 h 703"/>
                <a:gd name="T8" fmla="*/ 983 w 1161"/>
                <a:gd name="T9" fmla="*/ 489 h 703"/>
                <a:gd name="T10" fmla="*/ 932 w 1161"/>
                <a:gd name="T11" fmla="*/ 441 h 703"/>
                <a:gd name="T12" fmla="*/ 881 w 1161"/>
                <a:gd name="T13" fmla="*/ 394 h 703"/>
                <a:gd name="T14" fmla="*/ 826 w 1161"/>
                <a:gd name="T15" fmla="*/ 349 h 703"/>
                <a:gd name="T16" fmla="*/ 771 w 1161"/>
                <a:gd name="T17" fmla="*/ 307 h 703"/>
                <a:gd name="T18" fmla="*/ 713 w 1161"/>
                <a:gd name="T19" fmla="*/ 267 h 703"/>
                <a:gd name="T20" fmla="*/ 655 w 1161"/>
                <a:gd name="T21" fmla="*/ 229 h 703"/>
                <a:gd name="T22" fmla="*/ 594 w 1161"/>
                <a:gd name="T23" fmla="*/ 195 h 703"/>
                <a:gd name="T24" fmla="*/ 532 w 1161"/>
                <a:gd name="T25" fmla="*/ 163 h 703"/>
                <a:gd name="T26" fmla="*/ 469 w 1161"/>
                <a:gd name="T27" fmla="*/ 133 h 703"/>
                <a:gd name="T28" fmla="*/ 404 w 1161"/>
                <a:gd name="T29" fmla="*/ 105 h 703"/>
                <a:gd name="T30" fmla="*/ 339 w 1161"/>
                <a:gd name="T31" fmla="*/ 81 h 703"/>
                <a:gd name="T32" fmla="*/ 272 w 1161"/>
                <a:gd name="T33" fmla="*/ 60 h 703"/>
                <a:gd name="T34" fmla="*/ 206 w 1161"/>
                <a:gd name="T35" fmla="*/ 40 h 703"/>
                <a:gd name="T36" fmla="*/ 137 w 1161"/>
                <a:gd name="T37" fmla="*/ 24 h 703"/>
                <a:gd name="T38" fmla="*/ 70 w 1161"/>
                <a:gd name="T39" fmla="*/ 11 h 703"/>
                <a:gd name="T40" fmla="*/ 0 w 1161"/>
                <a:gd name="T41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1" h="703">
                  <a:moveTo>
                    <a:pt x="1161" y="703"/>
                  </a:moveTo>
                  <a:lnTo>
                    <a:pt x="1119" y="648"/>
                  </a:lnTo>
                  <a:lnTo>
                    <a:pt x="1076" y="592"/>
                  </a:lnTo>
                  <a:lnTo>
                    <a:pt x="1030" y="540"/>
                  </a:lnTo>
                  <a:lnTo>
                    <a:pt x="983" y="489"/>
                  </a:lnTo>
                  <a:lnTo>
                    <a:pt x="932" y="441"/>
                  </a:lnTo>
                  <a:lnTo>
                    <a:pt x="881" y="394"/>
                  </a:lnTo>
                  <a:lnTo>
                    <a:pt x="826" y="349"/>
                  </a:lnTo>
                  <a:lnTo>
                    <a:pt x="771" y="307"/>
                  </a:lnTo>
                  <a:lnTo>
                    <a:pt x="713" y="267"/>
                  </a:lnTo>
                  <a:lnTo>
                    <a:pt x="655" y="229"/>
                  </a:lnTo>
                  <a:lnTo>
                    <a:pt x="594" y="195"/>
                  </a:lnTo>
                  <a:lnTo>
                    <a:pt x="532" y="163"/>
                  </a:lnTo>
                  <a:lnTo>
                    <a:pt x="469" y="133"/>
                  </a:lnTo>
                  <a:lnTo>
                    <a:pt x="404" y="105"/>
                  </a:lnTo>
                  <a:lnTo>
                    <a:pt x="339" y="81"/>
                  </a:lnTo>
                  <a:lnTo>
                    <a:pt x="272" y="60"/>
                  </a:lnTo>
                  <a:lnTo>
                    <a:pt x="206" y="40"/>
                  </a:lnTo>
                  <a:lnTo>
                    <a:pt x="137" y="24"/>
                  </a:lnTo>
                  <a:lnTo>
                    <a:pt x="70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" name="Line 356"/>
            <p:cNvSpPr>
              <a:spLocks noChangeShapeType="1"/>
            </p:cNvSpPr>
            <p:nvPr/>
          </p:nvSpPr>
          <p:spPr bwMode="auto">
            <a:xfrm>
              <a:off x="3419" y="2680"/>
              <a:ext cx="15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" name="Line 357"/>
            <p:cNvSpPr>
              <a:spLocks noChangeShapeType="1"/>
            </p:cNvSpPr>
            <p:nvPr/>
          </p:nvSpPr>
          <p:spPr bwMode="auto">
            <a:xfrm>
              <a:off x="3587" y="2680"/>
              <a:ext cx="16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0" name="Line 358"/>
            <p:cNvSpPr>
              <a:spLocks noChangeShapeType="1"/>
            </p:cNvSpPr>
            <p:nvPr/>
          </p:nvSpPr>
          <p:spPr bwMode="auto">
            <a:xfrm>
              <a:off x="3767" y="2680"/>
              <a:ext cx="14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1" name="Line 359"/>
            <p:cNvSpPr>
              <a:spLocks noChangeShapeType="1"/>
            </p:cNvSpPr>
            <p:nvPr/>
          </p:nvSpPr>
          <p:spPr bwMode="auto">
            <a:xfrm flipH="1" flipV="1">
              <a:off x="3406" y="3141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2" name="Freeform 360"/>
            <p:cNvSpPr>
              <a:spLocks/>
            </p:cNvSpPr>
            <p:nvPr/>
          </p:nvSpPr>
          <p:spPr bwMode="auto">
            <a:xfrm>
              <a:off x="3234" y="3049"/>
              <a:ext cx="156" cy="90"/>
            </a:xfrm>
            <a:custGeom>
              <a:avLst/>
              <a:gdLst>
                <a:gd name="T0" fmla="*/ 0 w 1089"/>
                <a:gd name="T1" fmla="*/ 0 h 636"/>
                <a:gd name="T2" fmla="*/ 45 w 1089"/>
                <a:gd name="T3" fmla="*/ 57 h 636"/>
                <a:gd name="T4" fmla="*/ 91 w 1089"/>
                <a:gd name="T5" fmla="*/ 112 h 636"/>
                <a:gd name="T6" fmla="*/ 140 w 1089"/>
                <a:gd name="T7" fmla="*/ 164 h 636"/>
                <a:gd name="T8" fmla="*/ 192 w 1089"/>
                <a:gd name="T9" fmla="*/ 214 h 636"/>
                <a:gd name="T10" fmla="*/ 245 w 1089"/>
                <a:gd name="T11" fmla="*/ 263 h 636"/>
                <a:gd name="T12" fmla="*/ 302 w 1089"/>
                <a:gd name="T13" fmla="*/ 308 h 636"/>
                <a:gd name="T14" fmla="*/ 359 w 1089"/>
                <a:gd name="T15" fmla="*/ 351 h 636"/>
                <a:gd name="T16" fmla="*/ 418 w 1089"/>
                <a:gd name="T17" fmla="*/ 391 h 636"/>
                <a:gd name="T18" fmla="*/ 480 w 1089"/>
                <a:gd name="T19" fmla="*/ 429 h 636"/>
                <a:gd name="T20" fmla="*/ 543 w 1089"/>
                <a:gd name="T21" fmla="*/ 463 h 636"/>
                <a:gd name="T22" fmla="*/ 608 w 1089"/>
                <a:gd name="T23" fmla="*/ 495 h 636"/>
                <a:gd name="T24" fmla="*/ 673 w 1089"/>
                <a:gd name="T25" fmla="*/ 525 h 636"/>
                <a:gd name="T26" fmla="*/ 740 w 1089"/>
                <a:gd name="T27" fmla="*/ 551 h 636"/>
                <a:gd name="T28" fmla="*/ 808 w 1089"/>
                <a:gd name="T29" fmla="*/ 574 h 636"/>
                <a:gd name="T30" fmla="*/ 878 w 1089"/>
                <a:gd name="T31" fmla="*/ 594 h 636"/>
                <a:gd name="T32" fmla="*/ 948 w 1089"/>
                <a:gd name="T33" fmla="*/ 611 h 636"/>
                <a:gd name="T34" fmla="*/ 1017 w 1089"/>
                <a:gd name="T35" fmla="*/ 625 h 636"/>
                <a:gd name="T36" fmla="*/ 1089 w 1089"/>
                <a:gd name="T3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9" h="636">
                  <a:moveTo>
                    <a:pt x="0" y="0"/>
                  </a:moveTo>
                  <a:lnTo>
                    <a:pt x="45" y="57"/>
                  </a:lnTo>
                  <a:lnTo>
                    <a:pt x="91" y="112"/>
                  </a:lnTo>
                  <a:lnTo>
                    <a:pt x="140" y="164"/>
                  </a:lnTo>
                  <a:lnTo>
                    <a:pt x="192" y="214"/>
                  </a:lnTo>
                  <a:lnTo>
                    <a:pt x="245" y="263"/>
                  </a:lnTo>
                  <a:lnTo>
                    <a:pt x="302" y="308"/>
                  </a:lnTo>
                  <a:lnTo>
                    <a:pt x="359" y="351"/>
                  </a:lnTo>
                  <a:lnTo>
                    <a:pt x="418" y="391"/>
                  </a:lnTo>
                  <a:lnTo>
                    <a:pt x="480" y="429"/>
                  </a:lnTo>
                  <a:lnTo>
                    <a:pt x="543" y="463"/>
                  </a:lnTo>
                  <a:lnTo>
                    <a:pt x="608" y="495"/>
                  </a:lnTo>
                  <a:lnTo>
                    <a:pt x="673" y="525"/>
                  </a:lnTo>
                  <a:lnTo>
                    <a:pt x="740" y="551"/>
                  </a:lnTo>
                  <a:lnTo>
                    <a:pt x="808" y="574"/>
                  </a:lnTo>
                  <a:lnTo>
                    <a:pt x="878" y="594"/>
                  </a:lnTo>
                  <a:lnTo>
                    <a:pt x="948" y="611"/>
                  </a:lnTo>
                  <a:lnTo>
                    <a:pt x="1017" y="625"/>
                  </a:lnTo>
                  <a:lnTo>
                    <a:pt x="1089" y="63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3" name="Freeform 361"/>
            <p:cNvSpPr>
              <a:spLocks/>
            </p:cNvSpPr>
            <p:nvPr/>
          </p:nvSpPr>
          <p:spPr bwMode="auto">
            <a:xfrm>
              <a:off x="3188" y="2792"/>
              <a:ext cx="33" cy="237"/>
            </a:xfrm>
            <a:custGeom>
              <a:avLst/>
              <a:gdLst>
                <a:gd name="T0" fmla="*/ 229 w 231"/>
                <a:gd name="T1" fmla="*/ 0 h 1663"/>
                <a:gd name="T2" fmla="*/ 195 w 231"/>
                <a:gd name="T3" fmla="*/ 61 h 1663"/>
                <a:gd name="T4" fmla="*/ 163 w 231"/>
                <a:gd name="T5" fmla="*/ 123 h 1663"/>
                <a:gd name="T6" fmla="*/ 134 w 231"/>
                <a:gd name="T7" fmla="*/ 186 h 1663"/>
                <a:gd name="T8" fmla="*/ 108 w 231"/>
                <a:gd name="T9" fmla="*/ 252 h 1663"/>
                <a:gd name="T10" fmla="*/ 84 w 231"/>
                <a:gd name="T11" fmla="*/ 317 h 1663"/>
                <a:gd name="T12" fmla="*/ 63 w 231"/>
                <a:gd name="T13" fmla="*/ 384 h 1663"/>
                <a:gd name="T14" fmla="*/ 46 w 231"/>
                <a:gd name="T15" fmla="*/ 451 h 1663"/>
                <a:gd name="T16" fmla="*/ 30 w 231"/>
                <a:gd name="T17" fmla="*/ 520 h 1663"/>
                <a:gd name="T18" fmla="*/ 18 w 231"/>
                <a:gd name="T19" fmla="*/ 588 h 1663"/>
                <a:gd name="T20" fmla="*/ 9 w 231"/>
                <a:gd name="T21" fmla="*/ 658 h 1663"/>
                <a:gd name="T22" fmla="*/ 3 w 231"/>
                <a:gd name="T23" fmla="*/ 727 h 1663"/>
                <a:gd name="T24" fmla="*/ 0 w 231"/>
                <a:gd name="T25" fmla="*/ 797 h 1663"/>
                <a:gd name="T26" fmla="*/ 0 w 231"/>
                <a:gd name="T27" fmla="*/ 866 h 1663"/>
                <a:gd name="T28" fmla="*/ 3 w 231"/>
                <a:gd name="T29" fmla="*/ 936 h 1663"/>
                <a:gd name="T30" fmla="*/ 9 w 231"/>
                <a:gd name="T31" fmla="*/ 1006 h 1663"/>
                <a:gd name="T32" fmla="*/ 19 w 231"/>
                <a:gd name="T33" fmla="*/ 1076 h 1663"/>
                <a:gd name="T34" fmla="*/ 30 w 231"/>
                <a:gd name="T35" fmla="*/ 1145 h 1663"/>
                <a:gd name="T36" fmla="*/ 46 w 231"/>
                <a:gd name="T37" fmla="*/ 1213 h 1663"/>
                <a:gd name="T38" fmla="*/ 63 w 231"/>
                <a:gd name="T39" fmla="*/ 1280 h 1663"/>
                <a:gd name="T40" fmla="*/ 84 w 231"/>
                <a:gd name="T41" fmla="*/ 1347 h 1663"/>
                <a:gd name="T42" fmla="*/ 108 w 231"/>
                <a:gd name="T43" fmla="*/ 1413 h 1663"/>
                <a:gd name="T44" fmla="*/ 134 w 231"/>
                <a:gd name="T45" fmla="*/ 1477 h 1663"/>
                <a:gd name="T46" fmla="*/ 164 w 231"/>
                <a:gd name="T47" fmla="*/ 1541 h 1663"/>
                <a:gd name="T48" fmla="*/ 196 w 231"/>
                <a:gd name="T49" fmla="*/ 1603 h 1663"/>
                <a:gd name="T50" fmla="*/ 231 w 231"/>
                <a:gd name="T51" fmla="*/ 1663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1" h="1663">
                  <a:moveTo>
                    <a:pt x="229" y="0"/>
                  </a:moveTo>
                  <a:lnTo>
                    <a:pt x="195" y="61"/>
                  </a:lnTo>
                  <a:lnTo>
                    <a:pt x="163" y="123"/>
                  </a:lnTo>
                  <a:lnTo>
                    <a:pt x="134" y="186"/>
                  </a:lnTo>
                  <a:lnTo>
                    <a:pt x="108" y="252"/>
                  </a:lnTo>
                  <a:lnTo>
                    <a:pt x="84" y="317"/>
                  </a:lnTo>
                  <a:lnTo>
                    <a:pt x="63" y="384"/>
                  </a:lnTo>
                  <a:lnTo>
                    <a:pt x="46" y="451"/>
                  </a:lnTo>
                  <a:lnTo>
                    <a:pt x="30" y="520"/>
                  </a:lnTo>
                  <a:lnTo>
                    <a:pt x="18" y="588"/>
                  </a:lnTo>
                  <a:lnTo>
                    <a:pt x="9" y="658"/>
                  </a:lnTo>
                  <a:lnTo>
                    <a:pt x="3" y="727"/>
                  </a:lnTo>
                  <a:lnTo>
                    <a:pt x="0" y="797"/>
                  </a:lnTo>
                  <a:lnTo>
                    <a:pt x="0" y="866"/>
                  </a:lnTo>
                  <a:lnTo>
                    <a:pt x="3" y="936"/>
                  </a:lnTo>
                  <a:lnTo>
                    <a:pt x="9" y="1006"/>
                  </a:lnTo>
                  <a:lnTo>
                    <a:pt x="19" y="1076"/>
                  </a:lnTo>
                  <a:lnTo>
                    <a:pt x="30" y="1145"/>
                  </a:lnTo>
                  <a:lnTo>
                    <a:pt x="46" y="1213"/>
                  </a:lnTo>
                  <a:lnTo>
                    <a:pt x="63" y="1280"/>
                  </a:lnTo>
                  <a:lnTo>
                    <a:pt x="84" y="1347"/>
                  </a:lnTo>
                  <a:lnTo>
                    <a:pt x="108" y="1413"/>
                  </a:lnTo>
                  <a:lnTo>
                    <a:pt x="134" y="1477"/>
                  </a:lnTo>
                  <a:lnTo>
                    <a:pt x="164" y="1541"/>
                  </a:lnTo>
                  <a:lnTo>
                    <a:pt x="196" y="1603"/>
                  </a:lnTo>
                  <a:lnTo>
                    <a:pt x="231" y="166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4" name="Freeform 362"/>
            <p:cNvSpPr>
              <a:spLocks/>
            </p:cNvSpPr>
            <p:nvPr/>
          </p:nvSpPr>
          <p:spPr bwMode="auto">
            <a:xfrm>
              <a:off x="3234" y="2681"/>
              <a:ext cx="158" cy="92"/>
            </a:xfrm>
            <a:custGeom>
              <a:avLst/>
              <a:gdLst>
                <a:gd name="T0" fmla="*/ 1107 w 1107"/>
                <a:gd name="T1" fmla="*/ 0 h 639"/>
                <a:gd name="T2" fmla="*/ 1038 w 1107"/>
                <a:gd name="T3" fmla="*/ 10 h 639"/>
                <a:gd name="T4" fmla="*/ 971 w 1107"/>
                <a:gd name="T5" fmla="*/ 22 h 639"/>
                <a:gd name="T6" fmla="*/ 903 w 1107"/>
                <a:gd name="T7" fmla="*/ 38 h 639"/>
                <a:gd name="T8" fmla="*/ 837 w 1107"/>
                <a:gd name="T9" fmla="*/ 55 h 639"/>
                <a:gd name="T10" fmla="*/ 770 w 1107"/>
                <a:gd name="T11" fmla="*/ 77 h 639"/>
                <a:gd name="T12" fmla="*/ 706 w 1107"/>
                <a:gd name="T13" fmla="*/ 101 h 639"/>
                <a:gd name="T14" fmla="*/ 642 w 1107"/>
                <a:gd name="T15" fmla="*/ 127 h 639"/>
                <a:gd name="T16" fmla="*/ 579 w 1107"/>
                <a:gd name="T17" fmla="*/ 156 h 639"/>
                <a:gd name="T18" fmla="*/ 518 w 1107"/>
                <a:gd name="T19" fmla="*/ 188 h 639"/>
                <a:gd name="T20" fmla="*/ 458 w 1107"/>
                <a:gd name="T21" fmla="*/ 223 h 639"/>
                <a:gd name="T22" fmla="*/ 399 w 1107"/>
                <a:gd name="T23" fmla="*/ 260 h 639"/>
                <a:gd name="T24" fmla="*/ 343 w 1107"/>
                <a:gd name="T25" fmla="*/ 299 h 639"/>
                <a:gd name="T26" fmla="*/ 288 w 1107"/>
                <a:gd name="T27" fmla="*/ 341 h 639"/>
                <a:gd name="T28" fmla="*/ 235 w 1107"/>
                <a:gd name="T29" fmla="*/ 386 h 639"/>
                <a:gd name="T30" fmla="*/ 183 w 1107"/>
                <a:gd name="T31" fmla="*/ 432 h 639"/>
                <a:gd name="T32" fmla="*/ 134 w 1107"/>
                <a:gd name="T33" fmla="*/ 481 h 639"/>
                <a:gd name="T34" fmla="*/ 88 w 1107"/>
                <a:gd name="T35" fmla="*/ 532 h 639"/>
                <a:gd name="T36" fmla="*/ 42 w 1107"/>
                <a:gd name="T37" fmla="*/ 584 h 639"/>
                <a:gd name="T38" fmla="*/ 0 w 1107"/>
                <a:gd name="T39" fmla="*/ 63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7" h="639">
                  <a:moveTo>
                    <a:pt x="1107" y="0"/>
                  </a:moveTo>
                  <a:lnTo>
                    <a:pt x="1038" y="10"/>
                  </a:lnTo>
                  <a:lnTo>
                    <a:pt x="971" y="22"/>
                  </a:lnTo>
                  <a:lnTo>
                    <a:pt x="903" y="38"/>
                  </a:lnTo>
                  <a:lnTo>
                    <a:pt x="837" y="55"/>
                  </a:lnTo>
                  <a:lnTo>
                    <a:pt x="770" y="77"/>
                  </a:lnTo>
                  <a:lnTo>
                    <a:pt x="706" y="101"/>
                  </a:lnTo>
                  <a:lnTo>
                    <a:pt x="642" y="127"/>
                  </a:lnTo>
                  <a:lnTo>
                    <a:pt x="579" y="156"/>
                  </a:lnTo>
                  <a:lnTo>
                    <a:pt x="518" y="188"/>
                  </a:lnTo>
                  <a:lnTo>
                    <a:pt x="458" y="223"/>
                  </a:lnTo>
                  <a:lnTo>
                    <a:pt x="399" y="260"/>
                  </a:lnTo>
                  <a:lnTo>
                    <a:pt x="343" y="299"/>
                  </a:lnTo>
                  <a:lnTo>
                    <a:pt x="288" y="341"/>
                  </a:lnTo>
                  <a:lnTo>
                    <a:pt x="235" y="386"/>
                  </a:lnTo>
                  <a:lnTo>
                    <a:pt x="183" y="432"/>
                  </a:lnTo>
                  <a:lnTo>
                    <a:pt x="134" y="481"/>
                  </a:lnTo>
                  <a:lnTo>
                    <a:pt x="88" y="532"/>
                  </a:lnTo>
                  <a:lnTo>
                    <a:pt x="42" y="584"/>
                  </a:lnTo>
                  <a:lnTo>
                    <a:pt x="0" y="639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5" name="Line 363"/>
            <p:cNvSpPr>
              <a:spLocks noChangeShapeType="1"/>
            </p:cNvSpPr>
            <p:nvPr/>
          </p:nvSpPr>
          <p:spPr bwMode="auto">
            <a:xfrm flipV="1">
              <a:off x="3408" y="2680"/>
              <a:ext cx="1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6" name="Freeform 364"/>
            <p:cNvSpPr>
              <a:spLocks/>
            </p:cNvSpPr>
            <p:nvPr/>
          </p:nvSpPr>
          <p:spPr bwMode="auto">
            <a:xfrm>
              <a:off x="3222" y="2672"/>
              <a:ext cx="166" cy="101"/>
            </a:xfrm>
            <a:custGeom>
              <a:avLst/>
              <a:gdLst>
                <a:gd name="T0" fmla="*/ 1161 w 1161"/>
                <a:gd name="T1" fmla="*/ 0 h 704"/>
                <a:gd name="T2" fmla="*/ 1092 w 1161"/>
                <a:gd name="T3" fmla="*/ 11 h 704"/>
                <a:gd name="T4" fmla="*/ 1024 w 1161"/>
                <a:gd name="T5" fmla="*/ 24 h 704"/>
                <a:gd name="T6" fmla="*/ 955 w 1161"/>
                <a:gd name="T7" fmla="*/ 40 h 704"/>
                <a:gd name="T8" fmla="*/ 889 w 1161"/>
                <a:gd name="T9" fmla="*/ 60 h 704"/>
                <a:gd name="T10" fmla="*/ 822 w 1161"/>
                <a:gd name="T11" fmla="*/ 81 h 704"/>
                <a:gd name="T12" fmla="*/ 757 w 1161"/>
                <a:gd name="T13" fmla="*/ 105 h 704"/>
                <a:gd name="T14" fmla="*/ 693 w 1161"/>
                <a:gd name="T15" fmla="*/ 133 h 704"/>
                <a:gd name="T16" fmla="*/ 629 w 1161"/>
                <a:gd name="T17" fmla="*/ 163 h 704"/>
                <a:gd name="T18" fmla="*/ 567 w 1161"/>
                <a:gd name="T19" fmla="*/ 195 h 704"/>
                <a:gd name="T20" fmla="*/ 506 w 1161"/>
                <a:gd name="T21" fmla="*/ 229 h 704"/>
                <a:gd name="T22" fmla="*/ 448 w 1161"/>
                <a:gd name="T23" fmla="*/ 267 h 704"/>
                <a:gd name="T24" fmla="*/ 390 w 1161"/>
                <a:gd name="T25" fmla="*/ 307 h 704"/>
                <a:gd name="T26" fmla="*/ 335 w 1161"/>
                <a:gd name="T27" fmla="*/ 349 h 704"/>
                <a:gd name="T28" fmla="*/ 280 w 1161"/>
                <a:gd name="T29" fmla="*/ 394 h 704"/>
                <a:gd name="T30" fmla="*/ 229 w 1161"/>
                <a:gd name="T31" fmla="*/ 441 h 704"/>
                <a:gd name="T32" fmla="*/ 178 w 1161"/>
                <a:gd name="T33" fmla="*/ 489 h 704"/>
                <a:gd name="T34" fmla="*/ 131 w 1161"/>
                <a:gd name="T35" fmla="*/ 540 h 704"/>
                <a:gd name="T36" fmla="*/ 85 w 1161"/>
                <a:gd name="T37" fmla="*/ 592 h 704"/>
                <a:gd name="T38" fmla="*/ 42 w 1161"/>
                <a:gd name="T39" fmla="*/ 648 h 704"/>
                <a:gd name="T40" fmla="*/ 0 w 1161"/>
                <a:gd name="T4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1" h="704">
                  <a:moveTo>
                    <a:pt x="1161" y="0"/>
                  </a:moveTo>
                  <a:lnTo>
                    <a:pt x="1092" y="11"/>
                  </a:lnTo>
                  <a:lnTo>
                    <a:pt x="1024" y="24"/>
                  </a:lnTo>
                  <a:lnTo>
                    <a:pt x="955" y="40"/>
                  </a:lnTo>
                  <a:lnTo>
                    <a:pt x="889" y="60"/>
                  </a:lnTo>
                  <a:lnTo>
                    <a:pt x="822" y="81"/>
                  </a:lnTo>
                  <a:lnTo>
                    <a:pt x="757" y="105"/>
                  </a:lnTo>
                  <a:lnTo>
                    <a:pt x="693" y="133"/>
                  </a:lnTo>
                  <a:lnTo>
                    <a:pt x="629" y="163"/>
                  </a:lnTo>
                  <a:lnTo>
                    <a:pt x="567" y="195"/>
                  </a:lnTo>
                  <a:lnTo>
                    <a:pt x="506" y="229"/>
                  </a:lnTo>
                  <a:lnTo>
                    <a:pt x="448" y="267"/>
                  </a:lnTo>
                  <a:lnTo>
                    <a:pt x="390" y="307"/>
                  </a:lnTo>
                  <a:lnTo>
                    <a:pt x="335" y="349"/>
                  </a:lnTo>
                  <a:lnTo>
                    <a:pt x="280" y="394"/>
                  </a:lnTo>
                  <a:lnTo>
                    <a:pt x="229" y="441"/>
                  </a:lnTo>
                  <a:lnTo>
                    <a:pt x="178" y="489"/>
                  </a:lnTo>
                  <a:lnTo>
                    <a:pt x="131" y="540"/>
                  </a:lnTo>
                  <a:lnTo>
                    <a:pt x="85" y="592"/>
                  </a:lnTo>
                  <a:lnTo>
                    <a:pt x="42" y="648"/>
                  </a:lnTo>
                  <a:lnTo>
                    <a:pt x="0" y="70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7" name="Freeform 365"/>
            <p:cNvSpPr>
              <a:spLocks/>
            </p:cNvSpPr>
            <p:nvPr/>
          </p:nvSpPr>
          <p:spPr bwMode="auto">
            <a:xfrm>
              <a:off x="3179" y="2792"/>
              <a:ext cx="31" cy="237"/>
            </a:xfrm>
            <a:custGeom>
              <a:avLst/>
              <a:gdLst>
                <a:gd name="T0" fmla="*/ 220 w 220"/>
                <a:gd name="T1" fmla="*/ 0 h 1663"/>
                <a:gd name="T2" fmla="*/ 186 w 220"/>
                <a:gd name="T3" fmla="*/ 63 h 1663"/>
                <a:gd name="T4" fmla="*/ 154 w 220"/>
                <a:gd name="T5" fmla="*/ 129 h 1663"/>
                <a:gd name="T6" fmla="*/ 126 w 220"/>
                <a:gd name="T7" fmla="*/ 195 h 1663"/>
                <a:gd name="T8" fmla="*/ 99 w 220"/>
                <a:gd name="T9" fmla="*/ 263 h 1663"/>
                <a:gd name="T10" fmla="*/ 77 w 220"/>
                <a:gd name="T11" fmla="*/ 331 h 1663"/>
                <a:gd name="T12" fmla="*/ 57 w 220"/>
                <a:gd name="T13" fmla="*/ 401 h 1663"/>
                <a:gd name="T14" fmla="*/ 39 w 220"/>
                <a:gd name="T15" fmla="*/ 472 h 1663"/>
                <a:gd name="T16" fmla="*/ 26 w 220"/>
                <a:gd name="T17" fmla="*/ 543 h 1663"/>
                <a:gd name="T18" fmla="*/ 15 w 220"/>
                <a:gd name="T19" fmla="*/ 615 h 1663"/>
                <a:gd name="T20" fmla="*/ 7 w 220"/>
                <a:gd name="T21" fmla="*/ 687 h 1663"/>
                <a:gd name="T22" fmla="*/ 3 w 220"/>
                <a:gd name="T23" fmla="*/ 759 h 1663"/>
                <a:gd name="T24" fmla="*/ 0 w 220"/>
                <a:gd name="T25" fmla="*/ 831 h 1663"/>
                <a:gd name="T26" fmla="*/ 3 w 220"/>
                <a:gd name="T27" fmla="*/ 904 h 1663"/>
                <a:gd name="T28" fmla="*/ 7 w 220"/>
                <a:gd name="T29" fmla="*/ 976 h 1663"/>
                <a:gd name="T30" fmla="*/ 15 w 220"/>
                <a:gd name="T31" fmla="*/ 1048 h 1663"/>
                <a:gd name="T32" fmla="*/ 26 w 220"/>
                <a:gd name="T33" fmla="*/ 1120 h 1663"/>
                <a:gd name="T34" fmla="*/ 39 w 220"/>
                <a:gd name="T35" fmla="*/ 1191 h 1663"/>
                <a:gd name="T36" fmla="*/ 57 w 220"/>
                <a:gd name="T37" fmla="*/ 1262 h 1663"/>
                <a:gd name="T38" fmla="*/ 77 w 220"/>
                <a:gd name="T39" fmla="*/ 1332 h 1663"/>
                <a:gd name="T40" fmla="*/ 99 w 220"/>
                <a:gd name="T41" fmla="*/ 1400 h 1663"/>
                <a:gd name="T42" fmla="*/ 126 w 220"/>
                <a:gd name="T43" fmla="*/ 1468 h 1663"/>
                <a:gd name="T44" fmla="*/ 154 w 220"/>
                <a:gd name="T45" fmla="*/ 1534 h 1663"/>
                <a:gd name="T46" fmla="*/ 186 w 220"/>
                <a:gd name="T47" fmla="*/ 1600 h 1663"/>
                <a:gd name="T48" fmla="*/ 220 w 220"/>
                <a:gd name="T49" fmla="*/ 1663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0" h="1663">
                  <a:moveTo>
                    <a:pt x="220" y="0"/>
                  </a:moveTo>
                  <a:lnTo>
                    <a:pt x="186" y="63"/>
                  </a:lnTo>
                  <a:lnTo>
                    <a:pt x="154" y="129"/>
                  </a:lnTo>
                  <a:lnTo>
                    <a:pt x="126" y="195"/>
                  </a:lnTo>
                  <a:lnTo>
                    <a:pt x="99" y="263"/>
                  </a:lnTo>
                  <a:lnTo>
                    <a:pt x="77" y="331"/>
                  </a:lnTo>
                  <a:lnTo>
                    <a:pt x="57" y="401"/>
                  </a:lnTo>
                  <a:lnTo>
                    <a:pt x="39" y="472"/>
                  </a:lnTo>
                  <a:lnTo>
                    <a:pt x="26" y="543"/>
                  </a:lnTo>
                  <a:lnTo>
                    <a:pt x="15" y="615"/>
                  </a:lnTo>
                  <a:lnTo>
                    <a:pt x="7" y="687"/>
                  </a:lnTo>
                  <a:lnTo>
                    <a:pt x="3" y="759"/>
                  </a:lnTo>
                  <a:lnTo>
                    <a:pt x="0" y="831"/>
                  </a:lnTo>
                  <a:lnTo>
                    <a:pt x="3" y="904"/>
                  </a:lnTo>
                  <a:lnTo>
                    <a:pt x="7" y="976"/>
                  </a:lnTo>
                  <a:lnTo>
                    <a:pt x="15" y="1048"/>
                  </a:lnTo>
                  <a:lnTo>
                    <a:pt x="26" y="1120"/>
                  </a:lnTo>
                  <a:lnTo>
                    <a:pt x="39" y="1191"/>
                  </a:lnTo>
                  <a:lnTo>
                    <a:pt x="57" y="1262"/>
                  </a:lnTo>
                  <a:lnTo>
                    <a:pt x="77" y="1332"/>
                  </a:lnTo>
                  <a:lnTo>
                    <a:pt x="99" y="1400"/>
                  </a:lnTo>
                  <a:lnTo>
                    <a:pt x="126" y="1468"/>
                  </a:lnTo>
                  <a:lnTo>
                    <a:pt x="154" y="1534"/>
                  </a:lnTo>
                  <a:lnTo>
                    <a:pt x="186" y="1600"/>
                  </a:lnTo>
                  <a:lnTo>
                    <a:pt x="220" y="166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8" name="Freeform 366"/>
            <p:cNvSpPr>
              <a:spLocks/>
            </p:cNvSpPr>
            <p:nvPr/>
          </p:nvSpPr>
          <p:spPr bwMode="auto">
            <a:xfrm>
              <a:off x="3222" y="3048"/>
              <a:ext cx="168" cy="101"/>
            </a:xfrm>
            <a:custGeom>
              <a:avLst/>
              <a:gdLst>
                <a:gd name="T0" fmla="*/ 0 w 1173"/>
                <a:gd name="T1" fmla="*/ 0 h 705"/>
                <a:gd name="T2" fmla="*/ 42 w 1173"/>
                <a:gd name="T3" fmla="*/ 57 h 705"/>
                <a:gd name="T4" fmla="*/ 86 w 1173"/>
                <a:gd name="T5" fmla="*/ 113 h 705"/>
                <a:gd name="T6" fmla="*/ 132 w 1173"/>
                <a:gd name="T7" fmla="*/ 166 h 705"/>
                <a:gd name="T8" fmla="*/ 181 w 1173"/>
                <a:gd name="T9" fmla="*/ 217 h 705"/>
                <a:gd name="T10" fmla="*/ 232 w 1173"/>
                <a:gd name="T11" fmla="*/ 266 h 705"/>
                <a:gd name="T12" fmla="*/ 284 w 1173"/>
                <a:gd name="T13" fmla="*/ 313 h 705"/>
                <a:gd name="T14" fmla="*/ 338 w 1173"/>
                <a:gd name="T15" fmla="*/ 358 h 705"/>
                <a:gd name="T16" fmla="*/ 394 w 1173"/>
                <a:gd name="T17" fmla="*/ 400 h 705"/>
                <a:gd name="T18" fmla="*/ 452 w 1173"/>
                <a:gd name="T19" fmla="*/ 440 h 705"/>
                <a:gd name="T20" fmla="*/ 512 w 1173"/>
                <a:gd name="T21" fmla="*/ 477 h 705"/>
                <a:gd name="T22" fmla="*/ 573 w 1173"/>
                <a:gd name="T23" fmla="*/ 513 h 705"/>
                <a:gd name="T24" fmla="*/ 636 w 1173"/>
                <a:gd name="T25" fmla="*/ 545 h 705"/>
                <a:gd name="T26" fmla="*/ 700 w 1173"/>
                <a:gd name="T27" fmla="*/ 575 h 705"/>
                <a:gd name="T28" fmla="*/ 765 w 1173"/>
                <a:gd name="T29" fmla="*/ 602 h 705"/>
                <a:gd name="T30" fmla="*/ 831 w 1173"/>
                <a:gd name="T31" fmla="*/ 627 h 705"/>
                <a:gd name="T32" fmla="*/ 899 w 1173"/>
                <a:gd name="T33" fmla="*/ 648 h 705"/>
                <a:gd name="T34" fmla="*/ 966 w 1173"/>
                <a:gd name="T35" fmla="*/ 667 h 705"/>
                <a:gd name="T36" fmla="*/ 1035 w 1173"/>
                <a:gd name="T37" fmla="*/ 682 h 705"/>
                <a:gd name="T38" fmla="*/ 1104 w 1173"/>
                <a:gd name="T39" fmla="*/ 695 h 705"/>
                <a:gd name="T40" fmla="*/ 1173 w 1173"/>
                <a:gd name="T41" fmla="*/ 70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3" h="705">
                  <a:moveTo>
                    <a:pt x="0" y="0"/>
                  </a:moveTo>
                  <a:lnTo>
                    <a:pt x="42" y="57"/>
                  </a:lnTo>
                  <a:lnTo>
                    <a:pt x="86" y="113"/>
                  </a:lnTo>
                  <a:lnTo>
                    <a:pt x="132" y="166"/>
                  </a:lnTo>
                  <a:lnTo>
                    <a:pt x="181" y="217"/>
                  </a:lnTo>
                  <a:lnTo>
                    <a:pt x="232" y="266"/>
                  </a:lnTo>
                  <a:lnTo>
                    <a:pt x="284" y="313"/>
                  </a:lnTo>
                  <a:lnTo>
                    <a:pt x="338" y="358"/>
                  </a:lnTo>
                  <a:lnTo>
                    <a:pt x="394" y="400"/>
                  </a:lnTo>
                  <a:lnTo>
                    <a:pt x="452" y="440"/>
                  </a:lnTo>
                  <a:lnTo>
                    <a:pt x="512" y="477"/>
                  </a:lnTo>
                  <a:lnTo>
                    <a:pt x="573" y="513"/>
                  </a:lnTo>
                  <a:lnTo>
                    <a:pt x="636" y="545"/>
                  </a:lnTo>
                  <a:lnTo>
                    <a:pt x="700" y="575"/>
                  </a:lnTo>
                  <a:lnTo>
                    <a:pt x="765" y="602"/>
                  </a:lnTo>
                  <a:lnTo>
                    <a:pt x="831" y="627"/>
                  </a:lnTo>
                  <a:lnTo>
                    <a:pt x="899" y="648"/>
                  </a:lnTo>
                  <a:lnTo>
                    <a:pt x="966" y="667"/>
                  </a:lnTo>
                  <a:lnTo>
                    <a:pt x="1035" y="682"/>
                  </a:lnTo>
                  <a:lnTo>
                    <a:pt x="1104" y="695"/>
                  </a:lnTo>
                  <a:lnTo>
                    <a:pt x="1173" y="70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9" name="Line 367"/>
            <p:cNvSpPr>
              <a:spLocks noChangeShapeType="1"/>
            </p:cNvSpPr>
            <p:nvPr/>
          </p:nvSpPr>
          <p:spPr bwMode="auto">
            <a:xfrm>
              <a:off x="3406" y="3150"/>
              <a:ext cx="13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0" name="Line 368"/>
            <p:cNvSpPr>
              <a:spLocks noChangeShapeType="1"/>
            </p:cNvSpPr>
            <p:nvPr/>
          </p:nvSpPr>
          <p:spPr bwMode="auto">
            <a:xfrm>
              <a:off x="3915" y="2680"/>
              <a:ext cx="1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1" name="Freeform 369"/>
            <p:cNvSpPr>
              <a:spLocks/>
            </p:cNvSpPr>
            <p:nvPr/>
          </p:nvSpPr>
          <p:spPr bwMode="auto">
            <a:xfrm>
              <a:off x="3946" y="2682"/>
              <a:ext cx="154" cy="90"/>
            </a:xfrm>
            <a:custGeom>
              <a:avLst/>
              <a:gdLst>
                <a:gd name="T0" fmla="*/ 1077 w 1077"/>
                <a:gd name="T1" fmla="*/ 633 h 633"/>
                <a:gd name="T2" fmla="*/ 1032 w 1077"/>
                <a:gd name="T3" fmla="*/ 577 h 633"/>
                <a:gd name="T4" fmla="*/ 986 w 1077"/>
                <a:gd name="T5" fmla="*/ 522 h 633"/>
                <a:gd name="T6" fmla="*/ 937 w 1077"/>
                <a:gd name="T7" fmla="*/ 470 h 633"/>
                <a:gd name="T8" fmla="*/ 886 w 1077"/>
                <a:gd name="T9" fmla="*/ 420 h 633"/>
                <a:gd name="T10" fmla="*/ 833 w 1077"/>
                <a:gd name="T11" fmla="*/ 373 h 633"/>
                <a:gd name="T12" fmla="*/ 779 w 1077"/>
                <a:gd name="T13" fmla="*/ 327 h 633"/>
                <a:gd name="T14" fmla="*/ 721 w 1077"/>
                <a:gd name="T15" fmla="*/ 285 h 633"/>
                <a:gd name="T16" fmla="*/ 662 w 1077"/>
                <a:gd name="T17" fmla="*/ 245 h 633"/>
                <a:gd name="T18" fmla="*/ 601 w 1077"/>
                <a:gd name="T19" fmla="*/ 208 h 633"/>
                <a:gd name="T20" fmla="*/ 539 w 1077"/>
                <a:gd name="T21" fmla="*/ 172 h 633"/>
                <a:gd name="T22" fmla="*/ 476 w 1077"/>
                <a:gd name="T23" fmla="*/ 141 h 633"/>
                <a:gd name="T24" fmla="*/ 411 w 1077"/>
                <a:gd name="T25" fmla="*/ 111 h 633"/>
                <a:gd name="T26" fmla="*/ 344 w 1077"/>
                <a:gd name="T27" fmla="*/ 86 h 633"/>
                <a:gd name="T28" fmla="*/ 277 w 1077"/>
                <a:gd name="T29" fmla="*/ 62 h 633"/>
                <a:gd name="T30" fmla="*/ 209 w 1077"/>
                <a:gd name="T31" fmla="*/ 42 h 633"/>
                <a:gd name="T32" fmla="*/ 139 w 1077"/>
                <a:gd name="T33" fmla="*/ 25 h 633"/>
                <a:gd name="T34" fmla="*/ 70 w 1077"/>
                <a:gd name="T35" fmla="*/ 11 h 633"/>
                <a:gd name="T36" fmla="*/ 0 w 1077"/>
                <a:gd name="T37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7" h="633">
                  <a:moveTo>
                    <a:pt x="1077" y="633"/>
                  </a:moveTo>
                  <a:lnTo>
                    <a:pt x="1032" y="577"/>
                  </a:lnTo>
                  <a:lnTo>
                    <a:pt x="986" y="522"/>
                  </a:lnTo>
                  <a:lnTo>
                    <a:pt x="937" y="470"/>
                  </a:lnTo>
                  <a:lnTo>
                    <a:pt x="886" y="420"/>
                  </a:lnTo>
                  <a:lnTo>
                    <a:pt x="833" y="373"/>
                  </a:lnTo>
                  <a:lnTo>
                    <a:pt x="779" y="327"/>
                  </a:lnTo>
                  <a:lnTo>
                    <a:pt x="721" y="285"/>
                  </a:lnTo>
                  <a:lnTo>
                    <a:pt x="662" y="245"/>
                  </a:lnTo>
                  <a:lnTo>
                    <a:pt x="601" y="208"/>
                  </a:lnTo>
                  <a:lnTo>
                    <a:pt x="539" y="172"/>
                  </a:lnTo>
                  <a:lnTo>
                    <a:pt x="476" y="141"/>
                  </a:lnTo>
                  <a:lnTo>
                    <a:pt x="411" y="111"/>
                  </a:lnTo>
                  <a:lnTo>
                    <a:pt x="344" y="86"/>
                  </a:lnTo>
                  <a:lnTo>
                    <a:pt x="277" y="62"/>
                  </a:lnTo>
                  <a:lnTo>
                    <a:pt x="209" y="42"/>
                  </a:lnTo>
                  <a:lnTo>
                    <a:pt x="139" y="25"/>
                  </a:lnTo>
                  <a:lnTo>
                    <a:pt x="70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2" name="Freeform 370"/>
            <p:cNvSpPr>
              <a:spLocks/>
            </p:cNvSpPr>
            <p:nvPr/>
          </p:nvSpPr>
          <p:spPr bwMode="auto">
            <a:xfrm>
              <a:off x="4113" y="2792"/>
              <a:ext cx="33" cy="237"/>
            </a:xfrm>
            <a:custGeom>
              <a:avLst/>
              <a:gdLst>
                <a:gd name="T0" fmla="*/ 1 w 230"/>
                <a:gd name="T1" fmla="*/ 1663 h 1663"/>
                <a:gd name="T2" fmla="*/ 35 w 230"/>
                <a:gd name="T3" fmla="*/ 1602 h 1663"/>
                <a:gd name="T4" fmla="*/ 67 w 230"/>
                <a:gd name="T5" fmla="*/ 1540 h 1663"/>
                <a:gd name="T6" fmla="*/ 96 w 230"/>
                <a:gd name="T7" fmla="*/ 1476 h 1663"/>
                <a:gd name="T8" fmla="*/ 123 w 230"/>
                <a:gd name="T9" fmla="*/ 1411 h 1663"/>
                <a:gd name="T10" fmla="*/ 146 w 230"/>
                <a:gd name="T11" fmla="*/ 1346 h 1663"/>
                <a:gd name="T12" fmla="*/ 167 w 230"/>
                <a:gd name="T13" fmla="*/ 1280 h 1663"/>
                <a:gd name="T14" fmla="*/ 185 w 230"/>
                <a:gd name="T15" fmla="*/ 1212 h 1663"/>
                <a:gd name="T16" fmla="*/ 200 w 230"/>
                <a:gd name="T17" fmla="*/ 1143 h 1663"/>
                <a:gd name="T18" fmla="*/ 212 w 230"/>
                <a:gd name="T19" fmla="*/ 1075 h 1663"/>
                <a:gd name="T20" fmla="*/ 221 w 230"/>
                <a:gd name="T21" fmla="*/ 1005 h 1663"/>
                <a:gd name="T22" fmla="*/ 227 w 230"/>
                <a:gd name="T23" fmla="*/ 936 h 1663"/>
                <a:gd name="T24" fmla="*/ 230 w 230"/>
                <a:gd name="T25" fmla="*/ 866 h 1663"/>
                <a:gd name="T26" fmla="*/ 230 w 230"/>
                <a:gd name="T27" fmla="*/ 796 h 1663"/>
                <a:gd name="T28" fmla="*/ 227 w 230"/>
                <a:gd name="T29" fmla="*/ 726 h 1663"/>
                <a:gd name="T30" fmla="*/ 221 w 230"/>
                <a:gd name="T31" fmla="*/ 657 h 1663"/>
                <a:gd name="T32" fmla="*/ 212 w 230"/>
                <a:gd name="T33" fmla="*/ 587 h 1663"/>
                <a:gd name="T34" fmla="*/ 200 w 230"/>
                <a:gd name="T35" fmla="*/ 519 h 1663"/>
                <a:gd name="T36" fmla="*/ 185 w 230"/>
                <a:gd name="T37" fmla="*/ 450 h 1663"/>
                <a:gd name="T38" fmla="*/ 167 w 230"/>
                <a:gd name="T39" fmla="*/ 382 h 1663"/>
                <a:gd name="T40" fmla="*/ 146 w 230"/>
                <a:gd name="T41" fmla="*/ 316 h 1663"/>
                <a:gd name="T42" fmla="*/ 123 w 230"/>
                <a:gd name="T43" fmla="*/ 251 h 1663"/>
                <a:gd name="T44" fmla="*/ 96 w 230"/>
                <a:gd name="T45" fmla="*/ 186 h 1663"/>
                <a:gd name="T46" fmla="*/ 66 w 230"/>
                <a:gd name="T47" fmla="*/ 122 h 1663"/>
                <a:gd name="T48" fmla="*/ 34 w 230"/>
                <a:gd name="T49" fmla="*/ 60 h 1663"/>
                <a:gd name="T50" fmla="*/ 0 w 230"/>
                <a:gd name="T51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1663">
                  <a:moveTo>
                    <a:pt x="1" y="1663"/>
                  </a:moveTo>
                  <a:lnTo>
                    <a:pt x="35" y="1602"/>
                  </a:lnTo>
                  <a:lnTo>
                    <a:pt x="67" y="1540"/>
                  </a:lnTo>
                  <a:lnTo>
                    <a:pt x="96" y="1476"/>
                  </a:lnTo>
                  <a:lnTo>
                    <a:pt x="123" y="1411"/>
                  </a:lnTo>
                  <a:lnTo>
                    <a:pt x="146" y="1346"/>
                  </a:lnTo>
                  <a:lnTo>
                    <a:pt x="167" y="1280"/>
                  </a:lnTo>
                  <a:lnTo>
                    <a:pt x="185" y="1212"/>
                  </a:lnTo>
                  <a:lnTo>
                    <a:pt x="200" y="1143"/>
                  </a:lnTo>
                  <a:lnTo>
                    <a:pt x="212" y="1075"/>
                  </a:lnTo>
                  <a:lnTo>
                    <a:pt x="221" y="1005"/>
                  </a:lnTo>
                  <a:lnTo>
                    <a:pt x="227" y="936"/>
                  </a:lnTo>
                  <a:lnTo>
                    <a:pt x="230" y="866"/>
                  </a:lnTo>
                  <a:lnTo>
                    <a:pt x="230" y="796"/>
                  </a:lnTo>
                  <a:lnTo>
                    <a:pt x="227" y="726"/>
                  </a:lnTo>
                  <a:lnTo>
                    <a:pt x="221" y="657"/>
                  </a:lnTo>
                  <a:lnTo>
                    <a:pt x="212" y="587"/>
                  </a:lnTo>
                  <a:lnTo>
                    <a:pt x="200" y="519"/>
                  </a:lnTo>
                  <a:lnTo>
                    <a:pt x="185" y="450"/>
                  </a:lnTo>
                  <a:lnTo>
                    <a:pt x="167" y="382"/>
                  </a:lnTo>
                  <a:lnTo>
                    <a:pt x="146" y="316"/>
                  </a:lnTo>
                  <a:lnTo>
                    <a:pt x="123" y="251"/>
                  </a:lnTo>
                  <a:lnTo>
                    <a:pt x="96" y="186"/>
                  </a:lnTo>
                  <a:lnTo>
                    <a:pt x="66" y="122"/>
                  </a:lnTo>
                  <a:lnTo>
                    <a:pt x="34" y="6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3" name="Freeform 371"/>
            <p:cNvSpPr>
              <a:spLocks/>
            </p:cNvSpPr>
            <p:nvPr/>
          </p:nvSpPr>
          <p:spPr bwMode="auto">
            <a:xfrm>
              <a:off x="3944" y="3048"/>
              <a:ext cx="156" cy="91"/>
            </a:xfrm>
            <a:custGeom>
              <a:avLst/>
              <a:gdLst>
                <a:gd name="T0" fmla="*/ 0 w 1094"/>
                <a:gd name="T1" fmla="*/ 637 h 637"/>
                <a:gd name="T2" fmla="*/ 71 w 1094"/>
                <a:gd name="T3" fmla="*/ 627 h 637"/>
                <a:gd name="T4" fmla="*/ 142 w 1094"/>
                <a:gd name="T5" fmla="*/ 612 h 637"/>
                <a:gd name="T6" fmla="*/ 213 w 1094"/>
                <a:gd name="T7" fmla="*/ 596 h 637"/>
                <a:gd name="T8" fmla="*/ 282 w 1094"/>
                <a:gd name="T9" fmla="*/ 576 h 637"/>
                <a:gd name="T10" fmla="*/ 350 w 1094"/>
                <a:gd name="T11" fmla="*/ 553 h 637"/>
                <a:gd name="T12" fmla="*/ 418 w 1094"/>
                <a:gd name="T13" fmla="*/ 526 h 637"/>
                <a:gd name="T14" fmla="*/ 484 w 1094"/>
                <a:gd name="T15" fmla="*/ 497 h 637"/>
                <a:gd name="T16" fmla="*/ 549 w 1094"/>
                <a:gd name="T17" fmla="*/ 465 h 637"/>
                <a:gd name="T18" fmla="*/ 612 w 1094"/>
                <a:gd name="T19" fmla="*/ 431 h 637"/>
                <a:gd name="T20" fmla="*/ 674 w 1094"/>
                <a:gd name="T21" fmla="*/ 393 h 637"/>
                <a:gd name="T22" fmla="*/ 734 w 1094"/>
                <a:gd name="T23" fmla="*/ 352 h 637"/>
                <a:gd name="T24" fmla="*/ 791 w 1094"/>
                <a:gd name="T25" fmla="*/ 309 h 637"/>
                <a:gd name="T26" fmla="*/ 848 w 1094"/>
                <a:gd name="T27" fmla="*/ 264 h 637"/>
                <a:gd name="T28" fmla="*/ 901 w 1094"/>
                <a:gd name="T29" fmla="*/ 215 h 637"/>
                <a:gd name="T30" fmla="*/ 953 w 1094"/>
                <a:gd name="T31" fmla="*/ 165 h 637"/>
                <a:gd name="T32" fmla="*/ 1003 w 1094"/>
                <a:gd name="T33" fmla="*/ 112 h 637"/>
                <a:gd name="T34" fmla="*/ 1049 w 1094"/>
                <a:gd name="T35" fmla="*/ 58 h 637"/>
                <a:gd name="T36" fmla="*/ 1094 w 1094"/>
                <a:gd name="T37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4" h="637">
                  <a:moveTo>
                    <a:pt x="0" y="637"/>
                  </a:moveTo>
                  <a:lnTo>
                    <a:pt x="71" y="627"/>
                  </a:lnTo>
                  <a:lnTo>
                    <a:pt x="142" y="612"/>
                  </a:lnTo>
                  <a:lnTo>
                    <a:pt x="213" y="596"/>
                  </a:lnTo>
                  <a:lnTo>
                    <a:pt x="282" y="576"/>
                  </a:lnTo>
                  <a:lnTo>
                    <a:pt x="350" y="553"/>
                  </a:lnTo>
                  <a:lnTo>
                    <a:pt x="418" y="526"/>
                  </a:lnTo>
                  <a:lnTo>
                    <a:pt x="484" y="497"/>
                  </a:lnTo>
                  <a:lnTo>
                    <a:pt x="549" y="465"/>
                  </a:lnTo>
                  <a:lnTo>
                    <a:pt x="612" y="431"/>
                  </a:lnTo>
                  <a:lnTo>
                    <a:pt x="674" y="393"/>
                  </a:lnTo>
                  <a:lnTo>
                    <a:pt x="734" y="352"/>
                  </a:lnTo>
                  <a:lnTo>
                    <a:pt x="791" y="309"/>
                  </a:lnTo>
                  <a:lnTo>
                    <a:pt x="848" y="264"/>
                  </a:lnTo>
                  <a:lnTo>
                    <a:pt x="901" y="215"/>
                  </a:lnTo>
                  <a:lnTo>
                    <a:pt x="953" y="165"/>
                  </a:lnTo>
                  <a:lnTo>
                    <a:pt x="1003" y="112"/>
                  </a:lnTo>
                  <a:lnTo>
                    <a:pt x="1049" y="58"/>
                  </a:lnTo>
                  <a:lnTo>
                    <a:pt x="1094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4" name="Line 372"/>
            <p:cNvSpPr>
              <a:spLocks noChangeShapeType="1"/>
            </p:cNvSpPr>
            <p:nvPr/>
          </p:nvSpPr>
          <p:spPr bwMode="auto">
            <a:xfrm flipH="1">
              <a:off x="3915" y="3141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5" name="Line 373"/>
            <p:cNvSpPr>
              <a:spLocks noChangeShapeType="1"/>
            </p:cNvSpPr>
            <p:nvPr/>
          </p:nvSpPr>
          <p:spPr bwMode="auto">
            <a:xfrm>
              <a:off x="3419" y="3141"/>
              <a:ext cx="1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6" name="Line 374"/>
            <p:cNvSpPr>
              <a:spLocks noChangeShapeType="1"/>
            </p:cNvSpPr>
            <p:nvPr/>
          </p:nvSpPr>
          <p:spPr bwMode="auto">
            <a:xfrm>
              <a:off x="3585" y="3141"/>
              <a:ext cx="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7" name="Line 375"/>
            <p:cNvSpPr>
              <a:spLocks noChangeShapeType="1"/>
            </p:cNvSpPr>
            <p:nvPr/>
          </p:nvSpPr>
          <p:spPr bwMode="auto">
            <a:xfrm>
              <a:off x="3764" y="3141"/>
              <a:ext cx="15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8" name="Freeform 376"/>
            <p:cNvSpPr>
              <a:spLocks/>
            </p:cNvSpPr>
            <p:nvPr/>
          </p:nvSpPr>
          <p:spPr bwMode="auto">
            <a:xfrm>
              <a:off x="3203" y="3049"/>
              <a:ext cx="164" cy="113"/>
            </a:xfrm>
            <a:custGeom>
              <a:avLst/>
              <a:gdLst>
                <a:gd name="T0" fmla="*/ 0 w 1146"/>
                <a:gd name="T1" fmla="*/ 0 h 791"/>
                <a:gd name="T2" fmla="*/ 42 w 1146"/>
                <a:gd name="T3" fmla="*/ 63 h 791"/>
                <a:gd name="T4" fmla="*/ 87 w 1146"/>
                <a:gd name="T5" fmla="*/ 123 h 791"/>
                <a:gd name="T6" fmla="*/ 133 w 1146"/>
                <a:gd name="T7" fmla="*/ 182 h 791"/>
                <a:gd name="T8" fmla="*/ 183 w 1146"/>
                <a:gd name="T9" fmla="*/ 239 h 791"/>
                <a:gd name="T10" fmla="*/ 234 w 1146"/>
                <a:gd name="T11" fmla="*/ 294 h 791"/>
                <a:gd name="T12" fmla="*/ 288 w 1146"/>
                <a:gd name="T13" fmla="*/ 346 h 791"/>
                <a:gd name="T14" fmla="*/ 345 w 1146"/>
                <a:gd name="T15" fmla="*/ 397 h 791"/>
                <a:gd name="T16" fmla="*/ 402 w 1146"/>
                <a:gd name="T17" fmla="*/ 444 h 791"/>
                <a:gd name="T18" fmla="*/ 462 w 1146"/>
                <a:gd name="T19" fmla="*/ 490 h 791"/>
                <a:gd name="T20" fmla="*/ 524 w 1146"/>
                <a:gd name="T21" fmla="*/ 532 h 791"/>
                <a:gd name="T22" fmla="*/ 588 w 1146"/>
                <a:gd name="T23" fmla="*/ 572 h 791"/>
                <a:gd name="T24" fmla="*/ 654 w 1146"/>
                <a:gd name="T25" fmla="*/ 609 h 791"/>
                <a:gd name="T26" fmla="*/ 720 w 1146"/>
                <a:gd name="T27" fmla="*/ 644 h 791"/>
                <a:gd name="T28" fmla="*/ 789 w 1146"/>
                <a:gd name="T29" fmla="*/ 676 h 791"/>
                <a:gd name="T30" fmla="*/ 858 w 1146"/>
                <a:gd name="T31" fmla="*/ 705 h 791"/>
                <a:gd name="T32" fmla="*/ 929 w 1146"/>
                <a:gd name="T33" fmla="*/ 731 h 791"/>
                <a:gd name="T34" fmla="*/ 1001 w 1146"/>
                <a:gd name="T35" fmla="*/ 753 h 791"/>
                <a:gd name="T36" fmla="*/ 1073 w 1146"/>
                <a:gd name="T37" fmla="*/ 773 h 791"/>
                <a:gd name="T38" fmla="*/ 1146 w 1146"/>
                <a:gd name="T39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6" h="791">
                  <a:moveTo>
                    <a:pt x="0" y="0"/>
                  </a:moveTo>
                  <a:lnTo>
                    <a:pt x="42" y="63"/>
                  </a:lnTo>
                  <a:lnTo>
                    <a:pt x="87" y="123"/>
                  </a:lnTo>
                  <a:lnTo>
                    <a:pt x="133" y="182"/>
                  </a:lnTo>
                  <a:lnTo>
                    <a:pt x="183" y="239"/>
                  </a:lnTo>
                  <a:lnTo>
                    <a:pt x="234" y="294"/>
                  </a:lnTo>
                  <a:lnTo>
                    <a:pt x="288" y="346"/>
                  </a:lnTo>
                  <a:lnTo>
                    <a:pt x="345" y="397"/>
                  </a:lnTo>
                  <a:lnTo>
                    <a:pt x="402" y="444"/>
                  </a:lnTo>
                  <a:lnTo>
                    <a:pt x="462" y="490"/>
                  </a:lnTo>
                  <a:lnTo>
                    <a:pt x="524" y="532"/>
                  </a:lnTo>
                  <a:lnTo>
                    <a:pt x="588" y="572"/>
                  </a:lnTo>
                  <a:lnTo>
                    <a:pt x="654" y="609"/>
                  </a:lnTo>
                  <a:lnTo>
                    <a:pt x="720" y="644"/>
                  </a:lnTo>
                  <a:lnTo>
                    <a:pt x="789" y="676"/>
                  </a:lnTo>
                  <a:lnTo>
                    <a:pt x="858" y="705"/>
                  </a:lnTo>
                  <a:lnTo>
                    <a:pt x="929" y="731"/>
                  </a:lnTo>
                  <a:lnTo>
                    <a:pt x="1001" y="753"/>
                  </a:lnTo>
                  <a:lnTo>
                    <a:pt x="1073" y="773"/>
                  </a:lnTo>
                  <a:lnTo>
                    <a:pt x="1146" y="79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9" name="Freeform 377"/>
            <p:cNvSpPr>
              <a:spLocks/>
            </p:cNvSpPr>
            <p:nvPr/>
          </p:nvSpPr>
          <p:spPr bwMode="auto">
            <a:xfrm>
              <a:off x="3163" y="2792"/>
              <a:ext cx="29" cy="237"/>
            </a:xfrm>
            <a:custGeom>
              <a:avLst/>
              <a:gdLst>
                <a:gd name="T0" fmla="*/ 203 w 203"/>
                <a:gd name="T1" fmla="*/ 0 h 1663"/>
                <a:gd name="T2" fmla="*/ 170 w 203"/>
                <a:gd name="T3" fmla="*/ 67 h 1663"/>
                <a:gd name="T4" fmla="*/ 140 w 203"/>
                <a:gd name="T5" fmla="*/ 135 h 1663"/>
                <a:gd name="T6" fmla="*/ 113 w 203"/>
                <a:gd name="T7" fmla="*/ 205 h 1663"/>
                <a:gd name="T8" fmla="*/ 87 w 203"/>
                <a:gd name="T9" fmla="*/ 277 h 1663"/>
                <a:gd name="T10" fmla="*/ 66 w 203"/>
                <a:gd name="T11" fmla="*/ 348 h 1663"/>
                <a:gd name="T12" fmla="*/ 47 w 203"/>
                <a:gd name="T13" fmla="*/ 421 h 1663"/>
                <a:gd name="T14" fmla="*/ 32 w 203"/>
                <a:gd name="T15" fmla="*/ 495 h 1663"/>
                <a:gd name="T16" fmla="*/ 18 w 203"/>
                <a:gd name="T17" fmla="*/ 569 h 1663"/>
                <a:gd name="T18" fmla="*/ 10 w 203"/>
                <a:gd name="T19" fmla="*/ 644 h 1663"/>
                <a:gd name="T20" fmla="*/ 3 w 203"/>
                <a:gd name="T21" fmla="*/ 718 h 1663"/>
                <a:gd name="T22" fmla="*/ 0 w 203"/>
                <a:gd name="T23" fmla="*/ 793 h 1663"/>
                <a:gd name="T24" fmla="*/ 0 w 203"/>
                <a:gd name="T25" fmla="*/ 869 h 1663"/>
                <a:gd name="T26" fmla="*/ 3 w 203"/>
                <a:gd name="T27" fmla="*/ 944 h 1663"/>
                <a:gd name="T28" fmla="*/ 10 w 203"/>
                <a:gd name="T29" fmla="*/ 1018 h 1663"/>
                <a:gd name="T30" fmla="*/ 18 w 203"/>
                <a:gd name="T31" fmla="*/ 1094 h 1663"/>
                <a:gd name="T32" fmla="*/ 32 w 203"/>
                <a:gd name="T33" fmla="*/ 1168 h 1663"/>
                <a:gd name="T34" fmla="*/ 47 w 203"/>
                <a:gd name="T35" fmla="*/ 1241 h 1663"/>
                <a:gd name="T36" fmla="*/ 66 w 203"/>
                <a:gd name="T37" fmla="*/ 1314 h 1663"/>
                <a:gd name="T38" fmla="*/ 87 w 203"/>
                <a:gd name="T39" fmla="*/ 1386 h 1663"/>
                <a:gd name="T40" fmla="*/ 111 w 203"/>
                <a:gd name="T41" fmla="*/ 1457 h 1663"/>
                <a:gd name="T42" fmla="*/ 139 w 203"/>
                <a:gd name="T43" fmla="*/ 1527 h 1663"/>
                <a:gd name="T44" fmla="*/ 170 w 203"/>
                <a:gd name="T45" fmla="*/ 1595 h 1663"/>
                <a:gd name="T46" fmla="*/ 203 w 203"/>
                <a:gd name="T47" fmla="*/ 1663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3" h="1663">
                  <a:moveTo>
                    <a:pt x="203" y="0"/>
                  </a:moveTo>
                  <a:lnTo>
                    <a:pt x="170" y="67"/>
                  </a:lnTo>
                  <a:lnTo>
                    <a:pt x="140" y="135"/>
                  </a:lnTo>
                  <a:lnTo>
                    <a:pt x="113" y="205"/>
                  </a:lnTo>
                  <a:lnTo>
                    <a:pt x="87" y="277"/>
                  </a:lnTo>
                  <a:lnTo>
                    <a:pt x="66" y="348"/>
                  </a:lnTo>
                  <a:lnTo>
                    <a:pt x="47" y="421"/>
                  </a:lnTo>
                  <a:lnTo>
                    <a:pt x="32" y="495"/>
                  </a:lnTo>
                  <a:lnTo>
                    <a:pt x="18" y="569"/>
                  </a:lnTo>
                  <a:lnTo>
                    <a:pt x="10" y="644"/>
                  </a:lnTo>
                  <a:lnTo>
                    <a:pt x="3" y="718"/>
                  </a:lnTo>
                  <a:lnTo>
                    <a:pt x="0" y="793"/>
                  </a:lnTo>
                  <a:lnTo>
                    <a:pt x="0" y="869"/>
                  </a:lnTo>
                  <a:lnTo>
                    <a:pt x="3" y="944"/>
                  </a:lnTo>
                  <a:lnTo>
                    <a:pt x="10" y="1018"/>
                  </a:lnTo>
                  <a:lnTo>
                    <a:pt x="18" y="1094"/>
                  </a:lnTo>
                  <a:lnTo>
                    <a:pt x="32" y="1168"/>
                  </a:lnTo>
                  <a:lnTo>
                    <a:pt x="47" y="1241"/>
                  </a:lnTo>
                  <a:lnTo>
                    <a:pt x="66" y="1314"/>
                  </a:lnTo>
                  <a:lnTo>
                    <a:pt x="87" y="1386"/>
                  </a:lnTo>
                  <a:lnTo>
                    <a:pt x="111" y="1457"/>
                  </a:lnTo>
                  <a:lnTo>
                    <a:pt x="139" y="1527"/>
                  </a:lnTo>
                  <a:lnTo>
                    <a:pt x="170" y="1595"/>
                  </a:lnTo>
                  <a:lnTo>
                    <a:pt x="203" y="166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0" name="Freeform 378"/>
            <p:cNvSpPr>
              <a:spLocks/>
            </p:cNvSpPr>
            <p:nvPr/>
          </p:nvSpPr>
          <p:spPr bwMode="auto">
            <a:xfrm>
              <a:off x="3203" y="2660"/>
              <a:ext cx="162" cy="113"/>
            </a:xfrm>
            <a:custGeom>
              <a:avLst/>
              <a:gdLst>
                <a:gd name="T0" fmla="*/ 1137 w 1137"/>
                <a:gd name="T1" fmla="*/ 0 h 790"/>
                <a:gd name="T2" fmla="*/ 1065 w 1137"/>
                <a:gd name="T3" fmla="*/ 18 h 790"/>
                <a:gd name="T4" fmla="*/ 993 w 1137"/>
                <a:gd name="T5" fmla="*/ 38 h 790"/>
                <a:gd name="T6" fmla="*/ 921 w 1137"/>
                <a:gd name="T7" fmla="*/ 61 h 790"/>
                <a:gd name="T8" fmla="*/ 851 w 1137"/>
                <a:gd name="T9" fmla="*/ 87 h 790"/>
                <a:gd name="T10" fmla="*/ 782 w 1137"/>
                <a:gd name="T11" fmla="*/ 117 h 790"/>
                <a:gd name="T12" fmla="*/ 715 w 1137"/>
                <a:gd name="T13" fmla="*/ 148 h 790"/>
                <a:gd name="T14" fmla="*/ 648 w 1137"/>
                <a:gd name="T15" fmla="*/ 183 h 790"/>
                <a:gd name="T16" fmla="*/ 584 w 1137"/>
                <a:gd name="T17" fmla="*/ 220 h 790"/>
                <a:gd name="T18" fmla="*/ 521 w 1137"/>
                <a:gd name="T19" fmla="*/ 261 h 790"/>
                <a:gd name="T20" fmla="*/ 459 w 1137"/>
                <a:gd name="T21" fmla="*/ 303 h 790"/>
                <a:gd name="T22" fmla="*/ 400 w 1137"/>
                <a:gd name="T23" fmla="*/ 348 h 790"/>
                <a:gd name="T24" fmla="*/ 342 w 1137"/>
                <a:gd name="T25" fmla="*/ 396 h 790"/>
                <a:gd name="T26" fmla="*/ 286 w 1137"/>
                <a:gd name="T27" fmla="*/ 446 h 790"/>
                <a:gd name="T28" fmla="*/ 233 w 1137"/>
                <a:gd name="T29" fmla="*/ 498 h 790"/>
                <a:gd name="T30" fmla="*/ 182 w 1137"/>
                <a:gd name="T31" fmla="*/ 552 h 790"/>
                <a:gd name="T32" fmla="*/ 133 w 1137"/>
                <a:gd name="T33" fmla="*/ 609 h 790"/>
                <a:gd name="T34" fmla="*/ 86 w 1137"/>
                <a:gd name="T35" fmla="*/ 667 h 790"/>
                <a:gd name="T36" fmla="*/ 42 w 1137"/>
                <a:gd name="T37" fmla="*/ 727 h 790"/>
                <a:gd name="T38" fmla="*/ 0 w 1137"/>
                <a:gd name="T39" fmla="*/ 79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37" h="790">
                  <a:moveTo>
                    <a:pt x="1137" y="0"/>
                  </a:moveTo>
                  <a:lnTo>
                    <a:pt x="1065" y="18"/>
                  </a:lnTo>
                  <a:lnTo>
                    <a:pt x="993" y="38"/>
                  </a:lnTo>
                  <a:lnTo>
                    <a:pt x="921" y="61"/>
                  </a:lnTo>
                  <a:lnTo>
                    <a:pt x="851" y="87"/>
                  </a:lnTo>
                  <a:lnTo>
                    <a:pt x="782" y="117"/>
                  </a:lnTo>
                  <a:lnTo>
                    <a:pt x="715" y="148"/>
                  </a:lnTo>
                  <a:lnTo>
                    <a:pt x="648" y="183"/>
                  </a:lnTo>
                  <a:lnTo>
                    <a:pt x="584" y="220"/>
                  </a:lnTo>
                  <a:lnTo>
                    <a:pt x="521" y="261"/>
                  </a:lnTo>
                  <a:lnTo>
                    <a:pt x="459" y="303"/>
                  </a:lnTo>
                  <a:lnTo>
                    <a:pt x="400" y="348"/>
                  </a:lnTo>
                  <a:lnTo>
                    <a:pt x="342" y="396"/>
                  </a:lnTo>
                  <a:lnTo>
                    <a:pt x="286" y="446"/>
                  </a:lnTo>
                  <a:lnTo>
                    <a:pt x="233" y="498"/>
                  </a:lnTo>
                  <a:lnTo>
                    <a:pt x="182" y="552"/>
                  </a:lnTo>
                  <a:lnTo>
                    <a:pt x="133" y="609"/>
                  </a:lnTo>
                  <a:lnTo>
                    <a:pt x="86" y="667"/>
                  </a:lnTo>
                  <a:lnTo>
                    <a:pt x="42" y="727"/>
                  </a:lnTo>
                  <a:lnTo>
                    <a:pt x="0" y="79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1" name="Freeform 379"/>
            <p:cNvSpPr>
              <a:spLocks/>
            </p:cNvSpPr>
            <p:nvPr/>
          </p:nvSpPr>
          <p:spPr bwMode="auto">
            <a:xfrm>
              <a:off x="3974" y="2654"/>
              <a:ext cx="165" cy="118"/>
            </a:xfrm>
            <a:custGeom>
              <a:avLst/>
              <a:gdLst>
                <a:gd name="T0" fmla="*/ 1154 w 1154"/>
                <a:gd name="T1" fmla="*/ 826 h 826"/>
                <a:gd name="T2" fmla="*/ 1115 w 1154"/>
                <a:gd name="T3" fmla="*/ 765 h 826"/>
                <a:gd name="T4" fmla="*/ 1073 w 1154"/>
                <a:gd name="T5" fmla="*/ 705 h 826"/>
                <a:gd name="T6" fmla="*/ 1029 w 1154"/>
                <a:gd name="T7" fmla="*/ 648 h 826"/>
                <a:gd name="T8" fmla="*/ 982 w 1154"/>
                <a:gd name="T9" fmla="*/ 591 h 826"/>
                <a:gd name="T10" fmla="*/ 934 w 1154"/>
                <a:gd name="T11" fmla="*/ 537 h 826"/>
                <a:gd name="T12" fmla="*/ 883 w 1154"/>
                <a:gd name="T13" fmla="*/ 485 h 826"/>
                <a:gd name="T14" fmla="*/ 831 w 1154"/>
                <a:gd name="T15" fmla="*/ 435 h 826"/>
                <a:gd name="T16" fmla="*/ 775 w 1154"/>
                <a:gd name="T17" fmla="*/ 386 h 826"/>
                <a:gd name="T18" fmla="*/ 719 w 1154"/>
                <a:gd name="T19" fmla="*/ 341 h 826"/>
                <a:gd name="T20" fmla="*/ 660 w 1154"/>
                <a:gd name="T21" fmla="*/ 297 h 826"/>
                <a:gd name="T22" fmla="*/ 600 w 1154"/>
                <a:gd name="T23" fmla="*/ 256 h 826"/>
                <a:gd name="T24" fmla="*/ 538 w 1154"/>
                <a:gd name="T25" fmla="*/ 217 h 826"/>
                <a:gd name="T26" fmla="*/ 475 w 1154"/>
                <a:gd name="T27" fmla="*/ 180 h 826"/>
                <a:gd name="T28" fmla="*/ 411 w 1154"/>
                <a:gd name="T29" fmla="*/ 147 h 826"/>
                <a:gd name="T30" fmla="*/ 345 w 1154"/>
                <a:gd name="T31" fmla="*/ 115 h 826"/>
                <a:gd name="T32" fmla="*/ 278 w 1154"/>
                <a:gd name="T33" fmla="*/ 87 h 826"/>
                <a:gd name="T34" fmla="*/ 210 w 1154"/>
                <a:gd name="T35" fmla="*/ 61 h 826"/>
                <a:gd name="T36" fmla="*/ 140 w 1154"/>
                <a:gd name="T37" fmla="*/ 37 h 826"/>
                <a:gd name="T38" fmla="*/ 71 w 1154"/>
                <a:gd name="T39" fmla="*/ 18 h 826"/>
                <a:gd name="T40" fmla="*/ 0 w 1154"/>
                <a:gd name="T41" fmla="*/ 0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4" h="826">
                  <a:moveTo>
                    <a:pt x="1154" y="826"/>
                  </a:moveTo>
                  <a:lnTo>
                    <a:pt x="1115" y="765"/>
                  </a:lnTo>
                  <a:lnTo>
                    <a:pt x="1073" y="705"/>
                  </a:lnTo>
                  <a:lnTo>
                    <a:pt x="1029" y="648"/>
                  </a:lnTo>
                  <a:lnTo>
                    <a:pt x="982" y="591"/>
                  </a:lnTo>
                  <a:lnTo>
                    <a:pt x="934" y="537"/>
                  </a:lnTo>
                  <a:lnTo>
                    <a:pt x="883" y="485"/>
                  </a:lnTo>
                  <a:lnTo>
                    <a:pt x="831" y="435"/>
                  </a:lnTo>
                  <a:lnTo>
                    <a:pt x="775" y="386"/>
                  </a:lnTo>
                  <a:lnTo>
                    <a:pt x="719" y="341"/>
                  </a:lnTo>
                  <a:lnTo>
                    <a:pt x="660" y="297"/>
                  </a:lnTo>
                  <a:lnTo>
                    <a:pt x="600" y="256"/>
                  </a:lnTo>
                  <a:lnTo>
                    <a:pt x="538" y="217"/>
                  </a:lnTo>
                  <a:lnTo>
                    <a:pt x="475" y="180"/>
                  </a:lnTo>
                  <a:lnTo>
                    <a:pt x="411" y="147"/>
                  </a:lnTo>
                  <a:lnTo>
                    <a:pt x="345" y="115"/>
                  </a:lnTo>
                  <a:lnTo>
                    <a:pt x="278" y="87"/>
                  </a:lnTo>
                  <a:lnTo>
                    <a:pt x="210" y="61"/>
                  </a:lnTo>
                  <a:lnTo>
                    <a:pt x="140" y="37"/>
                  </a:lnTo>
                  <a:lnTo>
                    <a:pt x="71" y="1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2" name="Freeform 380"/>
            <p:cNvSpPr>
              <a:spLocks/>
            </p:cNvSpPr>
            <p:nvPr/>
          </p:nvSpPr>
          <p:spPr bwMode="auto">
            <a:xfrm>
              <a:off x="4149" y="2792"/>
              <a:ext cx="29" cy="237"/>
            </a:xfrm>
            <a:custGeom>
              <a:avLst/>
              <a:gdLst>
                <a:gd name="T0" fmla="*/ 0 w 199"/>
                <a:gd name="T1" fmla="*/ 1663 h 1663"/>
                <a:gd name="T2" fmla="*/ 34 w 199"/>
                <a:gd name="T3" fmla="*/ 1595 h 1663"/>
                <a:gd name="T4" fmla="*/ 64 w 199"/>
                <a:gd name="T5" fmla="*/ 1527 h 1663"/>
                <a:gd name="T6" fmla="*/ 90 w 199"/>
                <a:gd name="T7" fmla="*/ 1457 h 1663"/>
                <a:gd name="T8" fmla="*/ 115 w 199"/>
                <a:gd name="T9" fmla="*/ 1386 h 1663"/>
                <a:gd name="T10" fmla="*/ 136 w 199"/>
                <a:gd name="T11" fmla="*/ 1314 h 1663"/>
                <a:gd name="T12" fmla="*/ 153 w 199"/>
                <a:gd name="T13" fmla="*/ 1241 h 1663"/>
                <a:gd name="T14" fmla="*/ 169 w 199"/>
                <a:gd name="T15" fmla="*/ 1168 h 1663"/>
                <a:gd name="T16" fmla="*/ 181 w 199"/>
                <a:gd name="T17" fmla="*/ 1094 h 1663"/>
                <a:gd name="T18" fmla="*/ 190 w 199"/>
                <a:gd name="T19" fmla="*/ 1018 h 1663"/>
                <a:gd name="T20" fmla="*/ 197 w 199"/>
                <a:gd name="T21" fmla="*/ 944 h 1663"/>
                <a:gd name="T22" fmla="*/ 199 w 199"/>
                <a:gd name="T23" fmla="*/ 869 h 1663"/>
                <a:gd name="T24" fmla="*/ 199 w 199"/>
                <a:gd name="T25" fmla="*/ 794 h 1663"/>
                <a:gd name="T26" fmla="*/ 197 w 199"/>
                <a:gd name="T27" fmla="*/ 719 h 1663"/>
                <a:gd name="T28" fmla="*/ 190 w 199"/>
                <a:gd name="T29" fmla="*/ 644 h 1663"/>
                <a:gd name="T30" fmla="*/ 181 w 199"/>
                <a:gd name="T31" fmla="*/ 570 h 1663"/>
                <a:gd name="T32" fmla="*/ 169 w 199"/>
                <a:gd name="T33" fmla="*/ 495 h 1663"/>
                <a:gd name="T34" fmla="*/ 153 w 199"/>
                <a:gd name="T35" fmla="*/ 422 h 1663"/>
                <a:gd name="T36" fmla="*/ 136 w 199"/>
                <a:gd name="T37" fmla="*/ 349 h 1663"/>
                <a:gd name="T38" fmla="*/ 115 w 199"/>
                <a:gd name="T39" fmla="*/ 277 h 1663"/>
                <a:gd name="T40" fmla="*/ 90 w 199"/>
                <a:gd name="T41" fmla="*/ 206 h 1663"/>
                <a:gd name="T42" fmla="*/ 64 w 199"/>
                <a:gd name="T43" fmla="*/ 137 h 1663"/>
                <a:gd name="T44" fmla="*/ 34 w 199"/>
                <a:gd name="T45" fmla="*/ 68 h 1663"/>
                <a:gd name="T46" fmla="*/ 0 w 199"/>
                <a:gd name="T47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9" h="1663">
                  <a:moveTo>
                    <a:pt x="0" y="1663"/>
                  </a:moveTo>
                  <a:lnTo>
                    <a:pt x="34" y="1595"/>
                  </a:lnTo>
                  <a:lnTo>
                    <a:pt x="64" y="1527"/>
                  </a:lnTo>
                  <a:lnTo>
                    <a:pt x="90" y="1457"/>
                  </a:lnTo>
                  <a:lnTo>
                    <a:pt x="115" y="1386"/>
                  </a:lnTo>
                  <a:lnTo>
                    <a:pt x="136" y="1314"/>
                  </a:lnTo>
                  <a:lnTo>
                    <a:pt x="153" y="1241"/>
                  </a:lnTo>
                  <a:lnTo>
                    <a:pt x="169" y="1168"/>
                  </a:lnTo>
                  <a:lnTo>
                    <a:pt x="181" y="1094"/>
                  </a:lnTo>
                  <a:lnTo>
                    <a:pt x="190" y="1018"/>
                  </a:lnTo>
                  <a:lnTo>
                    <a:pt x="197" y="944"/>
                  </a:lnTo>
                  <a:lnTo>
                    <a:pt x="199" y="869"/>
                  </a:lnTo>
                  <a:lnTo>
                    <a:pt x="199" y="794"/>
                  </a:lnTo>
                  <a:lnTo>
                    <a:pt x="197" y="719"/>
                  </a:lnTo>
                  <a:lnTo>
                    <a:pt x="190" y="644"/>
                  </a:lnTo>
                  <a:lnTo>
                    <a:pt x="181" y="570"/>
                  </a:lnTo>
                  <a:lnTo>
                    <a:pt x="169" y="495"/>
                  </a:lnTo>
                  <a:lnTo>
                    <a:pt x="153" y="422"/>
                  </a:lnTo>
                  <a:lnTo>
                    <a:pt x="136" y="349"/>
                  </a:lnTo>
                  <a:lnTo>
                    <a:pt x="115" y="277"/>
                  </a:lnTo>
                  <a:lnTo>
                    <a:pt x="90" y="206"/>
                  </a:lnTo>
                  <a:lnTo>
                    <a:pt x="64" y="137"/>
                  </a:lnTo>
                  <a:lnTo>
                    <a:pt x="34" y="6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3" name="Freeform 381"/>
            <p:cNvSpPr>
              <a:spLocks/>
            </p:cNvSpPr>
            <p:nvPr/>
          </p:nvSpPr>
          <p:spPr bwMode="auto">
            <a:xfrm>
              <a:off x="3975" y="3049"/>
              <a:ext cx="164" cy="117"/>
            </a:xfrm>
            <a:custGeom>
              <a:avLst/>
              <a:gdLst>
                <a:gd name="T0" fmla="*/ 0 w 1144"/>
                <a:gd name="T1" fmla="*/ 824 h 824"/>
                <a:gd name="T2" fmla="*/ 71 w 1144"/>
                <a:gd name="T3" fmla="*/ 806 h 824"/>
                <a:gd name="T4" fmla="*/ 139 w 1144"/>
                <a:gd name="T5" fmla="*/ 785 h 824"/>
                <a:gd name="T6" fmla="*/ 208 w 1144"/>
                <a:gd name="T7" fmla="*/ 762 h 824"/>
                <a:gd name="T8" fmla="*/ 276 w 1144"/>
                <a:gd name="T9" fmla="*/ 737 h 824"/>
                <a:gd name="T10" fmla="*/ 342 w 1144"/>
                <a:gd name="T11" fmla="*/ 708 h 824"/>
                <a:gd name="T12" fmla="*/ 407 w 1144"/>
                <a:gd name="T13" fmla="*/ 676 h 824"/>
                <a:gd name="T14" fmla="*/ 472 w 1144"/>
                <a:gd name="T15" fmla="*/ 642 h 824"/>
                <a:gd name="T16" fmla="*/ 534 w 1144"/>
                <a:gd name="T17" fmla="*/ 606 h 824"/>
                <a:gd name="T18" fmla="*/ 595 w 1144"/>
                <a:gd name="T19" fmla="*/ 567 h 824"/>
                <a:gd name="T20" fmla="*/ 654 w 1144"/>
                <a:gd name="T21" fmla="*/ 526 h 824"/>
                <a:gd name="T22" fmla="*/ 712 w 1144"/>
                <a:gd name="T23" fmla="*/ 483 h 824"/>
                <a:gd name="T24" fmla="*/ 769 w 1144"/>
                <a:gd name="T25" fmla="*/ 436 h 824"/>
                <a:gd name="T26" fmla="*/ 823 w 1144"/>
                <a:gd name="T27" fmla="*/ 389 h 824"/>
                <a:gd name="T28" fmla="*/ 875 w 1144"/>
                <a:gd name="T29" fmla="*/ 339 h 824"/>
                <a:gd name="T30" fmla="*/ 926 w 1144"/>
                <a:gd name="T31" fmla="*/ 287 h 824"/>
                <a:gd name="T32" fmla="*/ 974 w 1144"/>
                <a:gd name="T33" fmla="*/ 233 h 824"/>
                <a:gd name="T34" fmla="*/ 1020 w 1144"/>
                <a:gd name="T35" fmla="*/ 177 h 824"/>
                <a:gd name="T36" fmla="*/ 1063 w 1144"/>
                <a:gd name="T37" fmla="*/ 120 h 824"/>
                <a:gd name="T38" fmla="*/ 1105 w 1144"/>
                <a:gd name="T39" fmla="*/ 61 h 824"/>
                <a:gd name="T40" fmla="*/ 1144 w 1144"/>
                <a:gd name="T41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44" h="824">
                  <a:moveTo>
                    <a:pt x="0" y="824"/>
                  </a:moveTo>
                  <a:lnTo>
                    <a:pt x="71" y="806"/>
                  </a:lnTo>
                  <a:lnTo>
                    <a:pt x="139" y="785"/>
                  </a:lnTo>
                  <a:lnTo>
                    <a:pt x="208" y="762"/>
                  </a:lnTo>
                  <a:lnTo>
                    <a:pt x="276" y="737"/>
                  </a:lnTo>
                  <a:lnTo>
                    <a:pt x="342" y="708"/>
                  </a:lnTo>
                  <a:lnTo>
                    <a:pt x="407" y="676"/>
                  </a:lnTo>
                  <a:lnTo>
                    <a:pt x="472" y="642"/>
                  </a:lnTo>
                  <a:lnTo>
                    <a:pt x="534" y="606"/>
                  </a:lnTo>
                  <a:lnTo>
                    <a:pt x="595" y="567"/>
                  </a:lnTo>
                  <a:lnTo>
                    <a:pt x="654" y="526"/>
                  </a:lnTo>
                  <a:lnTo>
                    <a:pt x="712" y="483"/>
                  </a:lnTo>
                  <a:lnTo>
                    <a:pt x="769" y="436"/>
                  </a:lnTo>
                  <a:lnTo>
                    <a:pt x="823" y="389"/>
                  </a:lnTo>
                  <a:lnTo>
                    <a:pt x="875" y="339"/>
                  </a:lnTo>
                  <a:lnTo>
                    <a:pt x="926" y="287"/>
                  </a:lnTo>
                  <a:lnTo>
                    <a:pt x="974" y="233"/>
                  </a:lnTo>
                  <a:lnTo>
                    <a:pt x="1020" y="177"/>
                  </a:lnTo>
                  <a:lnTo>
                    <a:pt x="1063" y="120"/>
                  </a:lnTo>
                  <a:lnTo>
                    <a:pt x="1105" y="61"/>
                  </a:lnTo>
                  <a:lnTo>
                    <a:pt x="1144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4" name="Freeform 382"/>
            <p:cNvSpPr>
              <a:spLocks/>
            </p:cNvSpPr>
            <p:nvPr/>
          </p:nvSpPr>
          <p:spPr bwMode="auto">
            <a:xfrm>
              <a:off x="3195" y="3048"/>
              <a:ext cx="172" cy="120"/>
            </a:xfrm>
            <a:custGeom>
              <a:avLst/>
              <a:gdLst>
                <a:gd name="T0" fmla="*/ 0 w 1199"/>
                <a:gd name="T1" fmla="*/ 0 h 837"/>
                <a:gd name="T2" fmla="*/ 41 w 1199"/>
                <a:gd name="T3" fmla="*/ 64 h 837"/>
                <a:gd name="T4" fmla="*/ 84 w 1199"/>
                <a:gd name="T5" fmla="*/ 125 h 837"/>
                <a:gd name="T6" fmla="*/ 130 w 1199"/>
                <a:gd name="T7" fmla="*/ 185 h 837"/>
                <a:gd name="T8" fmla="*/ 177 w 1199"/>
                <a:gd name="T9" fmla="*/ 243 h 837"/>
                <a:gd name="T10" fmla="*/ 228 w 1199"/>
                <a:gd name="T11" fmla="*/ 298 h 837"/>
                <a:gd name="T12" fmla="*/ 281 w 1199"/>
                <a:gd name="T13" fmla="*/ 352 h 837"/>
                <a:gd name="T14" fmla="*/ 336 w 1199"/>
                <a:gd name="T15" fmla="*/ 403 h 837"/>
                <a:gd name="T16" fmla="*/ 393 w 1199"/>
                <a:gd name="T17" fmla="*/ 452 h 837"/>
                <a:gd name="T18" fmla="*/ 452 w 1199"/>
                <a:gd name="T19" fmla="*/ 499 h 837"/>
                <a:gd name="T20" fmla="*/ 513 w 1199"/>
                <a:gd name="T21" fmla="*/ 544 h 837"/>
                <a:gd name="T22" fmla="*/ 575 w 1199"/>
                <a:gd name="T23" fmla="*/ 585 h 837"/>
                <a:gd name="T24" fmla="*/ 639 w 1199"/>
                <a:gd name="T25" fmla="*/ 625 h 837"/>
                <a:gd name="T26" fmla="*/ 705 w 1199"/>
                <a:gd name="T27" fmla="*/ 661 h 837"/>
                <a:gd name="T28" fmla="*/ 772 w 1199"/>
                <a:gd name="T29" fmla="*/ 694 h 837"/>
                <a:gd name="T30" fmla="*/ 841 w 1199"/>
                <a:gd name="T31" fmla="*/ 725 h 837"/>
                <a:gd name="T32" fmla="*/ 911 w 1199"/>
                <a:gd name="T33" fmla="*/ 753 h 837"/>
                <a:gd name="T34" fmla="*/ 982 w 1199"/>
                <a:gd name="T35" fmla="*/ 779 h 837"/>
                <a:gd name="T36" fmla="*/ 1052 w 1199"/>
                <a:gd name="T37" fmla="*/ 801 h 837"/>
                <a:gd name="T38" fmla="*/ 1126 w 1199"/>
                <a:gd name="T39" fmla="*/ 821 h 837"/>
                <a:gd name="T40" fmla="*/ 1199 w 1199"/>
                <a:gd name="T41" fmla="*/ 837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9" h="837">
                  <a:moveTo>
                    <a:pt x="0" y="0"/>
                  </a:moveTo>
                  <a:lnTo>
                    <a:pt x="41" y="64"/>
                  </a:lnTo>
                  <a:lnTo>
                    <a:pt x="84" y="125"/>
                  </a:lnTo>
                  <a:lnTo>
                    <a:pt x="130" y="185"/>
                  </a:lnTo>
                  <a:lnTo>
                    <a:pt x="177" y="243"/>
                  </a:lnTo>
                  <a:lnTo>
                    <a:pt x="228" y="298"/>
                  </a:lnTo>
                  <a:lnTo>
                    <a:pt x="281" y="352"/>
                  </a:lnTo>
                  <a:lnTo>
                    <a:pt x="336" y="403"/>
                  </a:lnTo>
                  <a:lnTo>
                    <a:pt x="393" y="452"/>
                  </a:lnTo>
                  <a:lnTo>
                    <a:pt x="452" y="499"/>
                  </a:lnTo>
                  <a:lnTo>
                    <a:pt x="513" y="544"/>
                  </a:lnTo>
                  <a:lnTo>
                    <a:pt x="575" y="585"/>
                  </a:lnTo>
                  <a:lnTo>
                    <a:pt x="639" y="625"/>
                  </a:lnTo>
                  <a:lnTo>
                    <a:pt x="705" y="661"/>
                  </a:lnTo>
                  <a:lnTo>
                    <a:pt x="772" y="694"/>
                  </a:lnTo>
                  <a:lnTo>
                    <a:pt x="841" y="725"/>
                  </a:lnTo>
                  <a:lnTo>
                    <a:pt x="911" y="753"/>
                  </a:lnTo>
                  <a:lnTo>
                    <a:pt x="982" y="779"/>
                  </a:lnTo>
                  <a:lnTo>
                    <a:pt x="1052" y="801"/>
                  </a:lnTo>
                  <a:lnTo>
                    <a:pt x="1126" y="821"/>
                  </a:lnTo>
                  <a:lnTo>
                    <a:pt x="1199" y="83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5" name="Freeform 383"/>
            <p:cNvSpPr>
              <a:spLocks/>
            </p:cNvSpPr>
            <p:nvPr/>
          </p:nvSpPr>
          <p:spPr bwMode="auto">
            <a:xfrm>
              <a:off x="3156" y="2792"/>
              <a:ext cx="29" cy="237"/>
            </a:xfrm>
            <a:custGeom>
              <a:avLst/>
              <a:gdLst>
                <a:gd name="T0" fmla="*/ 199 w 199"/>
                <a:gd name="T1" fmla="*/ 0 h 1663"/>
                <a:gd name="T2" fmla="*/ 165 w 199"/>
                <a:gd name="T3" fmla="*/ 68 h 1663"/>
                <a:gd name="T4" fmla="*/ 137 w 199"/>
                <a:gd name="T5" fmla="*/ 137 h 1663"/>
                <a:gd name="T6" fmla="*/ 109 w 199"/>
                <a:gd name="T7" fmla="*/ 206 h 1663"/>
                <a:gd name="T8" fmla="*/ 86 w 199"/>
                <a:gd name="T9" fmla="*/ 277 h 1663"/>
                <a:gd name="T10" fmla="*/ 63 w 199"/>
                <a:gd name="T11" fmla="*/ 349 h 1663"/>
                <a:gd name="T12" fmla="*/ 46 w 199"/>
                <a:gd name="T13" fmla="*/ 422 h 1663"/>
                <a:gd name="T14" fmla="*/ 30 w 199"/>
                <a:gd name="T15" fmla="*/ 495 h 1663"/>
                <a:gd name="T16" fmla="*/ 18 w 199"/>
                <a:gd name="T17" fmla="*/ 570 h 1663"/>
                <a:gd name="T18" fmla="*/ 9 w 199"/>
                <a:gd name="T19" fmla="*/ 644 h 1663"/>
                <a:gd name="T20" fmla="*/ 4 w 199"/>
                <a:gd name="T21" fmla="*/ 719 h 1663"/>
                <a:gd name="T22" fmla="*/ 0 w 199"/>
                <a:gd name="T23" fmla="*/ 794 h 1663"/>
                <a:gd name="T24" fmla="*/ 0 w 199"/>
                <a:gd name="T25" fmla="*/ 869 h 1663"/>
                <a:gd name="T26" fmla="*/ 4 w 199"/>
                <a:gd name="T27" fmla="*/ 944 h 1663"/>
                <a:gd name="T28" fmla="*/ 9 w 199"/>
                <a:gd name="T29" fmla="*/ 1019 h 1663"/>
                <a:gd name="T30" fmla="*/ 18 w 199"/>
                <a:gd name="T31" fmla="*/ 1094 h 1663"/>
                <a:gd name="T32" fmla="*/ 30 w 199"/>
                <a:gd name="T33" fmla="*/ 1168 h 1663"/>
                <a:gd name="T34" fmla="*/ 46 w 199"/>
                <a:gd name="T35" fmla="*/ 1241 h 1663"/>
                <a:gd name="T36" fmla="*/ 65 w 199"/>
                <a:gd name="T37" fmla="*/ 1314 h 1663"/>
                <a:gd name="T38" fmla="*/ 86 w 199"/>
                <a:gd name="T39" fmla="*/ 1386 h 1663"/>
                <a:gd name="T40" fmla="*/ 109 w 199"/>
                <a:gd name="T41" fmla="*/ 1457 h 1663"/>
                <a:gd name="T42" fmla="*/ 137 w 199"/>
                <a:gd name="T43" fmla="*/ 1527 h 1663"/>
                <a:gd name="T44" fmla="*/ 165 w 199"/>
                <a:gd name="T45" fmla="*/ 1595 h 1663"/>
                <a:gd name="T46" fmla="*/ 199 w 199"/>
                <a:gd name="T47" fmla="*/ 1663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9" h="1663">
                  <a:moveTo>
                    <a:pt x="199" y="0"/>
                  </a:moveTo>
                  <a:lnTo>
                    <a:pt x="165" y="68"/>
                  </a:lnTo>
                  <a:lnTo>
                    <a:pt x="137" y="137"/>
                  </a:lnTo>
                  <a:lnTo>
                    <a:pt x="109" y="206"/>
                  </a:lnTo>
                  <a:lnTo>
                    <a:pt x="86" y="277"/>
                  </a:lnTo>
                  <a:lnTo>
                    <a:pt x="63" y="349"/>
                  </a:lnTo>
                  <a:lnTo>
                    <a:pt x="46" y="422"/>
                  </a:lnTo>
                  <a:lnTo>
                    <a:pt x="30" y="495"/>
                  </a:lnTo>
                  <a:lnTo>
                    <a:pt x="18" y="570"/>
                  </a:lnTo>
                  <a:lnTo>
                    <a:pt x="9" y="644"/>
                  </a:lnTo>
                  <a:lnTo>
                    <a:pt x="4" y="719"/>
                  </a:lnTo>
                  <a:lnTo>
                    <a:pt x="0" y="794"/>
                  </a:lnTo>
                  <a:lnTo>
                    <a:pt x="0" y="869"/>
                  </a:lnTo>
                  <a:lnTo>
                    <a:pt x="4" y="944"/>
                  </a:lnTo>
                  <a:lnTo>
                    <a:pt x="9" y="1019"/>
                  </a:lnTo>
                  <a:lnTo>
                    <a:pt x="18" y="1094"/>
                  </a:lnTo>
                  <a:lnTo>
                    <a:pt x="30" y="1168"/>
                  </a:lnTo>
                  <a:lnTo>
                    <a:pt x="46" y="1241"/>
                  </a:lnTo>
                  <a:lnTo>
                    <a:pt x="65" y="1314"/>
                  </a:lnTo>
                  <a:lnTo>
                    <a:pt x="86" y="1386"/>
                  </a:lnTo>
                  <a:lnTo>
                    <a:pt x="109" y="1457"/>
                  </a:lnTo>
                  <a:lnTo>
                    <a:pt x="137" y="1527"/>
                  </a:lnTo>
                  <a:lnTo>
                    <a:pt x="165" y="1595"/>
                  </a:lnTo>
                  <a:lnTo>
                    <a:pt x="199" y="166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6" name="Freeform 384"/>
            <p:cNvSpPr>
              <a:spLocks/>
            </p:cNvSpPr>
            <p:nvPr/>
          </p:nvSpPr>
          <p:spPr bwMode="auto">
            <a:xfrm>
              <a:off x="3195" y="2659"/>
              <a:ext cx="146" cy="113"/>
            </a:xfrm>
            <a:custGeom>
              <a:avLst/>
              <a:gdLst>
                <a:gd name="T0" fmla="*/ 1020 w 1020"/>
                <a:gd name="T1" fmla="*/ 0 h 791"/>
                <a:gd name="T2" fmla="*/ 951 w 1020"/>
                <a:gd name="T3" fmla="*/ 23 h 791"/>
                <a:gd name="T4" fmla="*/ 882 w 1020"/>
                <a:gd name="T5" fmla="*/ 49 h 791"/>
                <a:gd name="T6" fmla="*/ 814 w 1020"/>
                <a:gd name="T7" fmla="*/ 78 h 791"/>
                <a:gd name="T8" fmla="*/ 748 w 1020"/>
                <a:gd name="T9" fmla="*/ 109 h 791"/>
                <a:gd name="T10" fmla="*/ 684 w 1020"/>
                <a:gd name="T11" fmla="*/ 143 h 791"/>
                <a:gd name="T12" fmla="*/ 619 w 1020"/>
                <a:gd name="T13" fmla="*/ 180 h 791"/>
                <a:gd name="T14" fmla="*/ 557 w 1020"/>
                <a:gd name="T15" fmla="*/ 218 h 791"/>
                <a:gd name="T16" fmla="*/ 497 w 1020"/>
                <a:gd name="T17" fmla="*/ 259 h 791"/>
                <a:gd name="T18" fmla="*/ 439 w 1020"/>
                <a:gd name="T19" fmla="*/ 304 h 791"/>
                <a:gd name="T20" fmla="*/ 381 w 1020"/>
                <a:gd name="T21" fmla="*/ 349 h 791"/>
                <a:gd name="T22" fmla="*/ 326 w 1020"/>
                <a:gd name="T23" fmla="*/ 398 h 791"/>
                <a:gd name="T24" fmla="*/ 272 w 1020"/>
                <a:gd name="T25" fmla="*/ 448 h 791"/>
                <a:gd name="T26" fmla="*/ 222 w 1020"/>
                <a:gd name="T27" fmla="*/ 501 h 791"/>
                <a:gd name="T28" fmla="*/ 173 w 1020"/>
                <a:gd name="T29" fmla="*/ 555 h 791"/>
                <a:gd name="T30" fmla="*/ 126 w 1020"/>
                <a:gd name="T31" fmla="*/ 612 h 791"/>
                <a:gd name="T32" fmla="*/ 82 w 1020"/>
                <a:gd name="T33" fmla="*/ 670 h 791"/>
                <a:gd name="T34" fmla="*/ 40 w 1020"/>
                <a:gd name="T35" fmla="*/ 730 h 791"/>
                <a:gd name="T36" fmla="*/ 0 w 1020"/>
                <a:gd name="T37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0" h="791">
                  <a:moveTo>
                    <a:pt x="1020" y="0"/>
                  </a:moveTo>
                  <a:lnTo>
                    <a:pt x="951" y="23"/>
                  </a:lnTo>
                  <a:lnTo>
                    <a:pt x="882" y="49"/>
                  </a:lnTo>
                  <a:lnTo>
                    <a:pt x="814" y="78"/>
                  </a:lnTo>
                  <a:lnTo>
                    <a:pt x="748" y="109"/>
                  </a:lnTo>
                  <a:lnTo>
                    <a:pt x="684" y="143"/>
                  </a:lnTo>
                  <a:lnTo>
                    <a:pt x="619" y="180"/>
                  </a:lnTo>
                  <a:lnTo>
                    <a:pt x="557" y="218"/>
                  </a:lnTo>
                  <a:lnTo>
                    <a:pt x="497" y="259"/>
                  </a:lnTo>
                  <a:lnTo>
                    <a:pt x="439" y="304"/>
                  </a:lnTo>
                  <a:lnTo>
                    <a:pt x="381" y="349"/>
                  </a:lnTo>
                  <a:lnTo>
                    <a:pt x="326" y="398"/>
                  </a:lnTo>
                  <a:lnTo>
                    <a:pt x="272" y="448"/>
                  </a:lnTo>
                  <a:lnTo>
                    <a:pt x="222" y="501"/>
                  </a:lnTo>
                  <a:lnTo>
                    <a:pt x="173" y="555"/>
                  </a:lnTo>
                  <a:lnTo>
                    <a:pt x="126" y="612"/>
                  </a:lnTo>
                  <a:lnTo>
                    <a:pt x="82" y="670"/>
                  </a:lnTo>
                  <a:lnTo>
                    <a:pt x="40" y="730"/>
                  </a:lnTo>
                  <a:lnTo>
                    <a:pt x="0" y="79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7" name="Freeform 385"/>
            <p:cNvSpPr>
              <a:spLocks/>
            </p:cNvSpPr>
            <p:nvPr/>
          </p:nvSpPr>
          <p:spPr bwMode="auto">
            <a:xfrm>
              <a:off x="4010" y="2662"/>
              <a:ext cx="132" cy="111"/>
            </a:xfrm>
            <a:custGeom>
              <a:avLst/>
              <a:gdLst>
                <a:gd name="T0" fmla="*/ 924 w 924"/>
                <a:gd name="T1" fmla="*/ 773 h 773"/>
                <a:gd name="T2" fmla="*/ 883 w 924"/>
                <a:gd name="T3" fmla="*/ 709 h 773"/>
                <a:gd name="T4" fmla="*/ 840 w 924"/>
                <a:gd name="T5" fmla="*/ 646 h 773"/>
                <a:gd name="T6" fmla="*/ 793 w 924"/>
                <a:gd name="T7" fmla="*/ 584 h 773"/>
                <a:gd name="T8" fmla="*/ 744 w 924"/>
                <a:gd name="T9" fmla="*/ 525 h 773"/>
                <a:gd name="T10" fmla="*/ 693 w 924"/>
                <a:gd name="T11" fmla="*/ 468 h 773"/>
                <a:gd name="T12" fmla="*/ 640 w 924"/>
                <a:gd name="T13" fmla="*/ 413 h 773"/>
                <a:gd name="T14" fmla="*/ 584 w 924"/>
                <a:gd name="T15" fmla="*/ 360 h 773"/>
                <a:gd name="T16" fmla="*/ 526 w 924"/>
                <a:gd name="T17" fmla="*/ 310 h 773"/>
                <a:gd name="T18" fmla="*/ 466 w 924"/>
                <a:gd name="T19" fmla="*/ 261 h 773"/>
                <a:gd name="T20" fmla="*/ 405 w 924"/>
                <a:gd name="T21" fmla="*/ 216 h 773"/>
                <a:gd name="T22" fmla="*/ 341 w 924"/>
                <a:gd name="T23" fmla="*/ 174 h 773"/>
                <a:gd name="T24" fmla="*/ 276 w 924"/>
                <a:gd name="T25" fmla="*/ 133 h 773"/>
                <a:gd name="T26" fmla="*/ 209 w 924"/>
                <a:gd name="T27" fmla="*/ 95 h 773"/>
                <a:gd name="T28" fmla="*/ 140 w 924"/>
                <a:gd name="T29" fmla="*/ 61 h 773"/>
                <a:gd name="T30" fmla="*/ 71 w 924"/>
                <a:gd name="T31" fmla="*/ 29 h 773"/>
                <a:gd name="T32" fmla="*/ 0 w 924"/>
                <a:gd name="T33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4" h="773">
                  <a:moveTo>
                    <a:pt x="924" y="773"/>
                  </a:moveTo>
                  <a:lnTo>
                    <a:pt x="883" y="709"/>
                  </a:lnTo>
                  <a:lnTo>
                    <a:pt x="840" y="646"/>
                  </a:lnTo>
                  <a:lnTo>
                    <a:pt x="793" y="584"/>
                  </a:lnTo>
                  <a:lnTo>
                    <a:pt x="744" y="525"/>
                  </a:lnTo>
                  <a:lnTo>
                    <a:pt x="693" y="468"/>
                  </a:lnTo>
                  <a:lnTo>
                    <a:pt x="640" y="413"/>
                  </a:lnTo>
                  <a:lnTo>
                    <a:pt x="584" y="360"/>
                  </a:lnTo>
                  <a:lnTo>
                    <a:pt x="526" y="310"/>
                  </a:lnTo>
                  <a:lnTo>
                    <a:pt x="466" y="261"/>
                  </a:lnTo>
                  <a:lnTo>
                    <a:pt x="405" y="216"/>
                  </a:lnTo>
                  <a:lnTo>
                    <a:pt x="341" y="174"/>
                  </a:lnTo>
                  <a:lnTo>
                    <a:pt x="276" y="133"/>
                  </a:lnTo>
                  <a:lnTo>
                    <a:pt x="209" y="95"/>
                  </a:lnTo>
                  <a:lnTo>
                    <a:pt x="140" y="61"/>
                  </a:lnTo>
                  <a:lnTo>
                    <a:pt x="71" y="2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8" name="Freeform 386"/>
            <p:cNvSpPr>
              <a:spLocks/>
            </p:cNvSpPr>
            <p:nvPr/>
          </p:nvSpPr>
          <p:spPr bwMode="auto">
            <a:xfrm>
              <a:off x="4153" y="2792"/>
              <a:ext cx="28" cy="237"/>
            </a:xfrm>
            <a:custGeom>
              <a:avLst/>
              <a:gdLst>
                <a:gd name="T0" fmla="*/ 0 w 196"/>
                <a:gd name="T1" fmla="*/ 1663 h 1663"/>
                <a:gd name="T2" fmla="*/ 32 w 196"/>
                <a:gd name="T3" fmla="*/ 1595 h 1663"/>
                <a:gd name="T4" fmla="*/ 62 w 196"/>
                <a:gd name="T5" fmla="*/ 1527 h 1663"/>
                <a:gd name="T6" fmla="*/ 87 w 196"/>
                <a:gd name="T7" fmla="*/ 1456 h 1663"/>
                <a:gd name="T8" fmla="*/ 112 w 196"/>
                <a:gd name="T9" fmla="*/ 1385 h 1663"/>
                <a:gd name="T10" fmla="*/ 133 w 196"/>
                <a:gd name="T11" fmla="*/ 1313 h 1663"/>
                <a:gd name="T12" fmla="*/ 151 w 196"/>
                <a:gd name="T13" fmla="*/ 1240 h 1663"/>
                <a:gd name="T14" fmla="*/ 165 w 196"/>
                <a:gd name="T15" fmla="*/ 1167 h 1663"/>
                <a:gd name="T16" fmla="*/ 177 w 196"/>
                <a:gd name="T17" fmla="*/ 1092 h 1663"/>
                <a:gd name="T18" fmla="*/ 186 w 196"/>
                <a:gd name="T19" fmla="*/ 1018 h 1663"/>
                <a:gd name="T20" fmla="*/ 193 w 196"/>
                <a:gd name="T21" fmla="*/ 944 h 1663"/>
                <a:gd name="T22" fmla="*/ 196 w 196"/>
                <a:gd name="T23" fmla="*/ 869 h 1663"/>
                <a:gd name="T24" fmla="*/ 196 w 196"/>
                <a:gd name="T25" fmla="*/ 793 h 1663"/>
                <a:gd name="T26" fmla="*/ 193 w 196"/>
                <a:gd name="T27" fmla="*/ 719 h 1663"/>
                <a:gd name="T28" fmla="*/ 186 w 196"/>
                <a:gd name="T29" fmla="*/ 644 h 1663"/>
                <a:gd name="T30" fmla="*/ 177 w 196"/>
                <a:gd name="T31" fmla="*/ 570 h 1663"/>
                <a:gd name="T32" fmla="*/ 165 w 196"/>
                <a:gd name="T33" fmla="*/ 495 h 1663"/>
                <a:gd name="T34" fmla="*/ 151 w 196"/>
                <a:gd name="T35" fmla="*/ 422 h 1663"/>
                <a:gd name="T36" fmla="*/ 133 w 196"/>
                <a:gd name="T37" fmla="*/ 349 h 1663"/>
                <a:gd name="T38" fmla="*/ 112 w 196"/>
                <a:gd name="T39" fmla="*/ 277 h 1663"/>
                <a:gd name="T40" fmla="*/ 87 w 196"/>
                <a:gd name="T41" fmla="*/ 206 h 1663"/>
                <a:gd name="T42" fmla="*/ 61 w 196"/>
                <a:gd name="T43" fmla="*/ 137 h 1663"/>
                <a:gd name="T44" fmla="*/ 32 w 196"/>
                <a:gd name="T45" fmla="*/ 68 h 1663"/>
                <a:gd name="T46" fmla="*/ 0 w 196"/>
                <a:gd name="T47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663">
                  <a:moveTo>
                    <a:pt x="0" y="1663"/>
                  </a:moveTo>
                  <a:lnTo>
                    <a:pt x="32" y="1595"/>
                  </a:lnTo>
                  <a:lnTo>
                    <a:pt x="62" y="1527"/>
                  </a:lnTo>
                  <a:lnTo>
                    <a:pt x="87" y="1456"/>
                  </a:lnTo>
                  <a:lnTo>
                    <a:pt x="112" y="1385"/>
                  </a:lnTo>
                  <a:lnTo>
                    <a:pt x="133" y="1313"/>
                  </a:lnTo>
                  <a:lnTo>
                    <a:pt x="151" y="1240"/>
                  </a:lnTo>
                  <a:lnTo>
                    <a:pt x="165" y="1167"/>
                  </a:lnTo>
                  <a:lnTo>
                    <a:pt x="177" y="1092"/>
                  </a:lnTo>
                  <a:lnTo>
                    <a:pt x="186" y="1018"/>
                  </a:lnTo>
                  <a:lnTo>
                    <a:pt x="193" y="944"/>
                  </a:lnTo>
                  <a:lnTo>
                    <a:pt x="196" y="869"/>
                  </a:lnTo>
                  <a:lnTo>
                    <a:pt x="196" y="793"/>
                  </a:lnTo>
                  <a:lnTo>
                    <a:pt x="193" y="719"/>
                  </a:lnTo>
                  <a:lnTo>
                    <a:pt x="186" y="644"/>
                  </a:lnTo>
                  <a:lnTo>
                    <a:pt x="177" y="570"/>
                  </a:lnTo>
                  <a:lnTo>
                    <a:pt x="165" y="495"/>
                  </a:lnTo>
                  <a:lnTo>
                    <a:pt x="151" y="422"/>
                  </a:lnTo>
                  <a:lnTo>
                    <a:pt x="133" y="349"/>
                  </a:lnTo>
                  <a:lnTo>
                    <a:pt x="112" y="277"/>
                  </a:lnTo>
                  <a:lnTo>
                    <a:pt x="87" y="206"/>
                  </a:lnTo>
                  <a:lnTo>
                    <a:pt x="61" y="137"/>
                  </a:lnTo>
                  <a:lnTo>
                    <a:pt x="32" y="6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9" name="Freeform 387"/>
            <p:cNvSpPr>
              <a:spLocks/>
            </p:cNvSpPr>
            <p:nvPr/>
          </p:nvSpPr>
          <p:spPr bwMode="auto">
            <a:xfrm>
              <a:off x="3979" y="3049"/>
              <a:ext cx="163" cy="120"/>
            </a:xfrm>
            <a:custGeom>
              <a:avLst/>
              <a:gdLst>
                <a:gd name="T0" fmla="*/ 0 w 1141"/>
                <a:gd name="T1" fmla="*/ 840 h 840"/>
                <a:gd name="T2" fmla="*/ 73 w 1141"/>
                <a:gd name="T3" fmla="*/ 820 h 840"/>
                <a:gd name="T4" fmla="*/ 146 w 1141"/>
                <a:gd name="T5" fmla="*/ 798 h 840"/>
                <a:gd name="T6" fmla="*/ 218 w 1141"/>
                <a:gd name="T7" fmla="*/ 771 h 840"/>
                <a:gd name="T8" fmla="*/ 289 w 1141"/>
                <a:gd name="T9" fmla="*/ 742 h 840"/>
                <a:gd name="T10" fmla="*/ 359 w 1141"/>
                <a:gd name="T11" fmla="*/ 710 h 840"/>
                <a:gd name="T12" fmla="*/ 426 w 1141"/>
                <a:gd name="T13" fmla="*/ 676 h 840"/>
                <a:gd name="T14" fmla="*/ 494 w 1141"/>
                <a:gd name="T15" fmla="*/ 638 h 840"/>
                <a:gd name="T16" fmla="*/ 559 w 1141"/>
                <a:gd name="T17" fmla="*/ 598 h 840"/>
                <a:gd name="T18" fmla="*/ 622 w 1141"/>
                <a:gd name="T19" fmla="*/ 555 h 840"/>
                <a:gd name="T20" fmla="*/ 683 w 1141"/>
                <a:gd name="T21" fmla="*/ 510 h 840"/>
                <a:gd name="T22" fmla="*/ 743 w 1141"/>
                <a:gd name="T23" fmla="*/ 462 h 840"/>
                <a:gd name="T24" fmla="*/ 801 w 1141"/>
                <a:gd name="T25" fmla="*/ 412 h 840"/>
                <a:gd name="T26" fmla="*/ 857 w 1141"/>
                <a:gd name="T27" fmla="*/ 359 h 840"/>
                <a:gd name="T28" fmla="*/ 910 w 1141"/>
                <a:gd name="T29" fmla="*/ 305 h 840"/>
                <a:gd name="T30" fmla="*/ 961 w 1141"/>
                <a:gd name="T31" fmla="*/ 247 h 840"/>
                <a:gd name="T32" fmla="*/ 1010 w 1141"/>
                <a:gd name="T33" fmla="*/ 188 h 840"/>
                <a:gd name="T34" fmla="*/ 1055 w 1141"/>
                <a:gd name="T35" fmla="*/ 127 h 840"/>
                <a:gd name="T36" fmla="*/ 1100 w 1141"/>
                <a:gd name="T37" fmla="*/ 64 h 840"/>
                <a:gd name="T38" fmla="*/ 1141 w 1141"/>
                <a:gd name="T39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1" h="840">
                  <a:moveTo>
                    <a:pt x="0" y="840"/>
                  </a:moveTo>
                  <a:lnTo>
                    <a:pt x="73" y="820"/>
                  </a:lnTo>
                  <a:lnTo>
                    <a:pt x="146" y="798"/>
                  </a:lnTo>
                  <a:lnTo>
                    <a:pt x="218" y="771"/>
                  </a:lnTo>
                  <a:lnTo>
                    <a:pt x="289" y="742"/>
                  </a:lnTo>
                  <a:lnTo>
                    <a:pt x="359" y="710"/>
                  </a:lnTo>
                  <a:lnTo>
                    <a:pt x="426" y="676"/>
                  </a:lnTo>
                  <a:lnTo>
                    <a:pt x="494" y="638"/>
                  </a:lnTo>
                  <a:lnTo>
                    <a:pt x="559" y="598"/>
                  </a:lnTo>
                  <a:lnTo>
                    <a:pt x="622" y="555"/>
                  </a:lnTo>
                  <a:lnTo>
                    <a:pt x="683" y="510"/>
                  </a:lnTo>
                  <a:lnTo>
                    <a:pt x="743" y="462"/>
                  </a:lnTo>
                  <a:lnTo>
                    <a:pt x="801" y="412"/>
                  </a:lnTo>
                  <a:lnTo>
                    <a:pt x="857" y="359"/>
                  </a:lnTo>
                  <a:lnTo>
                    <a:pt x="910" y="305"/>
                  </a:lnTo>
                  <a:lnTo>
                    <a:pt x="961" y="247"/>
                  </a:lnTo>
                  <a:lnTo>
                    <a:pt x="1010" y="188"/>
                  </a:lnTo>
                  <a:lnTo>
                    <a:pt x="1055" y="127"/>
                  </a:lnTo>
                  <a:lnTo>
                    <a:pt x="1100" y="64"/>
                  </a:lnTo>
                  <a:lnTo>
                    <a:pt x="114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0" name="Freeform 388"/>
            <p:cNvSpPr>
              <a:spLocks/>
            </p:cNvSpPr>
            <p:nvPr/>
          </p:nvSpPr>
          <p:spPr bwMode="auto">
            <a:xfrm>
              <a:off x="3190" y="2677"/>
              <a:ext cx="98" cy="95"/>
            </a:xfrm>
            <a:custGeom>
              <a:avLst/>
              <a:gdLst>
                <a:gd name="T0" fmla="*/ 687 w 687"/>
                <a:gd name="T1" fmla="*/ 0 h 666"/>
                <a:gd name="T2" fmla="*/ 623 w 687"/>
                <a:gd name="T3" fmla="*/ 38 h 666"/>
                <a:gd name="T4" fmla="*/ 561 w 687"/>
                <a:gd name="T5" fmla="*/ 79 h 666"/>
                <a:gd name="T6" fmla="*/ 500 w 687"/>
                <a:gd name="T7" fmla="*/ 121 h 666"/>
                <a:gd name="T8" fmla="*/ 440 w 687"/>
                <a:gd name="T9" fmla="*/ 167 h 666"/>
                <a:gd name="T10" fmla="*/ 383 w 687"/>
                <a:gd name="T11" fmla="*/ 214 h 666"/>
                <a:gd name="T12" fmla="*/ 327 w 687"/>
                <a:gd name="T13" fmla="*/ 263 h 666"/>
                <a:gd name="T14" fmla="*/ 274 w 687"/>
                <a:gd name="T15" fmla="*/ 315 h 666"/>
                <a:gd name="T16" fmla="*/ 223 w 687"/>
                <a:gd name="T17" fmla="*/ 369 h 666"/>
                <a:gd name="T18" fmla="*/ 173 w 687"/>
                <a:gd name="T19" fmla="*/ 425 h 666"/>
                <a:gd name="T20" fmla="*/ 127 w 687"/>
                <a:gd name="T21" fmla="*/ 482 h 666"/>
                <a:gd name="T22" fmla="*/ 82 w 687"/>
                <a:gd name="T23" fmla="*/ 542 h 666"/>
                <a:gd name="T24" fmla="*/ 40 w 687"/>
                <a:gd name="T25" fmla="*/ 603 h 666"/>
                <a:gd name="T26" fmla="*/ 0 w 687"/>
                <a:gd name="T27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7" h="666">
                  <a:moveTo>
                    <a:pt x="687" y="0"/>
                  </a:moveTo>
                  <a:lnTo>
                    <a:pt x="623" y="38"/>
                  </a:lnTo>
                  <a:lnTo>
                    <a:pt x="561" y="79"/>
                  </a:lnTo>
                  <a:lnTo>
                    <a:pt x="500" y="121"/>
                  </a:lnTo>
                  <a:lnTo>
                    <a:pt x="440" y="167"/>
                  </a:lnTo>
                  <a:lnTo>
                    <a:pt x="383" y="214"/>
                  </a:lnTo>
                  <a:lnTo>
                    <a:pt x="327" y="263"/>
                  </a:lnTo>
                  <a:lnTo>
                    <a:pt x="274" y="315"/>
                  </a:lnTo>
                  <a:lnTo>
                    <a:pt x="223" y="369"/>
                  </a:lnTo>
                  <a:lnTo>
                    <a:pt x="173" y="425"/>
                  </a:lnTo>
                  <a:lnTo>
                    <a:pt x="127" y="482"/>
                  </a:lnTo>
                  <a:lnTo>
                    <a:pt x="82" y="542"/>
                  </a:lnTo>
                  <a:lnTo>
                    <a:pt x="40" y="603"/>
                  </a:lnTo>
                  <a:lnTo>
                    <a:pt x="0" y="66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1" name="Freeform 389"/>
            <p:cNvSpPr>
              <a:spLocks/>
            </p:cNvSpPr>
            <p:nvPr/>
          </p:nvSpPr>
          <p:spPr bwMode="auto">
            <a:xfrm>
              <a:off x="3152" y="2792"/>
              <a:ext cx="28" cy="237"/>
            </a:xfrm>
            <a:custGeom>
              <a:avLst/>
              <a:gdLst>
                <a:gd name="T0" fmla="*/ 194 w 194"/>
                <a:gd name="T1" fmla="*/ 0 h 1663"/>
                <a:gd name="T2" fmla="*/ 162 w 194"/>
                <a:gd name="T3" fmla="*/ 68 h 1663"/>
                <a:gd name="T4" fmla="*/ 133 w 194"/>
                <a:gd name="T5" fmla="*/ 137 h 1663"/>
                <a:gd name="T6" fmla="*/ 107 w 194"/>
                <a:gd name="T7" fmla="*/ 207 h 1663"/>
                <a:gd name="T8" fmla="*/ 83 w 194"/>
                <a:gd name="T9" fmla="*/ 278 h 1663"/>
                <a:gd name="T10" fmla="*/ 62 w 194"/>
                <a:gd name="T11" fmla="*/ 350 h 1663"/>
                <a:gd name="T12" fmla="*/ 45 w 194"/>
                <a:gd name="T13" fmla="*/ 422 h 1663"/>
                <a:gd name="T14" fmla="*/ 30 w 194"/>
                <a:gd name="T15" fmla="*/ 497 h 1663"/>
                <a:gd name="T16" fmla="*/ 18 w 194"/>
                <a:gd name="T17" fmla="*/ 570 h 1663"/>
                <a:gd name="T18" fmla="*/ 9 w 194"/>
                <a:gd name="T19" fmla="*/ 645 h 1663"/>
                <a:gd name="T20" fmla="*/ 3 w 194"/>
                <a:gd name="T21" fmla="*/ 719 h 1663"/>
                <a:gd name="T22" fmla="*/ 0 w 194"/>
                <a:gd name="T23" fmla="*/ 794 h 1663"/>
                <a:gd name="T24" fmla="*/ 0 w 194"/>
                <a:gd name="T25" fmla="*/ 869 h 1663"/>
                <a:gd name="T26" fmla="*/ 3 w 194"/>
                <a:gd name="T27" fmla="*/ 944 h 1663"/>
                <a:gd name="T28" fmla="*/ 9 w 194"/>
                <a:gd name="T29" fmla="*/ 1018 h 1663"/>
                <a:gd name="T30" fmla="*/ 18 w 194"/>
                <a:gd name="T31" fmla="*/ 1094 h 1663"/>
                <a:gd name="T32" fmla="*/ 30 w 194"/>
                <a:gd name="T33" fmla="*/ 1167 h 1663"/>
                <a:gd name="T34" fmla="*/ 45 w 194"/>
                <a:gd name="T35" fmla="*/ 1241 h 1663"/>
                <a:gd name="T36" fmla="*/ 62 w 194"/>
                <a:gd name="T37" fmla="*/ 1313 h 1663"/>
                <a:gd name="T38" fmla="*/ 83 w 194"/>
                <a:gd name="T39" fmla="*/ 1385 h 1663"/>
                <a:gd name="T40" fmla="*/ 107 w 194"/>
                <a:gd name="T41" fmla="*/ 1456 h 1663"/>
                <a:gd name="T42" fmla="*/ 133 w 194"/>
                <a:gd name="T43" fmla="*/ 1527 h 1663"/>
                <a:gd name="T44" fmla="*/ 162 w 194"/>
                <a:gd name="T45" fmla="*/ 1595 h 1663"/>
                <a:gd name="T46" fmla="*/ 194 w 194"/>
                <a:gd name="T47" fmla="*/ 1663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4" h="1663">
                  <a:moveTo>
                    <a:pt x="194" y="0"/>
                  </a:moveTo>
                  <a:lnTo>
                    <a:pt x="162" y="68"/>
                  </a:lnTo>
                  <a:lnTo>
                    <a:pt x="133" y="137"/>
                  </a:lnTo>
                  <a:lnTo>
                    <a:pt x="107" y="207"/>
                  </a:lnTo>
                  <a:lnTo>
                    <a:pt x="83" y="278"/>
                  </a:lnTo>
                  <a:lnTo>
                    <a:pt x="62" y="350"/>
                  </a:lnTo>
                  <a:lnTo>
                    <a:pt x="45" y="422"/>
                  </a:lnTo>
                  <a:lnTo>
                    <a:pt x="30" y="497"/>
                  </a:lnTo>
                  <a:lnTo>
                    <a:pt x="18" y="570"/>
                  </a:lnTo>
                  <a:lnTo>
                    <a:pt x="9" y="645"/>
                  </a:lnTo>
                  <a:lnTo>
                    <a:pt x="3" y="719"/>
                  </a:lnTo>
                  <a:lnTo>
                    <a:pt x="0" y="794"/>
                  </a:lnTo>
                  <a:lnTo>
                    <a:pt x="0" y="869"/>
                  </a:lnTo>
                  <a:lnTo>
                    <a:pt x="3" y="944"/>
                  </a:lnTo>
                  <a:lnTo>
                    <a:pt x="9" y="1018"/>
                  </a:lnTo>
                  <a:lnTo>
                    <a:pt x="18" y="1094"/>
                  </a:lnTo>
                  <a:lnTo>
                    <a:pt x="30" y="1167"/>
                  </a:lnTo>
                  <a:lnTo>
                    <a:pt x="45" y="1241"/>
                  </a:lnTo>
                  <a:lnTo>
                    <a:pt x="62" y="1313"/>
                  </a:lnTo>
                  <a:lnTo>
                    <a:pt x="83" y="1385"/>
                  </a:lnTo>
                  <a:lnTo>
                    <a:pt x="107" y="1456"/>
                  </a:lnTo>
                  <a:lnTo>
                    <a:pt x="133" y="1527"/>
                  </a:lnTo>
                  <a:lnTo>
                    <a:pt x="162" y="1595"/>
                  </a:lnTo>
                  <a:lnTo>
                    <a:pt x="194" y="166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2" name="Freeform 390"/>
            <p:cNvSpPr>
              <a:spLocks/>
            </p:cNvSpPr>
            <p:nvPr/>
          </p:nvSpPr>
          <p:spPr bwMode="auto">
            <a:xfrm>
              <a:off x="3190" y="3048"/>
              <a:ext cx="177" cy="124"/>
            </a:xfrm>
            <a:custGeom>
              <a:avLst/>
              <a:gdLst>
                <a:gd name="T0" fmla="*/ 0 w 1236"/>
                <a:gd name="T1" fmla="*/ 0 h 868"/>
                <a:gd name="T2" fmla="*/ 40 w 1236"/>
                <a:gd name="T3" fmla="*/ 63 h 868"/>
                <a:gd name="T4" fmla="*/ 82 w 1236"/>
                <a:gd name="T5" fmla="*/ 124 h 868"/>
                <a:gd name="T6" fmla="*/ 127 w 1236"/>
                <a:gd name="T7" fmla="*/ 183 h 868"/>
                <a:gd name="T8" fmla="*/ 173 w 1236"/>
                <a:gd name="T9" fmla="*/ 240 h 868"/>
                <a:gd name="T10" fmla="*/ 222 w 1236"/>
                <a:gd name="T11" fmla="*/ 296 h 868"/>
                <a:gd name="T12" fmla="*/ 273 w 1236"/>
                <a:gd name="T13" fmla="*/ 350 h 868"/>
                <a:gd name="T14" fmla="*/ 326 w 1236"/>
                <a:gd name="T15" fmla="*/ 401 h 868"/>
                <a:gd name="T16" fmla="*/ 382 w 1236"/>
                <a:gd name="T17" fmla="*/ 451 h 868"/>
                <a:gd name="T18" fmla="*/ 438 w 1236"/>
                <a:gd name="T19" fmla="*/ 498 h 868"/>
                <a:gd name="T20" fmla="*/ 497 w 1236"/>
                <a:gd name="T21" fmla="*/ 543 h 868"/>
                <a:gd name="T22" fmla="*/ 558 w 1236"/>
                <a:gd name="T23" fmla="*/ 585 h 868"/>
                <a:gd name="T24" fmla="*/ 620 w 1236"/>
                <a:gd name="T25" fmla="*/ 626 h 868"/>
                <a:gd name="T26" fmla="*/ 683 w 1236"/>
                <a:gd name="T27" fmla="*/ 663 h 868"/>
                <a:gd name="T28" fmla="*/ 748 w 1236"/>
                <a:gd name="T29" fmla="*/ 698 h 868"/>
                <a:gd name="T30" fmla="*/ 815 w 1236"/>
                <a:gd name="T31" fmla="*/ 731 h 868"/>
                <a:gd name="T32" fmla="*/ 882 w 1236"/>
                <a:gd name="T33" fmla="*/ 761 h 868"/>
                <a:gd name="T34" fmla="*/ 951 w 1236"/>
                <a:gd name="T35" fmla="*/ 787 h 868"/>
                <a:gd name="T36" fmla="*/ 1022 w 1236"/>
                <a:gd name="T37" fmla="*/ 812 h 868"/>
                <a:gd name="T38" fmla="*/ 1092 w 1236"/>
                <a:gd name="T39" fmla="*/ 833 h 868"/>
                <a:gd name="T40" fmla="*/ 1164 w 1236"/>
                <a:gd name="T41" fmla="*/ 852 h 868"/>
                <a:gd name="T42" fmla="*/ 1236 w 1236"/>
                <a:gd name="T43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6" h="868">
                  <a:moveTo>
                    <a:pt x="0" y="0"/>
                  </a:moveTo>
                  <a:lnTo>
                    <a:pt x="40" y="63"/>
                  </a:lnTo>
                  <a:lnTo>
                    <a:pt x="82" y="124"/>
                  </a:lnTo>
                  <a:lnTo>
                    <a:pt x="127" y="183"/>
                  </a:lnTo>
                  <a:lnTo>
                    <a:pt x="173" y="240"/>
                  </a:lnTo>
                  <a:lnTo>
                    <a:pt x="222" y="296"/>
                  </a:lnTo>
                  <a:lnTo>
                    <a:pt x="273" y="350"/>
                  </a:lnTo>
                  <a:lnTo>
                    <a:pt x="326" y="401"/>
                  </a:lnTo>
                  <a:lnTo>
                    <a:pt x="382" y="451"/>
                  </a:lnTo>
                  <a:lnTo>
                    <a:pt x="438" y="498"/>
                  </a:lnTo>
                  <a:lnTo>
                    <a:pt x="497" y="543"/>
                  </a:lnTo>
                  <a:lnTo>
                    <a:pt x="558" y="585"/>
                  </a:lnTo>
                  <a:lnTo>
                    <a:pt x="620" y="626"/>
                  </a:lnTo>
                  <a:lnTo>
                    <a:pt x="683" y="663"/>
                  </a:lnTo>
                  <a:lnTo>
                    <a:pt x="748" y="698"/>
                  </a:lnTo>
                  <a:lnTo>
                    <a:pt x="815" y="731"/>
                  </a:lnTo>
                  <a:lnTo>
                    <a:pt x="882" y="761"/>
                  </a:lnTo>
                  <a:lnTo>
                    <a:pt x="951" y="787"/>
                  </a:lnTo>
                  <a:lnTo>
                    <a:pt x="1022" y="812"/>
                  </a:lnTo>
                  <a:lnTo>
                    <a:pt x="1092" y="833"/>
                  </a:lnTo>
                  <a:lnTo>
                    <a:pt x="1164" y="852"/>
                  </a:lnTo>
                  <a:lnTo>
                    <a:pt x="1236" y="868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3" name="Freeform 391"/>
            <p:cNvSpPr>
              <a:spLocks/>
            </p:cNvSpPr>
            <p:nvPr/>
          </p:nvSpPr>
          <p:spPr bwMode="auto">
            <a:xfrm>
              <a:off x="3975" y="3048"/>
              <a:ext cx="174" cy="124"/>
            </a:xfrm>
            <a:custGeom>
              <a:avLst/>
              <a:gdLst>
                <a:gd name="T0" fmla="*/ 0 w 1215"/>
                <a:gd name="T1" fmla="*/ 864 h 864"/>
                <a:gd name="T2" fmla="*/ 75 w 1215"/>
                <a:gd name="T3" fmla="*/ 846 h 864"/>
                <a:gd name="T4" fmla="*/ 149 w 1215"/>
                <a:gd name="T5" fmla="*/ 826 h 864"/>
                <a:gd name="T6" fmla="*/ 221 w 1215"/>
                <a:gd name="T7" fmla="*/ 803 h 864"/>
                <a:gd name="T8" fmla="*/ 293 w 1215"/>
                <a:gd name="T9" fmla="*/ 776 h 864"/>
                <a:gd name="T10" fmla="*/ 364 w 1215"/>
                <a:gd name="T11" fmla="*/ 747 h 864"/>
                <a:gd name="T12" fmla="*/ 434 w 1215"/>
                <a:gd name="T13" fmla="*/ 714 h 864"/>
                <a:gd name="T14" fmla="*/ 503 w 1215"/>
                <a:gd name="T15" fmla="*/ 680 h 864"/>
                <a:gd name="T16" fmla="*/ 569 w 1215"/>
                <a:gd name="T17" fmla="*/ 642 h 864"/>
                <a:gd name="T18" fmla="*/ 634 w 1215"/>
                <a:gd name="T19" fmla="*/ 601 h 864"/>
                <a:gd name="T20" fmla="*/ 698 w 1215"/>
                <a:gd name="T21" fmla="*/ 558 h 864"/>
                <a:gd name="T22" fmla="*/ 760 w 1215"/>
                <a:gd name="T23" fmla="*/ 513 h 864"/>
                <a:gd name="T24" fmla="*/ 818 w 1215"/>
                <a:gd name="T25" fmla="*/ 464 h 864"/>
                <a:gd name="T26" fmla="*/ 876 w 1215"/>
                <a:gd name="T27" fmla="*/ 414 h 864"/>
                <a:gd name="T28" fmla="*/ 931 w 1215"/>
                <a:gd name="T29" fmla="*/ 361 h 864"/>
                <a:gd name="T30" fmla="*/ 986 w 1215"/>
                <a:gd name="T31" fmla="*/ 306 h 864"/>
                <a:gd name="T32" fmla="*/ 1037 w 1215"/>
                <a:gd name="T33" fmla="*/ 248 h 864"/>
                <a:gd name="T34" fmla="*/ 1084 w 1215"/>
                <a:gd name="T35" fmla="*/ 189 h 864"/>
                <a:gd name="T36" fmla="*/ 1131 w 1215"/>
                <a:gd name="T37" fmla="*/ 127 h 864"/>
                <a:gd name="T38" fmla="*/ 1174 w 1215"/>
                <a:gd name="T39" fmla="*/ 64 h 864"/>
                <a:gd name="T40" fmla="*/ 1215 w 1215"/>
                <a:gd name="T41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5" h="864">
                  <a:moveTo>
                    <a:pt x="0" y="864"/>
                  </a:moveTo>
                  <a:lnTo>
                    <a:pt x="75" y="846"/>
                  </a:lnTo>
                  <a:lnTo>
                    <a:pt x="149" y="826"/>
                  </a:lnTo>
                  <a:lnTo>
                    <a:pt x="221" y="803"/>
                  </a:lnTo>
                  <a:lnTo>
                    <a:pt x="293" y="776"/>
                  </a:lnTo>
                  <a:lnTo>
                    <a:pt x="364" y="747"/>
                  </a:lnTo>
                  <a:lnTo>
                    <a:pt x="434" y="714"/>
                  </a:lnTo>
                  <a:lnTo>
                    <a:pt x="503" y="680"/>
                  </a:lnTo>
                  <a:lnTo>
                    <a:pt x="569" y="642"/>
                  </a:lnTo>
                  <a:lnTo>
                    <a:pt x="634" y="601"/>
                  </a:lnTo>
                  <a:lnTo>
                    <a:pt x="698" y="558"/>
                  </a:lnTo>
                  <a:lnTo>
                    <a:pt x="760" y="513"/>
                  </a:lnTo>
                  <a:lnTo>
                    <a:pt x="818" y="464"/>
                  </a:lnTo>
                  <a:lnTo>
                    <a:pt x="876" y="414"/>
                  </a:lnTo>
                  <a:lnTo>
                    <a:pt x="931" y="361"/>
                  </a:lnTo>
                  <a:lnTo>
                    <a:pt x="986" y="306"/>
                  </a:lnTo>
                  <a:lnTo>
                    <a:pt x="1037" y="248"/>
                  </a:lnTo>
                  <a:lnTo>
                    <a:pt x="1084" y="189"/>
                  </a:lnTo>
                  <a:lnTo>
                    <a:pt x="1131" y="127"/>
                  </a:lnTo>
                  <a:lnTo>
                    <a:pt x="1174" y="64"/>
                  </a:lnTo>
                  <a:lnTo>
                    <a:pt x="1215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4" name="Freeform 392"/>
            <p:cNvSpPr>
              <a:spLocks/>
            </p:cNvSpPr>
            <p:nvPr/>
          </p:nvSpPr>
          <p:spPr bwMode="auto">
            <a:xfrm>
              <a:off x="4159" y="2792"/>
              <a:ext cx="28" cy="237"/>
            </a:xfrm>
            <a:custGeom>
              <a:avLst/>
              <a:gdLst>
                <a:gd name="T0" fmla="*/ 0 w 195"/>
                <a:gd name="T1" fmla="*/ 1663 h 1663"/>
                <a:gd name="T2" fmla="*/ 32 w 195"/>
                <a:gd name="T3" fmla="*/ 1595 h 1663"/>
                <a:gd name="T4" fmla="*/ 61 w 195"/>
                <a:gd name="T5" fmla="*/ 1527 h 1663"/>
                <a:gd name="T6" fmla="*/ 88 w 195"/>
                <a:gd name="T7" fmla="*/ 1456 h 1663"/>
                <a:gd name="T8" fmla="*/ 112 w 195"/>
                <a:gd name="T9" fmla="*/ 1385 h 1663"/>
                <a:gd name="T10" fmla="*/ 132 w 195"/>
                <a:gd name="T11" fmla="*/ 1313 h 1663"/>
                <a:gd name="T12" fmla="*/ 150 w 195"/>
                <a:gd name="T13" fmla="*/ 1241 h 1663"/>
                <a:gd name="T14" fmla="*/ 165 w 195"/>
                <a:gd name="T15" fmla="*/ 1167 h 1663"/>
                <a:gd name="T16" fmla="*/ 177 w 195"/>
                <a:gd name="T17" fmla="*/ 1094 h 1663"/>
                <a:gd name="T18" fmla="*/ 186 w 195"/>
                <a:gd name="T19" fmla="*/ 1018 h 1663"/>
                <a:gd name="T20" fmla="*/ 192 w 195"/>
                <a:gd name="T21" fmla="*/ 944 h 1663"/>
                <a:gd name="T22" fmla="*/ 195 w 195"/>
                <a:gd name="T23" fmla="*/ 869 h 1663"/>
                <a:gd name="T24" fmla="*/ 195 w 195"/>
                <a:gd name="T25" fmla="*/ 794 h 1663"/>
                <a:gd name="T26" fmla="*/ 192 w 195"/>
                <a:gd name="T27" fmla="*/ 719 h 1663"/>
                <a:gd name="T28" fmla="*/ 186 w 195"/>
                <a:gd name="T29" fmla="*/ 645 h 1663"/>
                <a:gd name="T30" fmla="*/ 177 w 195"/>
                <a:gd name="T31" fmla="*/ 571 h 1663"/>
                <a:gd name="T32" fmla="*/ 165 w 195"/>
                <a:gd name="T33" fmla="*/ 497 h 1663"/>
                <a:gd name="T34" fmla="*/ 151 w 195"/>
                <a:gd name="T35" fmla="*/ 423 h 1663"/>
                <a:gd name="T36" fmla="*/ 132 w 195"/>
                <a:gd name="T37" fmla="*/ 350 h 1663"/>
                <a:gd name="T38" fmla="*/ 112 w 195"/>
                <a:gd name="T39" fmla="*/ 278 h 1663"/>
                <a:gd name="T40" fmla="*/ 88 w 195"/>
                <a:gd name="T41" fmla="*/ 207 h 1663"/>
                <a:gd name="T42" fmla="*/ 62 w 195"/>
                <a:gd name="T43" fmla="*/ 137 h 1663"/>
                <a:gd name="T44" fmla="*/ 32 w 195"/>
                <a:gd name="T45" fmla="*/ 68 h 1663"/>
                <a:gd name="T46" fmla="*/ 0 w 195"/>
                <a:gd name="T47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5" h="1663">
                  <a:moveTo>
                    <a:pt x="0" y="1663"/>
                  </a:moveTo>
                  <a:lnTo>
                    <a:pt x="32" y="1595"/>
                  </a:lnTo>
                  <a:lnTo>
                    <a:pt x="61" y="1527"/>
                  </a:lnTo>
                  <a:lnTo>
                    <a:pt x="88" y="1456"/>
                  </a:lnTo>
                  <a:lnTo>
                    <a:pt x="112" y="1385"/>
                  </a:lnTo>
                  <a:lnTo>
                    <a:pt x="132" y="1313"/>
                  </a:lnTo>
                  <a:lnTo>
                    <a:pt x="150" y="1241"/>
                  </a:lnTo>
                  <a:lnTo>
                    <a:pt x="165" y="1167"/>
                  </a:lnTo>
                  <a:lnTo>
                    <a:pt x="177" y="1094"/>
                  </a:lnTo>
                  <a:lnTo>
                    <a:pt x="186" y="1018"/>
                  </a:lnTo>
                  <a:lnTo>
                    <a:pt x="192" y="944"/>
                  </a:lnTo>
                  <a:lnTo>
                    <a:pt x="195" y="869"/>
                  </a:lnTo>
                  <a:lnTo>
                    <a:pt x="195" y="794"/>
                  </a:lnTo>
                  <a:lnTo>
                    <a:pt x="192" y="719"/>
                  </a:lnTo>
                  <a:lnTo>
                    <a:pt x="186" y="645"/>
                  </a:lnTo>
                  <a:lnTo>
                    <a:pt x="177" y="571"/>
                  </a:lnTo>
                  <a:lnTo>
                    <a:pt x="165" y="497"/>
                  </a:lnTo>
                  <a:lnTo>
                    <a:pt x="151" y="423"/>
                  </a:lnTo>
                  <a:lnTo>
                    <a:pt x="132" y="350"/>
                  </a:lnTo>
                  <a:lnTo>
                    <a:pt x="112" y="278"/>
                  </a:lnTo>
                  <a:lnTo>
                    <a:pt x="88" y="207"/>
                  </a:lnTo>
                  <a:lnTo>
                    <a:pt x="62" y="137"/>
                  </a:lnTo>
                  <a:lnTo>
                    <a:pt x="32" y="6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5" name="Freeform 393"/>
            <p:cNvSpPr>
              <a:spLocks/>
            </p:cNvSpPr>
            <p:nvPr/>
          </p:nvSpPr>
          <p:spPr bwMode="auto">
            <a:xfrm>
              <a:off x="4052" y="2678"/>
              <a:ext cx="97" cy="94"/>
            </a:xfrm>
            <a:custGeom>
              <a:avLst/>
              <a:gdLst>
                <a:gd name="T0" fmla="*/ 677 w 677"/>
                <a:gd name="T1" fmla="*/ 659 h 659"/>
                <a:gd name="T2" fmla="*/ 637 w 677"/>
                <a:gd name="T3" fmla="*/ 597 h 659"/>
                <a:gd name="T4" fmla="*/ 596 w 677"/>
                <a:gd name="T5" fmla="*/ 536 h 659"/>
                <a:gd name="T6" fmla="*/ 552 w 677"/>
                <a:gd name="T7" fmla="*/ 477 h 659"/>
                <a:gd name="T8" fmla="*/ 505 w 677"/>
                <a:gd name="T9" fmla="*/ 421 h 659"/>
                <a:gd name="T10" fmla="*/ 458 w 677"/>
                <a:gd name="T11" fmla="*/ 366 h 659"/>
                <a:gd name="T12" fmla="*/ 407 w 677"/>
                <a:gd name="T13" fmla="*/ 312 h 659"/>
                <a:gd name="T14" fmla="*/ 354 w 677"/>
                <a:gd name="T15" fmla="*/ 260 h 659"/>
                <a:gd name="T16" fmla="*/ 299 w 677"/>
                <a:gd name="T17" fmla="*/ 212 h 659"/>
                <a:gd name="T18" fmla="*/ 243 w 677"/>
                <a:gd name="T19" fmla="*/ 164 h 659"/>
                <a:gd name="T20" fmla="*/ 184 w 677"/>
                <a:gd name="T21" fmla="*/ 120 h 659"/>
                <a:gd name="T22" fmla="*/ 124 w 677"/>
                <a:gd name="T23" fmla="*/ 78 h 659"/>
                <a:gd name="T24" fmla="*/ 63 w 677"/>
                <a:gd name="T25" fmla="*/ 38 h 659"/>
                <a:gd name="T26" fmla="*/ 0 w 677"/>
                <a:gd name="T27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7" h="659">
                  <a:moveTo>
                    <a:pt x="677" y="659"/>
                  </a:moveTo>
                  <a:lnTo>
                    <a:pt x="637" y="597"/>
                  </a:lnTo>
                  <a:lnTo>
                    <a:pt x="596" y="536"/>
                  </a:lnTo>
                  <a:lnTo>
                    <a:pt x="552" y="477"/>
                  </a:lnTo>
                  <a:lnTo>
                    <a:pt x="505" y="421"/>
                  </a:lnTo>
                  <a:lnTo>
                    <a:pt x="458" y="366"/>
                  </a:lnTo>
                  <a:lnTo>
                    <a:pt x="407" y="312"/>
                  </a:lnTo>
                  <a:lnTo>
                    <a:pt x="354" y="260"/>
                  </a:lnTo>
                  <a:lnTo>
                    <a:pt x="299" y="212"/>
                  </a:lnTo>
                  <a:lnTo>
                    <a:pt x="243" y="164"/>
                  </a:lnTo>
                  <a:lnTo>
                    <a:pt x="184" y="120"/>
                  </a:lnTo>
                  <a:lnTo>
                    <a:pt x="124" y="78"/>
                  </a:lnTo>
                  <a:lnTo>
                    <a:pt x="63" y="3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6" name="Line 394"/>
            <p:cNvSpPr>
              <a:spLocks noChangeShapeType="1"/>
            </p:cNvSpPr>
            <p:nvPr/>
          </p:nvSpPr>
          <p:spPr bwMode="auto">
            <a:xfrm flipH="1">
              <a:off x="3921" y="3191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7" name="Line 395"/>
            <p:cNvSpPr>
              <a:spLocks noChangeShapeType="1"/>
            </p:cNvSpPr>
            <p:nvPr/>
          </p:nvSpPr>
          <p:spPr bwMode="auto">
            <a:xfrm flipH="1">
              <a:off x="3908" y="3191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8" name="Freeform 396"/>
            <p:cNvSpPr>
              <a:spLocks/>
            </p:cNvSpPr>
            <p:nvPr/>
          </p:nvSpPr>
          <p:spPr bwMode="auto">
            <a:xfrm>
              <a:off x="3901" y="3191"/>
              <a:ext cx="7" cy="6"/>
            </a:xfrm>
            <a:custGeom>
              <a:avLst/>
              <a:gdLst>
                <a:gd name="T0" fmla="*/ 45 w 45"/>
                <a:gd name="T1" fmla="*/ 0 h 45"/>
                <a:gd name="T2" fmla="*/ 36 w 45"/>
                <a:gd name="T3" fmla="*/ 1 h 45"/>
                <a:gd name="T4" fmla="*/ 28 w 45"/>
                <a:gd name="T5" fmla="*/ 3 h 45"/>
                <a:gd name="T6" fmla="*/ 20 w 45"/>
                <a:gd name="T7" fmla="*/ 7 h 45"/>
                <a:gd name="T8" fmla="*/ 14 w 45"/>
                <a:gd name="T9" fmla="*/ 13 h 45"/>
                <a:gd name="T10" fmla="*/ 7 w 45"/>
                <a:gd name="T11" fmla="*/ 20 h 45"/>
                <a:gd name="T12" fmla="*/ 4 w 45"/>
                <a:gd name="T13" fmla="*/ 27 h 45"/>
                <a:gd name="T14" fmla="*/ 0 w 45"/>
                <a:gd name="T15" fmla="*/ 36 h 45"/>
                <a:gd name="T16" fmla="*/ 0 w 45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45" y="0"/>
                  </a:moveTo>
                  <a:lnTo>
                    <a:pt x="36" y="1"/>
                  </a:lnTo>
                  <a:lnTo>
                    <a:pt x="28" y="3"/>
                  </a:lnTo>
                  <a:lnTo>
                    <a:pt x="20" y="7"/>
                  </a:lnTo>
                  <a:lnTo>
                    <a:pt x="14" y="13"/>
                  </a:lnTo>
                  <a:lnTo>
                    <a:pt x="7" y="20"/>
                  </a:lnTo>
                  <a:lnTo>
                    <a:pt x="4" y="27"/>
                  </a:lnTo>
                  <a:lnTo>
                    <a:pt x="0" y="36"/>
                  </a:lnTo>
                  <a:lnTo>
                    <a:pt x="0" y="4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9" name="Line 397"/>
            <p:cNvSpPr>
              <a:spLocks noChangeShapeType="1"/>
            </p:cNvSpPr>
            <p:nvPr/>
          </p:nvSpPr>
          <p:spPr bwMode="auto">
            <a:xfrm>
              <a:off x="3901" y="3197"/>
              <a:ext cx="0" cy="1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0" name="Line 398"/>
            <p:cNvSpPr>
              <a:spLocks noChangeShapeType="1"/>
            </p:cNvSpPr>
            <p:nvPr/>
          </p:nvSpPr>
          <p:spPr bwMode="auto">
            <a:xfrm flipH="1">
              <a:off x="3793" y="3213"/>
              <a:ext cx="10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1" name="Line 399"/>
            <p:cNvSpPr>
              <a:spLocks noChangeShapeType="1"/>
            </p:cNvSpPr>
            <p:nvPr/>
          </p:nvSpPr>
          <p:spPr bwMode="auto">
            <a:xfrm flipV="1">
              <a:off x="3793" y="3197"/>
              <a:ext cx="0" cy="1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2" name="Freeform 400"/>
            <p:cNvSpPr>
              <a:spLocks/>
            </p:cNvSpPr>
            <p:nvPr/>
          </p:nvSpPr>
          <p:spPr bwMode="auto">
            <a:xfrm>
              <a:off x="3793" y="3194"/>
              <a:ext cx="0" cy="3"/>
            </a:xfrm>
            <a:custGeom>
              <a:avLst/>
              <a:gdLst>
                <a:gd name="T0" fmla="*/ 6 w 6"/>
                <a:gd name="T1" fmla="*/ 21 h 21"/>
                <a:gd name="T2" fmla="*/ 5 w 6"/>
                <a:gd name="T3" fmla="*/ 14 h 21"/>
                <a:gd name="T4" fmla="*/ 4 w 6"/>
                <a:gd name="T5" fmla="*/ 7 h 21"/>
                <a:gd name="T6" fmla="*/ 0 w 6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1">
                  <a:moveTo>
                    <a:pt x="6" y="21"/>
                  </a:moveTo>
                  <a:lnTo>
                    <a:pt x="5" y="14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3" name="Line 401"/>
            <p:cNvSpPr>
              <a:spLocks noChangeShapeType="1"/>
            </p:cNvSpPr>
            <p:nvPr/>
          </p:nvSpPr>
          <p:spPr bwMode="auto">
            <a:xfrm flipH="1">
              <a:off x="3777" y="3191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4" name="Line 402"/>
            <p:cNvSpPr>
              <a:spLocks noChangeShapeType="1"/>
            </p:cNvSpPr>
            <p:nvPr/>
          </p:nvSpPr>
          <p:spPr bwMode="auto">
            <a:xfrm flipH="1">
              <a:off x="3562" y="3191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5" name="Freeform 403"/>
            <p:cNvSpPr>
              <a:spLocks/>
            </p:cNvSpPr>
            <p:nvPr/>
          </p:nvSpPr>
          <p:spPr bwMode="auto">
            <a:xfrm>
              <a:off x="3546" y="3191"/>
              <a:ext cx="3" cy="6"/>
            </a:xfrm>
            <a:custGeom>
              <a:avLst/>
              <a:gdLst>
                <a:gd name="T0" fmla="*/ 25 w 25"/>
                <a:gd name="T1" fmla="*/ 0 h 41"/>
                <a:gd name="T2" fmla="*/ 18 w 25"/>
                <a:gd name="T3" fmla="*/ 4 h 41"/>
                <a:gd name="T4" fmla="*/ 12 w 25"/>
                <a:gd name="T5" fmla="*/ 10 h 41"/>
                <a:gd name="T6" fmla="*/ 6 w 25"/>
                <a:gd name="T7" fmla="*/ 17 h 41"/>
                <a:gd name="T8" fmla="*/ 3 w 25"/>
                <a:gd name="T9" fmla="*/ 24 h 41"/>
                <a:gd name="T10" fmla="*/ 1 w 25"/>
                <a:gd name="T11" fmla="*/ 32 h 41"/>
                <a:gd name="T12" fmla="*/ 0 w 25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1">
                  <a:moveTo>
                    <a:pt x="25" y="0"/>
                  </a:moveTo>
                  <a:lnTo>
                    <a:pt x="18" y="4"/>
                  </a:lnTo>
                  <a:lnTo>
                    <a:pt x="12" y="10"/>
                  </a:lnTo>
                  <a:lnTo>
                    <a:pt x="6" y="17"/>
                  </a:lnTo>
                  <a:lnTo>
                    <a:pt x="3" y="24"/>
                  </a:lnTo>
                  <a:lnTo>
                    <a:pt x="1" y="32"/>
                  </a:lnTo>
                  <a:lnTo>
                    <a:pt x="0" y="4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6" name="Line 404"/>
            <p:cNvSpPr>
              <a:spLocks noChangeShapeType="1"/>
            </p:cNvSpPr>
            <p:nvPr/>
          </p:nvSpPr>
          <p:spPr bwMode="auto">
            <a:xfrm>
              <a:off x="3546" y="3197"/>
              <a:ext cx="0" cy="1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7" name="Line 405"/>
            <p:cNvSpPr>
              <a:spLocks noChangeShapeType="1"/>
            </p:cNvSpPr>
            <p:nvPr/>
          </p:nvSpPr>
          <p:spPr bwMode="auto">
            <a:xfrm flipV="1">
              <a:off x="3438" y="3197"/>
              <a:ext cx="0" cy="1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38" name="Freeform 407"/>
          <p:cNvSpPr>
            <a:spLocks/>
          </p:cNvSpPr>
          <p:nvPr/>
        </p:nvSpPr>
        <p:spPr bwMode="auto">
          <a:xfrm>
            <a:off x="5438775" y="5050579"/>
            <a:ext cx="6350" cy="9525"/>
          </a:xfrm>
          <a:custGeom>
            <a:avLst/>
            <a:gdLst>
              <a:gd name="T0" fmla="*/ 25 w 25"/>
              <a:gd name="T1" fmla="*/ 41 h 41"/>
              <a:gd name="T2" fmla="*/ 24 w 25"/>
              <a:gd name="T3" fmla="*/ 32 h 41"/>
              <a:gd name="T4" fmla="*/ 22 w 25"/>
              <a:gd name="T5" fmla="*/ 24 h 41"/>
              <a:gd name="T6" fmla="*/ 18 w 25"/>
              <a:gd name="T7" fmla="*/ 17 h 41"/>
              <a:gd name="T8" fmla="*/ 13 w 25"/>
              <a:gd name="T9" fmla="*/ 10 h 41"/>
              <a:gd name="T10" fmla="*/ 7 w 25"/>
              <a:gd name="T11" fmla="*/ 4 h 41"/>
              <a:gd name="T12" fmla="*/ 0 w 25"/>
              <a:gd name="T13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" h="41">
                <a:moveTo>
                  <a:pt x="25" y="41"/>
                </a:moveTo>
                <a:lnTo>
                  <a:pt x="24" y="32"/>
                </a:lnTo>
                <a:lnTo>
                  <a:pt x="22" y="24"/>
                </a:lnTo>
                <a:lnTo>
                  <a:pt x="18" y="17"/>
                </a:lnTo>
                <a:lnTo>
                  <a:pt x="13" y="10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39" name="Line 408"/>
          <p:cNvSpPr>
            <a:spLocks noChangeShapeType="1"/>
          </p:cNvSpPr>
          <p:nvPr/>
        </p:nvSpPr>
        <p:spPr bwMode="auto">
          <a:xfrm flipH="1">
            <a:off x="5413375" y="5050579"/>
            <a:ext cx="47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0" name="Freeform 409"/>
          <p:cNvSpPr>
            <a:spLocks/>
          </p:cNvSpPr>
          <p:nvPr/>
        </p:nvSpPr>
        <p:spPr bwMode="auto">
          <a:xfrm>
            <a:off x="4968875" y="4666404"/>
            <a:ext cx="38100" cy="127000"/>
          </a:xfrm>
          <a:custGeom>
            <a:avLst/>
            <a:gdLst>
              <a:gd name="T0" fmla="*/ 0 w 165"/>
              <a:gd name="T1" fmla="*/ 0 h 560"/>
              <a:gd name="T2" fmla="*/ 11 w 165"/>
              <a:gd name="T3" fmla="*/ 72 h 560"/>
              <a:gd name="T4" fmla="*/ 26 w 165"/>
              <a:gd name="T5" fmla="*/ 144 h 560"/>
              <a:gd name="T6" fmla="*/ 42 w 165"/>
              <a:gd name="T7" fmla="*/ 216 h 560"/>
              <a:gd name="T8" fmla="*/ 62 w 165"/>
              <a:gd name="T9" fmla="*/ 286 h 560"/>
              <a:gd name="T10" fmla="*/ 84 w 165"/>
              <a:gd name="T11" fmla="*/ 356 h 560"/>
              <a:gd name="T12" fmla="*/ 109 w 165"/>
              <a:gd name="T13" fmla="*/ 425 h 560"/>
              <a:gd name="T14" fmla="*/ 136 w 165"/>
              <a:gd name="T15" fmla="*/ 493 h 560"/>
              <a:gd name="T16" fmla="*/ 165 w 165"/>
              <a:gd name="T17" fmla="*/ 56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5" h="560">
                <a:moveTo>
                  <a:pt x="0" y="0"/>
                </a:moveTo>
                <a:lnTo>
                  <a:pt x="11" y="72"/>
                </a:lnTo>
                <a:lnTo>
                  <a:pt x="26" y="144"/>
                </a:lnTo>
                <a:lnTo>
                  <a:pt x="42" y="216"/>
                </a:lnTo>
                <a:lnTo>
                  <a:pt x="62" y="286"/>
                </a:lnTo>
                <a:lnTo>
                  <a:pt x="84" y="356"/>
                </a:lnTo>
                <a:lnTo>
                  <a:pt x="109" y="425"/>
                </a:lnTo>
                <a:lnTo>
                  <a:pt x="136" y="493"/>
                </a:lnTo>
                <a:lnTo>
                  <a:pt x="165" y="56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1" name="Line 410"/>
          <p:cNvSpPr>
            <a:spLocks noChangeShapeType="1"/>
          </p:cNvSpPr>
          <p:nvPr/>
        </p:nvSpPr>
        <p:spPr bwMode="auto">
          <a:xfrm flipH="1">
            <a:off x="5445125" y="5085504"/>
            <a:ext cx="1714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2" name="Line 411"/>
          <p:cNvSpPr>
            <a:spLocks noChangeShapeType="1"/>
          </p:cNvSpPr>
          <p:nvPr/>
        </p:nvSpPr>
        <p:spPr bwMode="auto">
          <a:xfrm>
            <a:off x="6202363" y="4248892"/>
            <a:ext cx="2381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3" name="Freeform 412"/>
          <p:cNvSpPr>
            <a:spLocks/>
          </p:cNvSpPr>
          <p:nvPr/>
        </p:nvSpPr>
        <p:spPr bwMode="auto">
          <a:xfrm>
            <a:off x="6251575" y="4252067"/>
            <a:ext cx="231775" cy="133350"/>
          </a:xfrm>
          <a:custGeom>
            <a:avLst/>
            <a:gdLst>
              <a:gd name="T0" fmla="*/ 1022 w 1022"/>
              <a:gd name="T1" fmla="*/ 590 h 590"/>
              <a:gd name="T2" fmla="*/ 979 w 1022"/>
              <a:gd name="T3" fmla="*/ 538 h 590"/>
              <a:gd name="T4" fmla="*/ 935 w 1022"/>
              <a:gd name="T5" fmla="*/ 487 h 590"/>
              <a:gd name="T6" fmla="*/ 888 w 1022"/>
              <a:gd name="T7" fmla="*/ 438 h 590"/>
              <a:gd name="T8" fmla="*/ 840 w 1022"/>
              <a:gd name="T9" fmla="*/ 393 h 590"/>
              <a:gd name="T10" fmla="*/ 789 w 1022"/>
              <a:gd name="T11" fmla="*/ 349 h 590"/>
              <a:gd name="T12" fmla="*/ 737 w 1022"/>
              <a:gd name="T13" fmla="*/ 307 h 590"/>
              <a:gd name="T14" fmla="*/ 682 w 1022"/>
              <a:gd name="T15" fmla="*/ 267 h 590"/>
              <a:gd name="T16" fmla="*/ 626 w 1022"/>
              <a:gd name="T17" fmla="*/ 230 h 590"/>
              <a:gd name="T18" fmla="*/ 568 w 1022"/>
              <a:gd name="T19" fmla="*/ 195 h 590"/>
              <a:gd name="T20" fmla="*/ 510 w 1022"/>
              <a:gd name="T21" fmla="*/ 163 h 590"/>
              <a:gd name="T22" fmla="*/ 450 w 1022"/>
              <a:gd name="T23" fmla="*/ 133 h 590"/>
              <a:gd name="T24" fmla="*/ 388 w 1022"/>
              <a:gd name="T25" fmla="*/ 105 h 590"/>
              <a:gd name="T26" fmla="*/ 326 w 1022"/>
              <a:gd name="T27" fmla="*/ 81 h 590"/>
              <a:gd name="T28" fmla="*/ 261 w 1022"/>
              <a:gd name="T29" fmla="*/ 58 h 590"/>
              <a:gd name="T30" fmla="*/ 197 w 1022"/>
              <a:gd name="T31" fmla="*/ 40 h 590"/>
              <a:gd name="T32" fmla="*/ 132 w 1022"/>
              <a:gd name="T33" fmla="*/ 23 h 590"/>
              <a:gd name="T34" fmla="*/ 66 w 1022"/>
              <a:gd name="T35" fmla="*/ 10 h 590"/>
              <a:gd name="T36" fmla="*/ 0 w 1022"/>
              <a:gd name="T37" fmla="*/ 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22" h="590">
                <a:moveTo>
                  <a:pt x="1022" y="590"/>
                </a:moveTo>
                <a:lnTo>
                  <a:pt x="979" y="538"/>
                </a:lnTo>
                <a:lnTo>
                  <a:pt x="935" y="487"/>
                </a:lnTo>
                <a:lnTo>
                  <a:pt x="888" y="438"/>
                </a:lnTo>
                <a:lnTo>
                  <a:pt x="840" y="393"/>
                </a:lnTo>
                <a:lnTo>
                  <a:pt x="789" y="349"/>
                </a:lnTo>
                <a:lnTo>
                  <a:pt x="737" y="307"/>
                </a:lnTo>
                <a:lnTo>
                  <a:pt x="682" y="267"/>
                </a:lnTo>
                <a:lnTo>
                  <a:pt x="626" y="230"/>
                </a:lnTo>
                <a:lnTo>
                  <a:pt x="568" y="195"/>
                </a:lnTo>
                <a:lnTo>
                  <a:pt x="510" y="163"/>
                </a:lnTo>
                <a:lnTo>
                  <a:pt x="450" y="133"/>
                </a:lnTo>
                <a:lnTo>
                  <a:pt x="388" y="105"/>
                </a:lnTo>
                <a:lnTo>
                  <a:pt x="326" y="81"/>
                </a:lnTo>
                <a:lnTo>
                  <a:pt x="261" y="58"/>
                </a:lnTo>
                <a:lnTo>
                  <a:pt x="197" y="40"/>
                </a:lnTo>
                <a:lnTo>
                  <a:pt x="132" y="23"/>
                </a:lnTo>
                <a:lnTo>
                  <a:pt x="66" y="1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4" name="Freeform 413"/>
          <p:cNvSpPr>
            <a:spLocks/>
          </p:cNvSpPr>
          <p:nvPr/>
        </p:nvSpPr>
        <p:spPr bwMode="auto">
          <a:xfrm>
            <a:off x="6505575" y="4417167"/>
            <a:ext cx="53975" cy="376238"/>
          </a:xfrm>
          <a:custGeom>
            <a:avLst/>
            <a:gdLst>
              <a:gd name="T0" fmla="*/ 1 w 238"/>
              <a:gd name="T1" fmla="*/ 1662 h 1662"/>
              <a:gd name="T2" fmla="*/ 35 w 238"/>
              <a:gd name="T3" fmla="*/ 1604 h 1662"/>
              <a:gd name="T4" fmla="*/ 66 w 238"/>
              <a:gd name="T5" fmla="*/ 1544 h 1662"/>
              <a:gd name="T6" fmla="*/ 96 w 238"/>
              <a:gd name="T7" fmla="*/ 1483 h 1662"/>
              <a:gd name="T8" fmla="*/ 123 w 238"/>
              <a:gd name="T9" fmla="*/ 1423 h 1662"/>
              <a:gd name="T10" fmla="*/ 146 w 238"/>
              <a:gd name="T11" fmla="*/ 1359 h 1662"/>
              <a:gd name="T12" fmla="*/ 168 w 238"/>
              <a:gd name="T13" fmla="*/ 1295 h 1662"/>
              <a:gd name="T14" fmla="*/ 186 w 238"/>
              <a:gd name="T15" fmla="*/ 1231 h 1662"/>
              <a:gd name="T16" fmla="*/ 201 w 238"/>
              <a:gd name="T17" fmla="*/ 1166 h 1662"/>
              <a:gd name="T18" fmla="*/ 215 w 238"/>
              <a:gd name="T19" fmla="*/ 1099 h 1662"/>
              <a:gd name="T20" fmla="*/ 225 w 238"/>
              <a:gd name="T21" fmla="*/ 1033 h 1662"/>
              <a:gd name="T22" fmla="*/ 232 w 238"/>
              <a:gd name="T23" fmla="*/ 965 h 1662"/>
              <a:gd name="T24" fmla="*/ 236 w 238"/>
              <a:gd name="T25" fmla="*/ 899 h 1662"/>
              <a:gd name="T26" fmla="*/ 238 w 238"/>
              <a:gd name="T27" fmla="*/ 831 h 1662"/>
              <a:gd name="T28" fmla="*/ 236 w 238"/>
              <a:gd name="T29" fmla="*/ 763 h 1662"/>
              <a:gd name="T30" fmla="*/ 231 w 238"/>
              <a:gd name="T31" fmla="*/ 697 h 1662"/>
              <a:gd name="T32" fmla="*/ 225 w 238"/>
              <a:gd name="T33" fmla="*/ 629 h 1662"/>
              <a:gd name="T34" fmla="*/ 215 w 238"/>
              <a:gd name="T35" fmla="*/ 563 h 1662"/>
              <a:gd name="T36" fmla="*/ 201 w 238"/>
              <a:gd name="T37" fmla="*/ 497 h 1662"/>
              <a:gd name="T38" fmla="*/ 186 w 238"/>
              <a:gd name="T39" fmla="*/ 431 h 1662"/>
              <a:gd name="T40" fmla="*/ 167 w 238"/>
              <a:gd name="T41" fmla="*/ 367 h 1662"/>
              <a:gd name="T42" fmla="*/ 146 w 238"/>
              <a:gd name="T43" fmla="*/ 303 h 1662"/>
              <a:gd name="T44" fmla="*/ 123 w 238"/>
              <a:gd name="T45" fmla="*/ 241 h 1662"/>
              <a:gd name="T46" fmla="*/ 95 w 238"/>
              <a:gd name="T47" fmla="*/ 179 h 1662"/>
              <a:gd name="T48" fmla="*/ 66 w 238"/>
              <a:gd name="T49" fmla="*/ 118 h 1662"/>
              <a:gd name="T50" fmla="*/ 34 w 238"/>
              <a:gd name="T51" fmla="*/ 58 h 1662"/>
              <a:gd name="T52" fmla="*/ 0 w 238"/>
              <a:gd name="T53" fmla="*/ 0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8" h="1662">
                <a:moveTo>
                  <a:pt x="1" y="1662"/>
                </a:moveTo>
                <a:lnTo>
                  <a:pt x="35" y="1604"/>
                </a:lnTo>
                <a:lnTo>
                  <a:pt x="66" y="1544"/>
                </a:lnTo>
                <a:lnTo>
                  <a:pt x="96" y="1483"/>
                </a:lnTo>
                <a:lnTo>
                  <a:pt x="123" y="1423"/>
                </a:lnTo>
                <a:lnTo>
                  <a:pt x="146" y="1359"/>
                </a:lnTo>
                <a:lnTo>
                  <a:pt x="168" y="1295"/>
                </a:lnTo>
                <a:lnTo>
                  <a:pt x="186" y="1231"/>
                </a:lnTo>
                <a:lnTo>
                  <a:pt x="201" y="1166"/>
                </a:lnTo>
                <a:lnTo>
                  <a:pt x="215" y="1099"/>
                </a:lnTo>
                <a:lnTo>
                  <a:pt x="225" y="1033"/>
                </a:lnTo>
                <a:lnTo>
                  <a:pt x="232" y="965"/>
                </a:lnTo>
                <a:lnTo>
                  <a:pt x="236" y="899"/>
                </a:lnTo>
                <a:lnTo>
                  <a:pt x="238" y="831"/>
                </a:lnTo>
                <a:lnTo>
                  <a:pt x="236" y="763"/>
                </a:lnTo>
                <a:lnTo>
                  <a:pt x="231" y="697"/>
                </a:lnTo>
                <a:lnTo>
                  <a:pt x="225" y="629"/>
                </a:lnTo>
                <a:lnTo>
                  <a:pt x="215" y="563"/>
                </a:lnTo>
                <a:lnTo>
                  <a:pt x="201" y="497"/>
                </a:lnTo>
                <a:lnTo>
                  <a:pt x="186" y="431"/>
                </a:lnTo>
                <a:lnTo>
                  <a:pt x="167" y="367"/>
                </a:lnTo>
                <a:lnTo>
                  <a:pt x="146" y="303"/>
                </a:lnTo>
                <a:lnTo>
                  <a:pt x="123" y="241"/>
                </a:lnTo>
                <a:lnTo>
                  <a:pt x="95" y="179"/>
                </a:lnTo>
                <a:lnTo>
                  <a:pt x="66" y="118"/>
                </a:lnTo>
                <a:lnTo>
                  <a:pt x="34" y="58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5" name="Freeform 414"/>
          <p:cNvSpPr>
            <a:spLocks/>
          </p:cNvSpPr>
          <p:nvPr/>
        </p:nvSpPr>
        <p:spPr bwMode="auto">
          <a:xfrm>
            <a:off x="6248400" y="4825154"/>
            <a:ext cx="234950" cy="133350"/>
          </a:xfrm>
          <a:custGeom>
            <a:avLst/>
            <a:gdLst>
              <a:gd name="T0" fmla="*/ 0 w 1039"/>
              <a:gd name="T1" fmla="*/ 593 h 593"/>
              <a:gd name="T2" fmla="*/ 68 w 1039"/>
              <a:gd name="T3" fmla="*/ 583 h 593"/>
              <a:gd name="T4" fmla="*/ 134 w 1039"/>
              <a:gd name="T5" fmla="*/ 569 h 593"/>
              <a:gd name="T6" fmla="*/ 201 w 1039"/>
              <a:gd name="T7" fmla="*/ 554 h 593"/>
              <a:gd name="T8" fmla="*/ 266 w 1039"/>
              <a:gd name="T9" fmla="*/ 535 h 593"/>
              <a:gd name="T10" fmla="*/ 332 w 1039"/>
              <a:gd name="T11" fmla="*/ 513 h 593"/>
              <a:gd name="T12" fmla="*/ 395 w 1039"/>
              <a:gd name="T13" fmla="*/ 489 h 593"/>
              <a:gd name="T14" fmla="*/ 458 w 1039"/>
              <a:gd name="T15" fmla="*/ 462 h 593"/>
              <a:gd name="T16" fmla="*/ 519 w 1039"/>
              <a:gd name="T17" fmla="*/ 432 h 593"/>
              <a:gd name="T18" fmla="*/ 579 w 1039"/>
              <a:gd name="T19" fmla="*/ 399 h 593"/>
              <a:gd name="T20" fmla="*/ 637 w 1039"/>
              <a:gd name="T21" fmla="*/ 364 h 593"/>
              <a:gd name="T22" fmla="*/ 694 w 1039"/>
              <a:gd name="T23" fmla="*/ 327 h 593"/>
              <a:gd name="T24" fmla="*/ 749 w 1039"/>
              <a:gd name="T25" fmla="*/ 287 h 593"/>
              <a:gd name="T26" fmla="*/ 802 w 1039"/>
              <a:gd name="T27" fmla="*/ 244 h 593"/>
              <a:gd name="T28" fmla="*/ 854 w 1039"/>
              <a:gd name="T29" fmla="*/ 199 h 593"/>
              <a:gd name="T30" fmla="*/ 904 w 1039"/>
              <a:gd name="T31" fmla="*/ 153 h 593"/>
              <a:gd name="T32" fmla="*/ 952 w 1039"/>
              <a:gd name="T33" fmla="*/ 103 h 593"/>
              <a:gd name="T34" fmla="*/ 997 w 1039"/>
              <a:gd name="T35" fmla="*/ 52 h 593"/>
              <a:gd name="T36" fmla="*/ 1039 w 1039"/>
              <a:gd name="T37" fmla="*/ 0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39" h="593">
                <a:moveTo>
                  <a:pt x="0" y="593"/>
                </a:moveTo>
                <a:lnTo>
                  <a:pt x="68" y="583"/>
                </a:lnTo>
                <a:lnTo>
                  <a:pt x="134" y="569"/>
                </a:lnTo>
                <a:lnTo>
                  <a:pt x="201" y="554"/>
                </a:lnTo>
                <a:lnTo>
                  <a:pt x="266" y="535"/>
                </a:lnTo>
                <a:lnTo>
                  <a:pt x="332" y="513"/>
                </a:lnTo>
                <a:lnTo>
                  <a:pt x="395" y="489"/>
                </a:lnTo>
                <a:lnTo>
                  <a:pt x="458" y="462"/>
                </a:lnTo>
                <a:lnTo>
                  <a:pt x="519" y="432"/>
                </a:lnTo>
                <a:lnTo>
                  <a:pt x="579" y="399"/>
                </a:lnTo>
                <a:lnTo>
                  <a:pt x="637" y="364"/>
                </a:lnTo>
                <a:lnTo>
                  <a:pt x="694" y="327"/>
                </a:lnTo>
                <a:lnTo>
                  <a:pt x="749" y="287"/>
                </a:lnTo>
                <a:lnTo>
                  <a:pt x="802" y="244"/>
                </a:lnTo>
                <a:lnTo>
                  <a:pt x="854" y="199"/>
                </a:lnTo>
                <a:lnTo>
                  <a:pt x="904" y="153"/>
                </a:lnTo>
                <a:lnTo>
                  <a:pt x="952" y="103"/>
                </a:lnTo>
                <a:lnTo>
                  <a:pt x="997" y="52"/>
                </a:lnTo>
                <a:lnTo>
                  <a:pt x="1039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6" name="Line 415"/>
          <p:cNvSpPr>
            <a:spLocks noChangeShapeType="1"/>
          </p:cNvSpPr>
          <p:nvPr/>
        </p:nvSpPr>
        <p:spPr bwMode="auto">
          <a:xfrm flipH="1">
            <a:off x="6202363" y="4961679"/>
            <a:ext cx="2063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7" name="Line 416"/>
          <p:cNvSpPr>
            <a:spLocks noChangeShapeType="1"/>
          </p:cNvSpPr>
          <p:nvPr/>
        </p:nvSpPr>
        <p:spPr bwMode="auto">
          <a:xfrm>
            <a:off x="5414963" y="4248892"/>
            <a:ext cx="24130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8" name="Line 417"/>
          <p:cNvSpPr>
            <a:spLocks noChangeShapeType="1"/>
          </p:cNvSpPr>
          <p:nvPr/>
        </p:nvSpPr>
        <p:spPr bwMode="auto">
          <a:xfrm>
            <a:off x="5681663" y="4248892"/>
            <a:ext cx="2603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9" name="Line 418"/>
          <p:cNvSpPr>
            <a:spLocks noChangeShapeType="1"/>
          </p:cNvSpPr>
          <p:nvPr/>
        </p:nvSpPr>
        <p:spPr bwMode="auto">
          <a:xfrm>
            <a:off x="5967413" y="4248892"/>
            <a:ext cx="2349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0" name="Line 419"/>
          <p:cNvSpPr>
            <a:spLocks noChangeShapeType="1"/>
          </p:cNvSpPr>
          <p:nvPr/>
        </p:nvSpPr>
        <p:spPr bwMode="auto">
          <a:xfrm>
            <a:off x="5414963" y="4961679"/>
            <a:ext cx="238125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1" name="Line 420"/>
          <p:cNvSpPr>
            <a:spLocks noChangeShapeType="1"/>
          </p:cNvSpPr>
          <p:nvPr/>
        </p:nvSpPr>
        <p:spPr bwMode="auto">
          <a:xfrm>
            <a:off x="5678488" y="4961679"/>
            <a:ext cx="2587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2" name="Line 421"/>
          <p:cNvSpPr>
            <a:spLocks noChangeShapeType="1"/>
          </p:cNvSpPr>
          <p:nvPr/>
        </p:nvSpPr>
        <p:spPr bwMode="auto">
          <a:xfrm>
            <a:off x="5962650" y="4961679"/>
            <a:ext cx="23971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3" name="Line 422"/>
          <p:cNvSpPr>
            <a:spLocks noChangeShapeType="1"/>
          </p:cNvSpPr>
          <p:nvPr/>
        </p:nvSpPr>
        <p:spPr bwMode="auto">
          <a:xfrm flipH="1" flipV="1">
            <a:off x="5394325" y="4961679"/>
            <a:ext cx="2063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" name="Freeform 423"/>
          <p:cNvSpPr>
            <a:spLocks/>
          </p:cNvSpPr>
          <p:nvPr/>
        </p:nvSpPr>
        <p:spPr bwMode="auto">
          <a:xfrm>
            <a:off x="5133975" y="4825154"/>
            <a:ext cx="234950" cy="133350"/>
          </a:xfrm>
          <a:custGeom>
            <a:avLst/>
            <a:gdLst>
              <a:gd name="T0" fmla="*/ 0 w 1035"/>
              <a:gd name="T1" fmla="*/ 0 h 593"/>
              <a:gd name="T2" fmla="*/ 43 w 1035"/>
              <a:gd name="T3" fmla="*/ 53 h 593"/>
              <a:gd name="T4" fmla="*/ 88 w 1035"/>
              <a:gd name="T5" fmla="*/ 104 h 593"/>
              <a:gd name="T6" fmla="*/ 136 w 1035"/>
              <a:gd name="T7" fmla="*/ 153 h 593"/>
              <a:gd name="T8" fmla="*/ 185 w 1035"/>
              <a:gd name="T9" fmla="*/ 199 h 593"/>
              <a:gd name="T10" fmla="*/ 236 w 1035"/>
              <a:gd name="T11" fmla="*/ 244 h 593"/>
              <a:gd name="T12" fmla="*/ 290 w 1035"/>
              <a:gd name="T13" fmla="*/ 286 h 593"/>
              <a:gd name="T14" fmla="*/ 344 w 1035"/>
              <a:gd name="T15" fmla="*/ 326 h 593"/>
              <a:gd name="T16" fmla="*/ 401 w 1035"/>
              <a:gd name="T17" fmla="*/ 363 h 593"/>
              <a:gd name="T18" fmla="*/ 459 w 1035"/>
              <a:gd name="T19" fmla="*/ 399 h 593"/>
              <a:gd name="T20" fmla="*/ 519 w 1035"/>
              <a:gd name="T21" fmla="*/ 431 h 593"/>
              <a:gd name="T22" fmla="*/ 580 w 1035"/>
              <a:gd name="T23" fmla="*/ 461 h 593"/>
              <a:gd name="T24" fmla="*/ 642 w 1035"/>
              <a:gd name="T25" fmla="*/ 487 h 593"/>
              <a:gd name="T26" fmla="*/ 705 w 1035"/>
              <a:gd name="T27" fmla="*/ 513 h 593"/>
              <a:gd name="T28" fmla="*/ 771 w 1035"/>
              <a:gd name="T29" fmla="*/ 534 h 593"/>
              <a:gd name="T30" fmla="*/ 835 w 1035"/>
              <a:gd name="T31" fmla="*/ 553 h 593"/>
              <a:gd name="T32" fmla="*/ 901 w 1035"/>
              <a:gd name="T33" fmla="*/ 569 h 593"/>
              <a:gd name="T34" fmla="*/ 968 w 1035"/>
              <a:gd name="T35" fmla="*/ 583 h 593"/>
              <a:gd name="T36" fmla="*/ 1035 w 1035"/>
              <a:gd name="T37" fmla="*/ 593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35" h="593">
                <a:moveTo>
                  <a:pt x="0" y="0"/>
                </a:moveTo>
                <a:lnTo>
                  <a:pt x="43" y="53"/>
                </a:lnTo>
                <a:lnTo>
                  <a:pt x="88" y="104"/>
                </a:lnTo>
                <a:lnTo>
                  <a:pt x="136" y="153"/>
                </a:lnTo>
                <a:lnTo>
                  <a:pt x="185" y="199"/>
                </a:lnTo>
                <a:lnTo>
                  <a:pt x="236" y="244"/>
                </a:lnTo>
                <a:lnTo>
                  <a:pt x="290" y="286"/>
                </a:lnTo>
                <a:lnTo>
                  <a:pt x="344" y="326"/>
                </a:lnTo>
                <a:lnTo>
                  <a:pt x="401" y="363"/>
                </a:lnTo>
                <a:lnTo>
                  <a:pt x="459" y="399"/>
                </a:lnTo>
                <a:lnTo>
                  <a:pt x="519" y="431"/>
                </a:lnTo>
                <a:lnTo>
                  <a:pt x="580" y="461"/>
                </a:lnTo>
                <a:lnTo>
                  <a:pt x="642" y="487"/>
                </a:lnTo>
                <a:lnTo>
                  <a:pt x="705" y="513"/>
                </a:lnTo>
                <a:lnTo>
                  <a:pt x="771" y="534"/>
                </a:lnTo>
                <a:lnTo>
                  <a:pt x="835" y="553"/>
                </a:lnTo>
                <a:lnTo>
                  <a:pt x="901" y="569"/>
                </a:lnTo>
                <a:lnTo>
                  <a:pt x="968" y="583"/>
                </a:lnTo>
                <a:lnTo>
                  <a:pt x="1035" y="593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" name="Freeform 424"/>
          <p:cNvSpPr>
            <a:spLocks/>
          </p:cNvSpPr>
          <p:nvPr/>
        </p:nvSpPr>
        <p:spPr bwMode="auto">
          <a:xfrm>
            <a:off x="5057775" y="4417167"/>
            <a:ext cx="53975" cy="376238"/>
          </a:xfrm>
          <a:custGeom>
            <a:avLst/>
            <a:gdLst>
              <a:gd name="T0" fmla="*/ 237 w 238"/>
              <a:gd name="T1" fmla="*/ 0 h 1662"/>
              <a:gd name="T2" fmla="*/ 203 w 238"/>
              <a:gd name="T3" fmla="*/ 58 h 1662"/>
              <a:gd name="T4" fmla="*/ 172 w 238"/>
              <a:gd name="T5" fmla="*/ 118 h 1662"/>
              <a:gd name="T6" fmla="*/ 142 w 238"/>
              <a:gd name="T7" fmla="*/ 178 h 1662"/>
              <a:gd name="T8" fmla="*/ 115 w 238"/>
              <a:gd name="T9" fmla="*/ 240 h 1662"/>
              <a:gd name="T10" fmla="*/ 92 w 238"/>
              <a:gd name="T11" fmla="*/ 303 h 1662"/>
              <a:gd name="T12" fmla="*/ 71 w 238"/>
              <a:gd name="T13" fmla="*/ 367 h 1662"/>
              <a:gd name="T14" fmla="*/ 52 w 238"/>
              <a:gd name="T15" fmla="*/ 431 h 1662"/>
              <a:gd name="T16" fmla="*/ 37 w 238"/>
              <a:gd name="T17" fmla="*/ 497 h 1662"/>
              <a:gd name="T18" fmla="*/ 23 w 238"/>
              <a:gd name="T19" fmla="*/ 563 h 1662"/>
              <a:gd name="T20" fmla="*/ 13 w 238"/>
              <a:gd name="T21" fmla="*/ 630 h 1662"/>
              <a:gd name="T22" fmla="*/ 7 w 238"/>
              <a:gd name="T23" fmla="*/ 696 h 1662"/>
              <a:gd name="T24" fmla="*/ 2 w 238"/>
              <a:gd name="T25" fmla="*/ 764 h 1662"/>
              <a:gd name="T26" fmla="*/ 0 w 238"/>
              <a:gd name="T27" fmla="*/ 831 h 1662"/>
              <a:gd name="T28" fmla="*/ 2 w 238"/>
              <a:gd name="T29" fmla="*/ 899 h 1662"/>
              <a:gd name="T30" fmla="*/ 7 w 238"/>
              <a:gd name="T31" fmla="*/ 965 h 1662"/>
              <a:gd name="T32" fmla="*/ 13 w 238"/>
              <a:gd name="T33" fmla="*/ 1033 h 1662"/>
              <a:gd name="T34" fmla="*/ 23 w 238"/>
              <a:gd name="T35" fmla="*/ 1099 h 1662"/>
              <a:gd name="T36" fmla="*/ 37 w 238"/>
              <a:gd name="T37" fmla="*/ 1165 h 1662"/>
              <a:gd name="T38" fmla="*/ 52 w 238"/>
              <a:gd name="T39" fmla="*/ 1230 h 1662"/>
              <a:gd name="T40" fmla="*/ 71 w 238"/>
              <a:gd name="T41" fmla="*/ 1295 h 1662"/>
              <a:gd name="T42" fmla="*/ 92 w 238"/>
              <a:gd name="T43" fmla="*/ 1359 h 1662"/>
              <a:gd name="T44" fmla="*/ 117 w 238"/>
              <a:gd name="T45" fmla="*/ 1422 h 1662"/>
              <a:gd name="T46" fmla="*/ 143 w 238"/>
              <a:gd name="T47" fmla="*/ 1484 h 1662"/>
              <a:gd name="T48" fmla="*/ 172 w 238"/>
              <a:gd name="T49" fmla="*/ 1544 h 1662"/>
              <a:gd name="T50" fmla="*/ 204 w 238"/>
              <a:gd name="T51" fmla="*/ 1603 h 1662"/>
              <a:gd name="T52" fmla="*/ 238 w 238"/>
              <a:gd name="T53" fmla="*/ 166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8" h="1662">
                <a:moveTo>
                  <a:pt x="237" y="0"/>
                </a:moveTo>
                <a:lnTo>
                  <a:pt x="203" y="58"/>
                </a:lnTo>
                <a:lnTo>
                  <a:pt x="172" y="118"/>
                </a:lnTo>
                <a:lnTo>
                  <a:pt x="142" y="178"/>
                </a:lnTo>
                <a:lnTo>
                  <a:pt x="115" y="240"/>
                </a:lnTo>
                <a:lnTo>
                  <a:pt x="92" y="303"/>
                </a:lnTo>
                <a:lnTo>
                  <a:pt x="71" y="367"/>
                </a:lnTo>
                <a:lnTo>
                  <a:pt x="52" y="431"/>
                </a:lnTo>
                <a:lnTo>
                  <a:pt x="37" y="497"/>
                </a:lnTo>
                <a:lnTo>
                  <a:pt x="23" y="563"/>
                </a:lnTo>
                <a:lnTo>
                  <a:pt x="13" y="630"/>
                </a:lnTo>
                <a:lnTo>
                  <a:pt x="7" y="696"/>
                </a:lnTo>
                <a:lnTo>
                  <a:pt x="2" y="764"/>
                </a:lnTo>
                <a:lnTo>
                  <a:pt x="0" y="831"/>
                </a:lnTo>
                <a:lnTo>
                  <a:pt x="2" y="899"/>
                </a:lnTo>
                <a:lnTo>
                  <a:pt x="7" y="965"/>
                </a:lnTo>
                <a:lnTo>
                  <a:pt x="13" y="1033"/>
                </a:lnTo>
                <a:lnTo>
                  <a:pt x="23" y="1099"/>
                </a:lnTo>
                <a:lnTo>
                  <a:pt x="37" y="1165"/>
                </a:lnTo>
                <a:lnTo>
                  <a:pt x="52" y="1230"/>
                </a:lnTo>
                <a:lnTo>
                  <a:pt x="71" y="1295"/>
                </a:lnTo>
                <a:lnTo>
                  <a:pt x="92" y="1359"/>
                </a:lnTo>
                <a:lnTo>
                  <a:pt x="117" y="1422"/>
                </a:lnTo>
                <a:lnTo>
                  <a:pt x="143" y="1484"/>
                </a:lnTo>
                <a:lnTo>
                  <a:pt x="172" y="1544"/>
                </a:lnTo>
                <a:lnTo>
                  <a:pt x="204" y="1603"/>
                </a:lnTo>
                <a:lnTo>
                  <a:pt x="238" y="1662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6" name="Freeform 425"/>
          <p:cNvSpPr>
            <a:spLocks/>
          </p:cNvSpPr>
          <p:nvPr/>
        </p:nvSpPr>
        <p:spPr bwMode="auto">
          <a:xfrm>
            <a:off x="5133975" y="4250479"/>
            <a:ext cx="238125" cy="134938"/>
          </a:xfrm>
          <a:custGeom>
            <a:avLst/>
            <a:gdLst>
              <a:gd name="T0" fmla="*/ 1052 w 1052"/>
              <a:gd name="T1" fmla="*/ 0 h 595"/>
              <a:gd name="T2" fmla="*/ 983 w 1052"/>
              <a:gd name="T3" fmla="*/ 10 h 595"/>
              <a:gd name="T4" fmla="*/ 916 w 1052"/>
              <a:gd name="T5" fmla="*/ 22 h 595"/>
              <a:gd name="T6" fmla="*/ 848 w 1052"/>
              <a:gd name="T7" fmla="*/ 39 h 595"/>
              <a:gd name="T8" fmla="*/ 782 w 1052"/>
              <a:gd name="T9" fmla="*/ 57 h 595"/>
              <a:gd name="T10" fmla="*/ 716 w 1052"/>
              <a:gd name="T11" fmla="*/ 79 h 595"/>
              <a:gd name="T12" fmla="*/ 652 w 1052"/>
              <a:gd name="T13" fmla="*/ 103 h 595"/>
              <a:gd name="T14" fmla="*/ 589 w 1052"/>
              <a:gd name="T15" fmla="*/ 130 h 595"/>
              <a:gd name="T16" fmla="*/ 527 w 1052"/>
              <a:gd name="T17" fmla="*/ 160 h 595"/>
              <a:gd name="T18" fmla="*/ 466 w 1052"/>
              <a:gd name="T19" fmla="*/ 193 h 595"/>
              <a:gd name="T20" fmla="*/ 406 w 1052"/>
              <a:gd name="T21" fmla="*/ 228 h 595"/>
              <a:gd name="T22" fmla="*/ 349 w 1052"/>
              <a:gd name="T23" fmla="*/ 266 h 595"/>
              <a:gd name="T24" fmla="*/ 293 w 1052"/>
              <a:gd name="T25" fmla="*/ 306 h 595"/>
              <a:gd name="T26" fmla="*/ 239 w 1052"/>
              <a:gd name="T27" fmla="*/ 349 h 595"/>
              <a:gd name="T28" fmla="*/ 187 w 1052"/>
              <a:gd name="T29" fmla="*/ 394 h 595"/>
              <a:gd name="T30" fmla="*/ 137 w 1052"/>
              <a:gd name="T31" fmla="*/ 441 h 595"/>
              <a:gd name="T32" fmla="*/ 88 w 1052"/>
              <a:gd name="T33" fmla="*/ 491 h 595"/>
              <a:gd name="T34" fmla="*/ 43 w 1052"/>
              <a:gd name="T35" fmla="*/ 542 h 595"/>
              <a:gd name="T36" fmla="*/ 0 w 1052"/>
              <a:gd name="T37" fmla="*/ 595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52" h="595">
                <a:moveTo>
                  <a:pt x="1052" y="0"/>
                </a:moveTo>
                <a:lnTo>
                  <a:pt x="983" y="10"/>
                </a:lnTo>
                <a:lnTo>
                  <a:pt x="916" y="22"/>
                </a:lnTo>
                <a:lnTo>
                  <a:pt x="848" y="39"/>
                </a:lnTo>
                <a:lnTo>
                  <a:pt x="782" y="57"/>
                </a:lnTo>
                <a:lnTo>
                  <a:pt x="716" y="79"/>
                </a:lnTo>
                <a:lnTo>
                  <a:pt x="652" y="103"/>
                </a:lnTo>
                <a:lnTo>
                  <a:pt x="589" y="130"/>
                </a:lnTo>
                <a:lnTo>
                  <a:pt x="527" y="160"/>
                </a:lnTo>
                <a:lnTo>
                  <a:pt x="466" y="193"/>
                </a:lnTo>
                <a:lnTo>
                  <a:pt x="406" y="228"/>
                </a:lnTo>
                <a:lnTo>
                  <a:pt x="349" y="266"/>
                </a:lnTo>
                <a:lnTo>
                  <a:pt x="293" y="306"/>
                </a:lnTo>
                <a:lnTo>
                  <a:pt x="239" y="349"/>
                </a:lnTo>
                <a:lnTo>
                  <a:pt x="187" y="394"/>
                </a:lnTo>
                <a:lnTo>
                  <a:pt x="137" y="441"/>
                </a:lnTo>
                <a:lnTo>
                  <a:pt x="88" y="491"/>
                </a:lnTo>
                <a:lnTo>
                  <a:pt x="43" y="542"/>
                </a:lnTo>
                <a:lnTo>
                  <a:pt x="0" y="595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7" name="Line 426"/>
          <p:cNvSpPr>
            <a:spLocks noChangeShapeType="1"/>
          </p:cNvSpPr>
          <p:nvPr/>
        </p:nvSpPr>
        <p:spPr bwMode="auto">
          <a:xfrm flipV="1">
            <a:off x="5397500" y="4248892"/>
            <a:ext cx="174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8" name="Line 427"/>
          <p:cNvSpPr>
            <a:spLocks noChangeShapeType="1"/>
          </p:cNvSpPr>
          <p:nvPr/>
        </p:nvSpPr>
        <p:spPr bwMode="auto">
          <a:xfrm>
            <a:off x="6202363" y="4240954"/>
            <a:ext cx="2381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9" name="Freeform 428"/>
          <p:cNvSpPr>
            <a:spLocks/>
          </p:cNvSpPr>
          <p:nvPr/>
        </p:nvSpPr>
        <p:spPr bwMode="auto">
          <a:xfrm>
            <a:off x="6251575" y="4244129"/>
            <a:ext cx="242888" cy="141288"/>
          </a:xfrm>
          <a:custGeom>
            <a:avLst/>
            <a:gdLst>
              <a:gd name="T0" fmla="*/ 1069 w 1069"/>
              <a:gd name="T1" fmla="*/ 628 h 628"/>
              <a:gd name="T2" fmla="*/ 1026 w 1069"/>
              <a:gd name="T3" fmla="*/ 572 h 628"/>
              <a:gd name="T4" fmla="*/ 979 w 1069"/>
              <a:gd name="T5" fmla="*/ 518 h 628"/>
              <a:gd name="T6" fmla="*/ 931 w 1069"/>
              <a:gd name="T7" fmla="*/ 468 h 628"/>
              <a:gd name="T8" fmla="*/ 881 w 1069"/>
              <a:gd name="T9" fmla="*/ 418 h 628"/>
              <a:gd name="T10" fmla="*/ 828 w 1069"/>
              <a:gd name="T11" fmla="*/ 370 h 628"/>
              <a:gd name="T12" fmla="*/ 773 w 1069"/>
              <a:gd name="T13" fmla="*/ 326 h 628"/>
              <a:gd name="T14" fmla="*/ 716 w 1069"/>
              <a:gd name="T15" fmla="*/ 284 h 628"/>
              <a:gd name="T16" fmla="*/ 658 w 1069"/>
              <a:gd name="T17" fmla="*/ 244 h 628"/>
              <a:gd name="T18" fmla="*/ 597 w 1069"/>
              <a:gd name="T19" fmla="*/ 206 h 628"/>
              <a:gd name="T20" fmla="*/ 536 w 1069"/>
              <a:gd name="T21" fmla="*/ 172 h 628"/>
              <a:gd name="T22" fmla="*/ 472 w 1069"/>
              <a:gd name="T23" fmla="*/ 141 h 628"/>
              <a:gd name="T24" fmla="*/ 408 w 1069"/>
              <a:gd name="T25" fmla="*/ 112 h 628"/>
              <a:gd name="T26" fmla="*/ 342 w 1069"/>
              <a:gd name="T27" fmla="*/ 85 h 628"/>
              <a:gd name="T28" fmla="*/ 276 w 1069"/>
              <a:gd name="T29" fmla="*/ 62 h 628"/>
              <a:gd name="T30" fmla="*/ 207 w 1069"/>
              <a:gd name="T31" fmla="*/ 42 h 628"/>
              <a:gd name="T32" fmla="*/ 138 w 1069"/>
              <a:gd name="T33" fmla="*/ 26 h 628"/>
              <a:gd name="T34" fmla="*/ 70 w 1069"/>
              <a:gd name="T35" fmla="*/ 11 h 628"/>
              <a:gd name="T36" fmla="*/ 0 w 1069"/>
              <a:gd name="T37" fmla="*/ 0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69" h="628">
                <a:moveTo>
                  <a:pt x="1069" y="628"/>
                </a:moveTo>
                <a:lnTo>
                  <a:pt x="1026" y="572"/>
                </a:lnTo>
                <a:lnTo>
                  <a:pt x="979" y="518"/>
                </a:lnTo>
                <a:lnTo>
                  <a:pt x="931" y="468"/>
                </a:lnTo>
                <a:lnTo>
                  <a:pt x="881" y="418"/>
                </a:lnTo>
                <a:lnTo>
                  <a:pt x="828" y="370"/>
                </a:lnTo>
                <a:lnTo>
                  <a:pt x="773" y="326"/>
                </a:lnTo>
                <a:lnTo>
                  <a:pt x="716" y="284"/>
                </a:lnTo>
                <a:lnTo>
                  <a:pt x="658" y="244"/>
                </a:lnTo>
                <a:lnTo>
                  <a:pt x="597" y="206"/>
                </a:lnTo>
                <a:lnTo>
                  <a:pt x="536" y="172"/>
                </a:lnTo>
                <a:lnTo>
                  <a:pt x="472" y="141"/>
                </a:lnTo>
                <a:lnTo>
                  <a:pt x="408" y="112"/>
                </a:lnTo>
                <a:lnTo>
                  <a:pt x="342" y="85"/>
                </a:lnTo>
                <a:lnTo>
                  <a:pt x="276" y="62"/>
                </a:lnTo>
                <a:lnTo>
                  <a:pt x="207" y="42"/>
                </a:lnTo>
                <a:lnTo>
                  <a:pt x="138" y="26"/>
                </a:lnTo>
                <a:lnTo>
                  <a:pt x="70" y="1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0" name="Freeform 429"/>
          <p:cNvSpPr>
            <a:spLocks/>
          </p:cNvSpPr>
          <p:nvPr/>
        </p:nvSpPr>
        <p:spPr bwMode="auto">
          <a:xfrm>
            <a:off x="6515100" y="4417167"/>
            <a:ext cx="52388" cy="376238"/>
          </a:xfrm>
          <a:custGeom>
            <a:avLst/>
            <a:gdLst>
              <a:gd name="T0" fmla="*/ 1 w 231"/>
              <a:gd name="T1" fmla="*/ 1663 h 1663"/>
              <a:gd name="T2" fmla="*/ 35 w 231"/>
              <a:gd name="T3" fmla="*/ 1602 h 1663"/>
              <a:gd name="T4" fmla="*/ 67 w 231"/>
              <a:gd name="T5" fmla="*/ 1540 h 1663"/>
              <a:gd name="T6" fmla="*/ 97 w 231"/>
              <a:gd name="T7" fmla="*/ 1477 h 1663"/>
              <a:gd name="T8" fmla="*/ 124 w 231"/>
              <a:gd name="T9" fmla="*/ 1411 h 1663"/>
              <a:gd name="T10" fmla="*/ 147 w 231"/>
              <a:gd name="T11" fmla="*/ 1346 h 1663"/>
              <a:gd name="T12" fmla="*/ 168 w 231"/>
              <a:gd name="T13" fmla="*/ 1280 h 1663"/>
              <a:gd name="T14" fmla="*/ 186 w 231"/>
              <a:gd name="T15" fmla="*/ 1212 h 1663"/>
              <a:gd name="T16" fmla="*/ 202 w 231"/>
              <a:gd name="T17" fmla="*/ 1143 h 1663"/>
              <a:gd name="T18" fmla="*/ 214 w 231"/>
              <a:gd name="T19" fmla="*/ 1075 h 1663"/>
              <a:gd name="T20" fmla="*/ 223 w 231"/>
              <a:gd name="T21" fmla="*/ 1005 h 1663"/>
              <a:gd name="T22" fmla="*/ 228 w 231"/>
              <a:gd name="T23" fmla="*/ 936 h 1663"/>
              <a:gd name="T24" fmla="*/ 231 w 231"/>
              <a:gd name="T25" fmla="*/ 866 h 1663"/>
              <a:gd name="T26" fmla="*/ 231 w 231"/>
              <a:gd name="T27" fmla="*/ 796 h 1663"/>
              <a:gd name="T28" fmla="*/ 228 w 231"/>
              <a:gd name="T29" fmla="*/ 726 h 1663"/>
              <a:gd name="T30" fmla="*/ 223 w 231"/>
              <a:gd name="T31" fmla="*/ 657 h 1663"/>
              <a:gd name="T32" fmla="*/ 213 w 231"/>
              <a:gd name="T33" fmla="*/ 587 h 1663"/>
              <a:gd name="T34" fmla="*/ 200 w 231"/>
              <a:gd name="T35" fmla="*/ 519 h 1663"/>
              <a:gd name="T36" fmla="*/ 186 w 231"/>
              <a:gd name="T37" fmla="*/ 450 h 1663"/>
              <a:gd name="T38" fmla="*/ 168 w 231"/>
              <a:gd name="T39" fmla="*/ 382 h 1663"/>
              <a:gd name="T40" fmla="*/ 147 w 231"/>
              <a:gd name="T41" fmla="*/ 316 h 1663"/>
              <a:gd name="T42" fmla="*/ 123 w 231"/>
              <a:gd name="T43" fmla="*/ 251 h 1663"/>
              <a:gd name="T44" fmla="*/ 96 w 231"/>
              <a:gd name="T45" fmla="*/ 186 h 1663"/>
              <a:gd name="T46" fmla="*/ 67 w 231"/>
              <a:gd name="T47" fmla="*/ 122 h 1663"/>
              <a:gd name="T48" fmla="*/ 35 w 231"/>
              <a:gd name="T49" fmla="*/ 60 h 1663"/>
              <a:gd name="T50" fmla="*/ 0 w 231"/>
              <a:gd name="T51" fmla="*/ 0 h 1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31" h="1663">
                <a:moveTo>
                  <a:pt x="1" y="1663"/>
                </a:moveTo>
                <a:lnTo>
                  <a:pt x="35" y="1602"/>
                </a:lnTo>
                <a:lnTo>
                  <a:pt x="67" y="1540"/>
                </a:lnTo>
                <a:lnTo>
                  <a:pt x="97" y="1477"/>
                </a:lnTo>
                <a:lnTo>
                  <a:pt x="124" y="1411"/>
                </a:lnTo>
                <a:lnTo>
                  <a:pt x="147" y="1346"/>
                </a:lnTo>
                <a:lnTo>
                  <a:pt x="168" y="1280"/>
                </a:lnTo>
                <a:lnTo>
                  <a:pt x="186" y="1212"/>
                </a:lnTo>
                <a:lnTo>
                  <a:pt x="202" y="1143"/>
                </a:lnTo>
                <a:lnTo>
                  <a:pt x="214" y="1075"/>
                </a:lnTo>
                <a:lnTo>
                  <a:pt x="223" y="1005"/>
                </a:lnTo>
                <a:lnTo>
                  <a:pt x="228" y="936"/>
                </a:lnTo>
                <a:lnTo>
                  <a:pt x="231" y="866"/>
                </a:lnTo>
                <a:lnTo>
                  <a:pt x="231" y="796"/>
                </a:lnTo>
                <a:lnTo>
                  <a:pt x="228" y="726"/>
                </a:lnTo>
                <a:lnTo>
                  <a:pt x="223" y="657"/>
                </a:lnTo>
                <a:lnTo>
                  <a:pt x="213" y="587"/>
                </a:lnTo>
                <a:lnTo>
                  <a:pt x="200" y="519"/>
                </a:lnTo>
                <a:lnTo>
                  <a:pt x="186" y="450"/>
                </a:lnTo>
                <a:lnTo>
                  <a:pt x="168" y="382"/>
                </a:lnTo>
                <a:lnTo>
                  <a:pt x="147" y="316"/>
                </a:lnTo>
                <a:lnTo>
                  <a:pt x="123" y="251"/>
                </a:lnTo>
                <a:lnTo>
                  <a:pt x="96" y="186"/>
                </a:lnTo>
                <a:lnTo>
                  <a:pt x="67" y="122"/>
                </a:lnTo>
                <a:lnTo>
                  <a:pt x="35" y="6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1" name="Freeform 430"/>
          <p:cNvSpPr>
            <a:spLocks/>
          </p:cNvSpPr>
          <p:nvPr/>
        </p:nvSpPr>
        <p:spPr bwMode="auto">
          <a:xfrm>
            <a:off x="6248400" y="4823567"/>
            <a:ext cx="246063" cy="144463"/>
          </a:xfrm>
          <a:custGeom>
            <a:avLst/>
            <a:gdLst>
              <a:gd name="T0" fmla="*/ 0 w 1087"/>
              <a:gd name="T1" fmla="*/ 631 h 631"/>
              <a:gd name="T2" fmla="*/ 71 w 1087"/>
              <a:gd name="T3" fmla="*/ 621 h 631"/>
              <a:gd name="T4" fmla="*/ 141 w 1087"/>
              <a:gd name="T5" fmla="*/ 607 h 631"/>
              <a:gd name="T6" fmla="*/ 211 w 1087"/>
              <a:gd name="T7" fmla="*/ 590 h 631"/>
              <a:gd name="T8" fmla="*/ 281 w 1087"/>
              <a:gd name="T9" fmla="*/ 570 h 631"/>
              <a:gd name="T10" fmla="*/ 348 w 1087"/>
              <a:gd name="T11" fmla="*/ 547 h 631"/>
              <a:gd name="T12" fmla="*/ 415 w 1087"/>
              <a:gd name="T13" fmla="*/ 522 h 631"/>
              <a:gd name="T14" fmla="*/ 480 w 1087"/>
              <a:gd name="T15" fmla="*/ 493 h 631"/>
              <a:gd name="T16" fmla="*/ 545 w 1087"/>
              <a:gd name="T17" fmla="*/ 461 h 631"/>
              <a:gd name="T18" fmla="*/ 607 w 1087"/>
              <a:gd name="T19" fmla="*/ 426 h 631"/>
              <a:gd name="T20" fmla="*/ 668 w 1087"/>
              <a:gd name="T21" fmla="*/ 389 h 631"/>
              <a:gd name="T22" fmla="*/ 728 w 1087"/>
              <a:gd name="T23" fmla="*/ 349 h 631"/>
              <a:gd name="T24" fmla="*/ 786 w 1087"/>
              <a:gd name="T25" fmla="*/ 306 h 631"/>
              <a:gd name="T26" fmla="*/ 841 w 1087"/>
              <a:gd name="T27" fmla="*/ 261 h 631"/>
              <a:gd name="T28" fmla="*/ 895 w 1087"/>
              <a:gd name="T29" fmla="*/ 214 h 631"/>
              <a:gd name="T30" fmla="*/ 946 w 1087"/>
              <a:gd name="T31" fmla="*/ 163 h 631"/>
              <a:gd name="T32" fmla="*/ 996 w 1087"/>
              <a:gd name="T33" fmla="*/ 111 h 631"/>
              <a:gd name="T34" fmla="*/ 1043 w 1087"/>
              <a:gd name="T35" fmla="*/ 56 h 631"/>
              <a:gd name="T36" fmla="*/ 1087 w 1087"/>
              <a:gd name="T37" fmla="*/ 0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87" h="631">
                <a:moveTo>
                  <a:pt x="0" y="631"/>
                </a:moveTo>
                <a:lnTo>
                  <a:pt x="71" y="621"/>
                </a:lnTo>
                <a:lnTo>
                  <a:pt x="141" y="607"/>
                </a:lnTo>
                <a:lnTo>
                  <a:pt x="211" y="590"/>
                </a:lnTo>
                <a:lnTo>
                  <a:pt x="281" y="570"/>
                </a:lnTo>
                <a:lnTo>
                  <a:pt x="348" y="547"/>
                </a:lnTo>
                <a:lnTo>
                  <a:pt x="415" y="522"/>
                </a:lnTo>
                <a:lnTo>
                  <a:pt x="480" y="493"/>
                </a:lnTo>
                <a:lnTo>
                  <a:pt x="545" y="461"/>
                </a:lnTo>
                <a:lnTo>
                  <a:pt x="607" y="426"/>
                </a:lnTo>
                <a:lnTo>
                  <a:pt x="668" y="389"/>
                </a:lnTo>
                <a:lnTo>
                  <a:pt x="728" y="349"/>
                </a:lnTo>
                <a:lnTo>
                  <a:pt x="786" y="306"/>
                </a:lnTo>
                <a:lnTo>
                  <a:pt x="841" y="261"/>
                </a:lnTo>
                <a:lnTo>
                  <a:pt x="895" y="214"/>
                </a:lnTo>
                <a:lnTo>
                  <a:pt x="946" y="163"/>
                </a:lnTo>
                <a:lnTo>
                  <a:pt x="996" y="111"/>
                </a:lnTo>
                <a:lnTo>
                  <a:pt x="1043" y="56"/>
                </a:lnTo>
                <a:lnTo>
                  <a:pt x="1087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2" name="Line 431"/>
          <p:cNvSpPr>
            <a:spLocks noChangeShapeType="1"/>
          </p:cNvSpPr>
          <p:nvPr/>
        </p:nvSpPr>
        <p:spPr bwMode="auto">
          <a:xfrm flipH="1">
            <a:off x="6202363" y="4969617"/>
            <a:ext cx="2063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3" name="Line 432"/>
          <p:cNvSpPr>
            <a:spLocks noChangeShapeType="1"/>
          </p:cNvSpPr>
          <p:nvPr/>
        </p:nvSpPr>
        <p:spPr bwMode="auto">
          <a:xfrm>
            <a:off x="5414963" y="4969617"/>
            <a:ext cx="238125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4" name="Line 433"/>
          <p:cNvSpPr>
            <a:spLocks noChangeShapeType="1"/>
          </p:cNvSpPr>
          <p:nvPr/>
        </p:nvSpPr>
        <p:spPr bwMode="auto">
          <a:xfrm>
            <a:off x="5678488" y="4969617"/>
            <a:ext cx="2587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5" name="Line 434"/>
          <p:cNvSpPr>
            <a:spLocks noChangeShapeType="1"/>
          </p:cNvSpPr>
          <p:nvPr/>
        </p:nvSpPr>
        <p:spPr bwMode="auto">
          <a:xfrm>
            <a:off x="5962650" y="4969617"/>
            <a:ext cx="23971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6" name="Line 435"/>
          <p:cNvSpPr>
            <a:spLocks noChangeShapeType="1"/>
          </p:cNvSpPr>
          <p:nvPr/>
        </p:nvSpPr>
        <p:spPr bwMode="auto">
          <a:xfrm>
            <a:off x="5414963" y="4240954"/>
            <a:ext cx="24130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7" name="Line 436"/>
          <p:cNvSpPr>
            <a:spLocks noChangeShapeType="1"/>
          </p:cNvSpPr>
          <p:nvPr/>
        </p:nvSpPr>
        <p:spPr bwMode="auto">
          <a:xfrm>
            <a:off x="5681663" y="4240954"/>
            <a:ext cx="2603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8" name="Line 437"/>
          <p:cNvSpPr>
            <a:spLocks noChangeShapeType="1"/>
          </p:cNvSpPr>
          <p:nvPr/>
        </p:nvSpPr>
        <p:spPr bwMode="auto">
          <a:xfrm>
            <a:off x="5967413" y="4240954"/>
            <a:ext cx="2349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9" name="Line 438"/>
          <p:cNvSpPr>
            <a:spLocks noChangeShapeType="1"/>
          </p:cNvSpPr>
          <p:nvPr/>
        </p:nvSpPr>
        <p:spPr bwMode="auto">
          <a:xfrm flipH="1" flipV="1">
            <a:off x="5394325" y="4969617"/>
            <a:ext cx="2063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0" name="Freeform 439"/>
          <p:cNvSpPr>
            <a:spLocks/>
          </p:cNvSpPr>
          <p:nvPr/>
        </p:nvSpPr>
        <p:spPr bwMode="auto">
          <a:xfrm>
            <a:off x="5122863" y="4825154"/>
            <a:ext cx="246063" cy="142875"/>
          </a:xfrm>
          <a:custGeom>
            <a:avLst/>
            <a:gdLst>
              <a:gd name="T0" fmla="*/ 0 w 1082"/>
              <a:gd name="T1" fmla="*/ 0 h 630"/>
              <a:gd name="T2" fmla="*/ 44 w 1082"/>
              <a:gd name="T3" fmla="*/ 57 h 630"/>
              <a:gd name="T4" fmla="*/ 91 w 1082"/>
              <a:gd name="T5" fmla="*/ 111 h 630"/>
              <a:gd name="T6" fmla="*/ 140 w 1082"/>
              <a:gd name="T7" fmla="*/ 163 h 630"/>
              <a:gd name="T8" fmla="*/ 191 w 1082"/>
              <a:gd name="T9" fmla="*/ 213 h 630"/>
              <a:gd name="T10" fmla="*/ 245 w 1082"/>
              <a:gd name="T11" fmla="*/ 260 h 630"/>
              <a:gd name="T12" fmla="*/ 300 w 1082"/>
              <a:gd name="T13" fmla="*/ 305 h 630"/>
              <a:gd name="T14" fmla="*/ 357 w 1082"/>
              <a:gd name="T15" fmla="*/ 348 h 630"/>
              <a:gd name="T16" fmla="*/ 417 w 1082"/>
              <a:gd name="T17" fmla="*/ 388 h 630"/>
              <a:gd name="T18" fmla="*/ 478 w 1082"/>
              <a:gd name="T19" fmla="*/ 424 h 630"/>
              <a:gd name="T20" fmla="*/ 540 w 1082"/>
              <a:gd name="T21" fmla="*/ 460 h 630"/>
              <a:gd name="T22" fmla="*/ 604 w 1082"/>
              <a:gd name="T23" fmla="*/ 491 h 630"/>
              <a:gd name="T24" fmla="*/ 669 w 1082"/>
              <a:gd name="T25" fmla="*/ 520 h 630"/>
              <a:gd name="T26" fmla="*/ 736 w 1082"/>
              <a:gd name="T27" fmla="*/ 546 h 630"/>
              <a:gd name="T28" fmla="*/ 803 w 1082"/>
              <a:gd name="T29" fmla="*/ 568 h 630"/>
              <a:gd name="T30" fmla="*/ 872 w 1082"/>
              <a:gd name="T31" fmla="*/ 588 h 630"/>
              <a:gd name="T32" fmla="*/ 942 w 1082"/>
              <a:gd name="T33" fmla="*/ 606 h 630"/>
              <a:gd name="T34" fmla="*/ 1012 w 1082"/>
              <a:gd name="T35" fmla="*/ 619 h 630"/>
              <a:gd name="T36" fmla="*/ 1082 w 1082"/>
              <a:gd name="T37" fmla="*/ 630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82" h="630">
                <a:moveTo>
                  <a:pt x="0" y="0"/>
                </a:moveTo>
                <a:lnTo>
                  <a:pt x="44" y="57"/>
                </a:lnTo>
                <a:lnTo>
                  <a:pt x="91" y="111"/>
                </a:lnTo>
                <a:lnTo>
                  <a:pt x="140" y="163"/>
                </a:lnTo>
                <a:lnTo>
                  <a:pt x="191" y="213"/>
                </a:lnTo>
                <a:lnTo>
                  <a:pt x="245" y="260"/>
                </a:lnTo>
                <a:lnTo>
                  <a:pt x="300" y="305"/>
                </a:lnTo>
                <a:lnTo>
                  <a:pt x="357" y="348"/>
                </a:lnTo>
                <a:lnTo>
                  <a:pt x="417" y="388"/>
                </a:lnTo>
                <a:lnTo>
                  <a:pt x="478" y="424"/>
                </a:lnTo>
                <a:lnTo>
                  <a:pt x="540" y="460"/>
                </a:lnTo>
                <a:lnTo>
                  <a:pt x="604" y="491"/>
                </a:lnTo>
                <a:lnTo>
                  <a:pt x="669" y="520"/>
                </a:lnTo>
                <a:lnTo>
                  <a:pt x="736" y="546"/>
                </a:lnTo>
                <a:lnTo>
                  <a:pt x="803" y="568"/>
                </a:lnTo>
                <a:lnTo>
                  <a:pt x="872" y="588"/>
                </a:lnTo>
                <a:lnTo>
                  <a:pt x="942" y="606"/>
                </a:lnTo>
                <a:lnTo>
                  <a:pt x="1012" y="619"/>
                </a:lnTo>
                <a:lnTo>
                  <a:pt x="1082" y="63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1" name="Freeform 440"/>
          <p:cNvSpPr>
            <a:spLocks/>
          </p:cNvSpPr>
          <p:nvPr/>
        </p:nvSpPr>
        <p:spPr bwMode="auto">
          <a:xfrm>
            <a:off x="5049838" y="4417167"/>
            <a:ext cx="52388" cy="376238"/>
          </a:xfrm>
          <a:custGeom>
            <a:avLst/>
            <a:gdLst>
              <a:gd name="T0" fmla="*/ 230 w 231"/>
              <a:gd name="T1" fmla="*/ 0 h 1663"/>
              <a:gd name="T2" fmla="*/ 196 w 231"/>
              <a:gd name="T3" fmla="*/ 61 h 1663"/>
              <a:gd name="T4" fmla="*/ 164 w 231"/>
              <a:gd name="T5" fmla="*/ 123 h 1663"/>
              <a:gd name="T6" fmla="*/ 135 w 231"/>
              <a:gd name="T7" fmla="*/ 186 h 1663"/>
              <a:gd name="T8" fmla="*/ 108 w 231"/>
              <a:gd name="T9" fmla="*/ 252 h 1663"/>
              <a:gd name="T10" fmla="*/ 84 w 231"/>
              <a:gd name="T11" fmla="*/ 317 h 1663"/>
              <a:gd name="T12" fmla="*/ 63 w 231"/>
              <a:gd name="T13" fmla="*/ 384 h 1663"/>
              <a:gd name="T14" fmla="*/ 45 w 231"/>
              <a:gd name="T15" fmla="*/ 451 h 1663"/>
              <a:gd name="T16" fmla="*/ 30 w 231"/>
              <a:gd name="T17" fmla="*/ 520 h 1663"/>
              <a:gd name="T18" fmla="*/ 18 w 231"/>
              <a:gd name="T19" fmla="*/ 588 h 1663"/>
              <a:gd name="T20" fmla="*/ 8 w 231"/>
              <a:gd name="T21" fmla="*/ 657 h 1663"/>
              <a:gd name="T22" fmla="*/ 3 w 231"/>
              <a:gd name="T23" fmla="*/ 727 h 1663"/>
              <a:gd name="T24" fmla="*/ 0 w 231"/>
              <a:gd name="T25" fmla="*/ 797 h 1663"/>
              <a:gd name="T26" fmla="*/ 0 w 231"/>
              <a:gd name="T27" fmla="*/ 866 h 1663"/>
              <a:gd name="T28" fmla="*/ 3 w 231"/>
              <a:gd name="T29" fmla="*/ 936 h 1663"/>
              <a:gd name="T30" fmla="*/ 10 w 231"/>
              <a:gd name="T31" fmla="*/ 1006 h 1663"/>
              <a:gd name="T32" fmla="*/ 18 w 231"/>
              <a:gd name="T33" fmla="*/ 1076 h 1663"/>
              <a:gd name="T34" fmla="*/ 31 w 231"/>
              <a:gd name="T35" fmla="*/ 1145 h 1663"/>
              <a:gd name="T36" fmla="*/ 45 w 231"/>
              <a:gd name="T37" fmla="*/ 1213 h 1663"/>
              <a:gd name="T38" fmla="*/ 64 w 231"/>
              <a:gd name="T39" fmla="*/ 1281 h 1663"/>
              <a:gd name="T40" fmla="*/ 84 w 231"/>
              <a:gd name="T41" fmla="*/ 1347 h 1663"/>
              <a:gd name="T42" fmla="*/ 108 w 231"/>
              <a:gd name="T43" fmla="*/ 1413 h 1663"/>
              <a:gd name="T44" fmla="*/ 135 w 231"/>
              <a:gd name="T45" fmla="*/ 1477 h 1663"/>
              <a:gd name="T46" fmla="*/ 164 w 231"/>
              <a:gd name="T47" fmla="*/ 1541 h 1663"/>
              <a:gd name="T48" fmla="*/ 196 w 231"/>
              <a:gd name="T49" fmla="*/ 1603 h 1663"/>
              <a:gd name="T50" fmla="*/ 231 w 231"/>
              <a:gd name="T51" fmla="*/ 1663 h 1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31" h="1663">
                <a:moveTo>
                  <a:pt x="230" y="0"/>
                </a:moveTo>
                <a:lnTo>
                  <a:pt x="196" y="61"/>
                </a:lnTo>
                <a:lnTo>
                  <a:pt x="164" y="123"/>
                </a:lnTo>
                <a:lnTo>
                  <a:pt x="135" y="186"/>
                </a:lnTo>
                <a:lnTo>
                  <a:pt x="108" y="252"/>
                </a:lnTo>
                <a:lnTo>
                  <a:pt x="84" y="317"/>
                </a:lnTo>
                <a:lnTo>
                  <a:pt x="63" y="384"/>
                </a:lnTo>
                <a:lnTo>
                  <a:pt x="45" y="451"/>
                </a:lnTo>
                <a:lnTo>
                  <a:pt x="30" y="520"/>
                </a:lnTo>
                <a:lnTo>
                  <a:pt x="18" y="588"/>
                </a:lnTo>
                <a:lnTo>
                  <a:pt x="8" y="657"/>
                </a:lnTo>
                <a:lnTo>
                  <a:pt x="3" y="727"/>
                </a:lnTo>
                <a:lnTo>
                  <a:pt x="0" y="797"/>
                </a:lnTo>
                <a:lnTo>
                  <a:pt x="0" y="866"/>
                </a:lnTo>
                <a:lnTo>
                  <a:pt x="3" y="936"/>
                </a:lnTo>
                <a:lnTo>
                  <a:pt x="10" y="1006"/>
                </a:lnTo>
                <a:lnTo>
                  <a:pt x="18" y="1076"/>
                </a:lnTo>
                <a:lnTo>
                  <a:pt x="31" y="1145"/>
                </a:lnTo>
                <a:lnTo>
                  <a:pt x="45" y="1213"/>
                </a:lnTo>
                <a:lnTo>
                  <a:pt x="64" y="1281"/>
                </a:lnTo>
                <a:lnTo>
                  <a:pt x="84" y="1347"/>
                </a:lnTo>
                <a:lnTo>
                  <a:pt x="108" y="1413"/>
                </a:lnTo>
                <a:lnTo>
                  <a:pt x="135" y="1477"/>
                </a:lnTo>
                <a:lnTo>
                  <a:pt x="164" y="1541"/>
                </a:lnTo>
                <a:lnTo>
                  <a:pt x="196" y="1603"/>
                </a:lnTo>
                <a:lnTo>
                  <a:pt x="231" y="1663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2" name="Freeform 441"/>
          <p:cNvSpPr>
            <a:spLocks/>
          </p:cNvSpPr>
          <p:nvPr/>
        </p:nvSpPr>
        <p:spPr bwMode="auto">
          <a:xfrm>
            <a:off x="5122863" y="4242542"/>
            <a:ext cx="249238" cy="144463"/>
          </a:xfrm>
          <a:custGeom>
            <a:avLst/>
            <a:gdLst>
              <a:gd name="T0" fmla="*/ 1100 w 1100"/>
              <a:gd name="T1" fmla="*/ 0 h 633"/>
              <a:gd name="T2" fmla="*/ 1031 w 1100"/>
              <a:gd name="T3" fmla="*/ 10 h 633"/>
              <a:gd name="T4" fmla="*/ 964 w 1100"/>
              <a:gd name="T5" fmla="*/ 22 h 633"/>
              <a:gd name="T6" fmla="*/ 897 w 1100"/>
              <a:gd name="T7" fmla="*/ 37 h 633"/>
              <a:gd name="T8" fmla="*/ 831 w 1100"/>
              <a:gd name="T9" fmla="*/ 55 h 633"/>
              <a:gd name="T10" fmla="*/ 766 w 1100"/>
              <a:gd name="T11" fmla="*/ 76 h 633"/>
              <a:gd name="T12" fmla="*/ 701 w 1100"/>
              <a:gd name="T13" fmla="*/ 99 h 633"/>
              <a:gd name="T14" fmla="*/ 638 w 1100"/>
              <a:gd name="T15" fmla="*/ 126 h 633"/>
              <a:gd name="T16" fmla="*/ 576 w 1100"/>
              <a:gd name="T17" fmla="*/ 155 h 633"/>
              <a:gd name="T18" fmla="*/ 515 w 1100"/>
              <a:gd name="T19" fmla="*/ 187 h 633"/>
              <a:gd name="T20" fmla="*/ 455 w 1100"/>
              <a:gd name="T21" fmla="*/ 221 h 633"/>
              <a:gd name="T22" fmla="*/ 398 w 1100"/>
              <a:gd name="T23" fmla="*/ 258 h 633"/>
              <a:gd name="T24" fmla="*/ 341 w 1100"/>
              <a:gd name="T25" fmla="*/ 296 h 633"/>
              <a:gd name="T26" fmla="*/ 287 w 1100"/>
              <a:gd name="T27" fmla="*/ 339 h 633"/>
              <a:gd name="T28" fmla="*/ 234 w 1100"/>
              <a:gd name="T29" fmla="*/ 382 h 633"/>
              <a:gd name="T30" fmla="*/ 183 w 1100"/>
              <a:gd name="T31" fmla="*/ 428 h 633"/>
              <a:gd name="T32" fmla="*/ 134 w 1100"/>
              <a:gd name="T33" fmla="*/ 476 h 633"/>
              <a:gd name="T34" fmla="*/ 87 w 1100"/>
              <a:gd name="T35" fmla="*/ 527 h 633"/>
              <a:gd name="T36" fmla="*/ 43 w 1100"/>
              <a:gd name="T37" fmla="*/ 579 h 633"/>
              <a:gd name="T38" fmla="*/ 0 w 1100"/>
              <a:gd name="T39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00" h="633">
                <a:moveTo>
                  <a:pt x="1100" y="0"/>
                </a:moveTo>
                <a:lnTo>
                  <a:pt x="1031" y="10"/>
                </a:lnTo>
                <a:lnTo>
                  <a:pt x="964" y="22"/>
                </a:lnTo>
                <a:lnTo>
                  <a:pt x="897" y="37"/>
                </a:lnTo>
                <a:lnTo>
                  <a:pt x="831" y="55"/>
                </a:lnTo>
                <a:lnTo>
                  <a:pt x="766" y="76"/>
                </a:lnTo>
                <a:lnTo>
                  <a:pt x="701" y="99"/>
                </a:lnTo>
                <a:lnTo>
                  <a:pt x="638" y="126"/>
                </a:lnTo>
                <a:lnTo>
                  <a:pt x="576" y="155"/>
                </a:lnTo>
                <a:lnTo>
                  <a:pt x="515" y="187"/>
                </a:lnTo>
                <a:lnTo>
                  <a:pt x="455" y="221"/>
                </a:lnTo>
                <a:lnTo>
                  <a:pt x="398" y="258"/>
                </a:lnTo>
                <a:lnTo>
                  <a:pt x="341" y="296"/>
                </a:lnTo>
                <a:lnTo>
                  <a:pt x="287" y="339"/>
                </a:lnTo>
                <a:lnTo>
                  <a:pt x="234" y="382"/>
                </a:lnTo>
                <a:lnTo>
                  <a:pt x="183" y="428"/>
                </a:lnTo>
                <a:lnTo>
                  <a:pt x="134" y="476"/>
                </a:lnTo>
                <a:lnTo>
                  <a:pt x="87" y="527"/>
                </a:lnTo>
                <a:lnTo>
                  <a:pt x="43" y="579"/>
                </a:lnTo>
                <a:lnTo>
                  <a:pt x="0" y="633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3" name="Line 442"/>
          <p:cNvSpPr>
            <a:spLocks noChangeShapeType="1"/>
          </p:cNvSpPr>
          <p:nvPr/>
        </p:nvSpPr>
        <p:spPr bwMode="auto">
          <a:xfrm flipV="1">
            <a:off x="5397500" y="4240954"/>
            <a:ext cx="174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4" name="Freeform 443"/>
          <p:cNvSpPr>
            <a:spLocks/>
          </p:cNvSpPr>
          <p:nvPr/>
        </p:nvSpPr>
        <p:spPr bwMode="auto">
          <a:xfrm>
            <a:off x="5367338" y="5074392"/>
            <a:ext cx="25400" cy="7938"/>
          </a:xfrm>
          <a:custGeom>
            <a:avLst/>
            <a:gdLst>
              <a:gd name="T0" fmla="*/ 113 w 113"/>
              <a:gd name="T1" fmla="*/ 0 h 39"/>
              <a:gd name="T2" fmla="*/ 109 w 113"/>
              <a:gd name="T3" fmla="*/ 15 h 39"/>
              <a:gd name="T4" fmla="*/ 97 w 113"/>
              <a:gd name="T5" fmla="*/ 28 h 39"/>
              <a:gd name="T6" fmla="*/ 78 w 113"/>
              <a:gd name="T7" fmla="*/ 35 h 39"/>
              <a:gd name="T8" fmla="*/ 57 w 113"/>
              <a:gd name="T9" fmla="*/ 39 h 39"/>
              <a:gd name="T10" fmla="*/ 35 w 113"/>
              <a:gd name="T11" fmla="*/ 35 h 39"/>
              <a:gd name="T12" fmla="*/ 17 w 113"/>
              <a:gd name="T13" fmla="*/ 28 h 39"/>
              <a:gd name="T14" fmla="*/ 5 w 113"/>
              <a:gd name="T15" fmla="*/ 14 h 39"/>
              <a:gd name="T16" fmla="*/ 0 w 113"/>
              <a:gd name="T1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" h="39">
                <a:moveTo>
                  <a:pt x="113" y="0"/>
                </a:moveTo>
                <a:lnTo>
                  <a:pt x="109" y="15"/>
                </a:lnTo>
                <a:lnTo>
                  <a:pt x="97" y="28"/>
                </a:lnTo>
                <a:lnTo>
                  <a:pt x="78" y="35"/>
                </a:lnTo>
                <a:lnTo>
                  <a:pt x="57" y="39"/>
                </a:lnTo>
                <a:lnTo>
                  <a:pt x="35" y="35"/>
                </a:lnTo>
                <a:lnTo>
                  <a:pt x="17" y="28"/>
                </a:lnTo>
                <a:lnTo>
                  <a:pt x="5" y="1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5" name="Line 444"/>
          <p:cNvSpPr>
            <a:spLocks noChangeShapeType="1"/>
          </p:cNvSpPr>
          <p:nvPr/>
        </p:nvSpPr>
        <p:spPr bwMode="auto">
          <a:xfrm>
            <a:off x="5367338" y="5074392"/>
            <a:ext cx="15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6" name="Freeform 445"/>
          <p:cNvSpPr>
            <a:spLocks/>
          </p:cNvSpPr>
          <p:nvPr/>
        </p:nvSpPr>
        <p:spPr bwMode="auto">
          <a:xfrm>
            <a:off x="5372100" y="4136179"/>
            <a:ext cx="25400" cy="7938"/>
          </a:xfrm>
          <a:custGeom>
            <a:avLst/>
            <a:gdLst>
              <a:gd name="T0" fmla="*/ 112 w 112"/>
              <a:gd name="T1" fmla="*/ 38 h 38"/>
              <a:gd name="T2" fmla="*/ 108 w 112"/>
              <a:gd name="T3" fmla="*/ 23 h 38"/>
              <a:gd name="T4" fmla="*/ 96 w 112"/>
              <a:gd name="T5" fmla="*/ 11 h 38"/>
              <a:gd name="T6" fmla="*/ 78 w 112"/>
              <a:gd name="T7" fmla="*/ 2 h 38"/>
              <a:gd name="T8" fmla="*/ 57 w 112"/>
              <a:gd name="T9" fmla="*/ 0 h 38"/>
              <a:gd name="T10" fmla="*/ 35 w 112"/>
              <a:gd name="T11" fmla="*/ 2 h 38"/>
              <a:gd name="T12" fmla="*/ 17 w 112"/>
              <a:gd name="T13" fmla="*/ 11 h 38"/>
              <a:gd name="T14" fmla="*/ 5 w 112"/>
              <a:gd name="T15" fmla="*/ 23 h 38"/>
              <a:gd name="T16" fmla="*/ 0 w 112"/>
              <a:gd name="T17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" h="38">
                <a:moveTo>
                  <a:pt x="112" y="38"/>
                </a:moveTo>
                <a:lnTo>
                  <a:pt x="108" y="23"/>
                </a:lnTo>
                <a:lnTo>
                  <a:pt x="96" y="11"/>
                </a:lnTo>
                <a:lnTo>
                  <a:pt x="78" y="2"/>
                </a:lnTo>
                <a:lnTo>
                  <a:pt x="57" y="0"/>
                </a:lnTo>
                <a:lnTo>
                  <a:pt x="35" y="2"/>
                </a:lnTo>
                <a:lnTo>
                  <a:pt x="17" y="11"/>
                </a:lnTo>
                <a:lnTo>
                  <a:pt x="5" y="23"/>
                </a:lnTo>
                <a:lnTo>
                  <a:pt x="0" y="37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7" name="Freeform 446"/>
          <p:cNvSpPr>
            <a:spLocks/>
          </p:cNvSpPr>
          <p:nvPr/>
        </p:nvSpPr>
        <p:spPr bwMode="auto">
          <a:xfrm>
            <a:off x="5653088" y="5074392"/>
            <a:ext cx="25400" cy="7938"/>
          </a:xfrm>
          <a:custGeom>
            <a:avLst/>
            <a:gdLst>
              <a:gd name="T0" fmla="*/ 113 w 113"/>
              <a:gd name="T1" fmla="*/ 0 h 39"/>
              <a:gd name="T2" fmla="*/ 109 w 113"/>
              <a:gd name="T3" fmla="*/ 15 h 39"/>
              <a:gd name="T4" fmla="*/ 97 w 113"/>
              <a:gd name="T5" fmla="*/ 28 h 39"/>
              <a:gd name="T6" fmla="*/ 78 w 113"/>
              <a:gd name="T7" fmla="*/ 35 h 39"/>
              <a:gd name="T8" fmla="*/ 57 w 113"/>
              <a:gd name="T9" fmla="*/ 39 h 39"/>
              <a:gd name="T10" fmla="*/ 35 w 113"/>
              <a:gd name="T11" fmla="*/ 35 h 39"/>
              <a:gd name="T12" fmla="*/ 17 w 113"/>
              <a:gd name="T13" fmla="*/ 28 h 39"/>
              <a:gd name="T14" fmla="*/ 5 w 113"/>
              <a:gd name="T15" fmla="*/ 14 h 39"/>
              <a:gd name="T16" fmla="*/ 0 w 113"/>
              <a:gd name="T1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" h="39">
                <a:moveTo>
                  <a:pt x="113" y="0"/>
                </a:moveTo>
                <a:lnTo>
                  <a:pt x="109" y="15"/>
                </a:lnTo>
                <a:lnTo>
                  <a:pt x="97" y="28"/>
                </a:lnTo>
                <a:lnTo>
                  <a:pt x="78" y="35"/>
                </a:lnTo>
                <a:lnTo>
                  <a:pt x="57" y="39"/>
                </a:lnTo>
                <a:lnTo>
                  <a:pt x="35" y="35"/>
                </a:lnTo>
                <a:lnTo>
                  <a:pt x="17" y="28"/>
                </a:lnTo>
                <a:lnTo>
                  <a:pt x="5" y="1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8" name="Freeform 447"/>
          <p:cNvSpPr>
            <a:spLocks/>
          </p:cNvSpPr>
          <p:nvPr/>
        </p:nvSpPr>
        <p:spPr bwMode="auto">
          <a:xfrm>
            <a:off x="5657850" y="4136179"/>
            <a:ext cx="25400" cy="7938"/>
          </a:xfrm>
          <a:custGeom>
            <a:avLst/>
            <a:gdLst>
              <a:gd name="T0" fmla="*/ 112 w 112"/>
              <a:gd name="T1" fmla="*/ 38 h 38"/>
              <a:gd name="T2" fmla="*/ 107 w 112"/>
              <a:gd name="T3" fmla="*/ 23 h 38"/>
              <a:gd name="T4" fmla="*/ 95 w 112"/>
              <a:gd name="T5" fmla="*/ 11 h 38"/>
              <a:gd name="T6" fmla="*/ 77 w 112"/>
              <a:gd name="T7" fmla="*/ 2 h 38"/>
              <a:gd name="T8" fmla="*/ 56 w 112"/>
              <a:gd name="T9" fmla="*/ 0 h 38"/>
              <a:gd name="T10" fmla="*/ 34 w 112"/>
              <a:gd name="T11" fmla="*/ 2 h 38"/>
              <a:gd name="T12" fmla="*/ 16 w 112"/>
              <a:gd name="T13" fmla="*/ 11 h 38"/>
              <a:gd name="T14" fmla="*/ 4 w 112"/>
              <a:gd name="T15" fmla="*/ 23 h 38"/>
              <a:gd name="T16" fmla="*/ 0 w 112"/>
              <a:gd name="T17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" h="38">
                <a:moveTo>
                  <a:pt x="112" y="38"/>
                </a:moveTo>
                <a:lnTo>
                  <a:pt x="107" y="23"/>
                </a:lnTo>
                <a:lnTo>
                  <a:pt x="95" y="11"/>
                </a:lnTo>
                <a:lnTo>
                  <a:pt x="77" y="2"/>
                </a:lnTo>
                <a:lnTo>
                  <a:pt x="56" y="0"/>
                </a:lnTo>
                <a:lnTo>
                  <a:pt x="34" y="2"/>
                </a:lnTo>
                <a:lnTo>
                  <a:pt x="16" y="11"/>
                </a:lnTo>
                <a:lnTo>
                  <a:pt x="4" y="23"/>
                </a:lnTo>
                <a:lnTo>
                  <a:pt x="0" y="37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9" name="Freeform 448"/>
          <p:cNvSpPr>
            <a:spLocks/>
          </p:cNvSpPr>
          <p:nvPr/>
        </p:nvSpPr>
        <p:spPr bwMode="auto">
          <a:xfrm>
            <a:off x="5937250" y="5074392"/>
            <a:ext cx="25400" cy="7938"/>
          </a:xfrm>
          <a:custGeom>
            <a:avLst/>
            <a:gdLst>
              <a:gd name="T0" fmla="*/ 113 w 113"/>
              <a:gd name="T1" fmla="*/ 0 h 39"/>
              <a:gd name="T2" fmla="*/ 108 w 113"/>
              <a:gd name="T3" fmla="*/ 15 h 39"/>
              <a:gd name="T4" fmla="*/ 96 w 113"/>
              <a:gd name="T5" fmla="*/ 28 h 39"/>
              <a:gd name="T6" fmla="*/ 77 w 113"/>
              <a:gd name="T7" fmla="*/ 35 h 39"/>
              <a:gd name="T8" fmla="*/ 56 w 113"/>
              <a:gd name="T9" fmla="*/ 39 h 39"/>
              <a:gd name="T10" fmla="*/ 34 w 113"/>
              <a:gd name="T11" fmla="*/ 35 h 39"/>
              <a:gd name="T12" fmla="*/ 16 w 113"/>
              <a:gd name="T13" fmla="*/ 28 h 39"/>
              <a:gd name="T14" fmla="*/ 4 w 113"/>
              <a:gd name="T15" fmla="*/ 14 h 39"/>
              <a:gd name="T16" fmla="*/ 0 w 113"/>
              <a:gd name="T1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" h="39">
                <a:moveTo>
                  <a:pt x="113" y="0"/>
                </a:moveTo>
                <a:lnTo>
                  <a:pt x="108" y="15"/>
                </a:lnTo>
                <a:lnTo>
                  <a:pt x="96" y="28"/>
                </a:lnTo>
                <a:lnTo>
                  <a:pt x="77" y="35"/>
                </a:lnTo>
                <a:lnTo>
                  <a:pt x="56" y="39"/>
                </a:lnTo>
                <a:lnTo>
                  <a:pt x="34" y="35"/>
                </a:lnTo>
                <a:lnTo>
                  <a:pt x="16" y="28"/>
                </a:lnTo>
                <a:lnTo>
                  <a:pt x="4" y="1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0" name="Line 449"/>
          <p:cNvSpPr>
            <a:spLocks noChangeShapeType="1"/>
          </p:cNvSpPr>
          <p:nvPr/>
        </p:nvSpPr>
        <p:spPr bwMode="auto">
          <a:xfrm>
            <a:off x="5937250" y="5074392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1" name="Freeform 450"/>
          <p:cNvSpPr>
            <a:spLocks/>
          </p:cNvSpPr>
          <p:nvPr/>
        </p:nvSpPr>
        <p:spPr bwMode="auto">
          <a:xfrm>
            <a:off x="5942013" y="4136179"/>
            <a:ext cx="25400" cy="7938"/>
          </a:xfrm>
          <a:custGeom>
            <a:avLst/>
            <a:gdLst>
              <a:gd name="T0" fmla="*/ 112 w 112"/>
              <a:gd name="T1" fmla="*/ 38 h 38"/>
              <a:gd name="T2" fmla="*/ 107 w 112"/>
              <a:gd name="T3" fmla="*/ 23 h 38"/>
              <a:gd name="T4" fmla="*/ 95 w 112"/>
              <a:gd name="T5" fmla="*/ 11 h 38"/>
              <a:gd name="T6" fmla="*/ 77 w 112"/>
              <a:gd name="T7" fmla="*/ 2 h 38"/>
              <a:gd name="T8" fmla="*/ 56 w 112"/>
              <a:gd name="T9" fmla="*/ 0 h 38"/>
              <a:gd name="T10" fmla="*/ 34 w 112"/>
              <a:gd name="T11" fmla="*/ 2 h 38"/>
              <a:gd name="T12" fmla="*/ 17 w 112"/>
              <a:gd name="T13" fmla="*/ 11 h 38"/>
              <a:gd name="T14" fmla="*/ 4 w 112"/>
              <a:gd name="T15" fmla="*/ 23 h 38"/>
              <a:gd name="T16" fmla="*/ 0 w 112"/>
              <a:gd name="T17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" h="38">
                <a:moveTo>
                  <a:pt x="112" y="38"/>
                </a:moveTo>
                <a:lnTo>
                  <a:pt x="107" y="23"/>
                </a:lnTo>
                <a:lnTo>
                  <a:pt x="95" y="11"/>
                </a:lnTo>
                <a:lnTo>
                  <a:pt x="77" y="2"/>
                </a:lnTo>
                <a:lnTo>
                  <a:pt x="56" y="0"/>
                </a:lnTo>
                <a:lnTo>
                  <a:pt x="34" y="2"/>
                </a:lnTo>
                <a:lnTo>
                  <a:pt x="17" y="11"/>
                </a:lnTo>
                <a:lnTo>
                  <a:pt x="4" y="23"/>
                </a:lnTo>
                <a:lnTo>
                  <a:pt x="0" y="37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2" name="Freeform 451"/>
          <p:cNvSpPr>
            <a:spLocks/>
          </p:cNvSpPr>
          <p:nvPr/>
        </p:nvSpPr>
        <p:spPr bwMode="auto">
          <a:xfrm>
            <a:off x="6221413" y="5074392"/>
            <a:ext cx="25400" cy="7938"/>
          </a:xfrm>
          <a:custGeom>
            <a:avLst/>
            <a:gdLst>
              <a:gd name="T0" fmla="*/ 113 w 113"/>
              <a:gd name="T1" fmla="*/ 0 h 39"/>
              <a:gd name="T2" fmla="*/ 109 w 113"/>
              <a:gd name="T3" fmla="*/ 15 h 39"/>
              <a:gd name="T4" fmla="*/ 96 w 113"/>
              <a:gd name="T5" fmla="*/ 28 h 39"/>
              <a:gd name="T6" fmla="*/ 78 w 113"/>
              <a:gd name="T7" fmla="*/ 35 h 39"/>
              <a:gd name="T8" fmla="*/ 57 w 113"/>
              <a:gd name="T9" fmla="*/ 39 h 39"/>
              <a:gd name="T10" fmla="*/ 35 w 113"/>
              <a:gd name="T11" fmla="*/ 35 h 39"/>
              <a:gd name="T12" fmla="*/ 17 w 113"/>
              <a:gd name="T13" fmla="*/ 28 h 39"/>
              <a:gd name="T14" fmla="*/ 4 w 113"/>
              <a:gd name="T15" fmla="*/ 14 h 39"/>
              <a:gd name="T16" fmla="*/ 0 w 113"/>
              <a:gd name="T1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" h="39">
                <a:moveTo>
                  <a:pt x="113" y="0"/>
                </a:moveTo>
                <a:lnTo>
                  <a:pt x="109" y="15"/>
                </a:lnTo>
                <a:lnTo>
                  <a:pt x="96" y="28"/>
                </a:lnTo>
                <a:lnTo>
                  <a:pt x="78" y="35"/>
                </a:lnTo>
                <a:lnTo>
                  <a:pt x="57" y="39"/>
                </a:lnTo>
                <a:lnTo>
                  <a:pt x="35" y="35"/>
                </a:lnTo>
                <a:lnTo>
                  <a:pt x="17" y="28"/>
                </a:lnTo>
                <a:lnTo>
                  <a:pt x="4" y="1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3" name="Line 452"/>
          <p:cNvSpPr>
            <a:spLocks noChangeShapeType="1"/>
          </p:cNvSpPr>
          <p:nvPr/>
        </p:nvSpPr>
        <p:spPr bwMode="auto">
          <a:xfrm>
            <a:off x="6221413" y="5074392"/>
            <a:ext cx="15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4" name="Freeform 453"/>
          <p:cNvSpPr>
            <a:spLocks/>
          </p:cNvSpPr>
          <p:nvPr/>
        </p:nvSpPr>
        <p:spPr bwMode="auto">
          <a:xfrm>
            <a:off x="6226175" y="4136179"/>
            <a:ext cx="25400" cy="7938"/>
          </a:xfrm>
          <a:custGeom>
            <a:avLst/>
            <a:gdLst>
              <a:gd name="T0" fmla="*/ 112 w 112"/>
              <a:gd name="T1" fmla="*/ 38 h 38"/>
              <a:gd name="T2" fmla="*/ 108 w 112"/>
              <a:gd name="T3" fmla="*/ 23 h 38"/>
              <a:gd name="T4" fmla="*/ 95 w 112"/>
              <a:gd name="T5" fmla="*/ 11 h 38"/>
              <a:gd name="T6" fmla="*/ 78 w 112"/>
              <a:gd name="T7" fmla="*/ 2 h 38"/>
              <a:gd name="T8" fmla="*/ 57 w 112"/>
              <a:gd name="T9" fmla="*/ 0 h 38"/>
              <a:gd name="T10" fmla="*/ 35 w 112"/>
              <a:gd name="T11" fmla="*/ 2 h 38"/>
              <a:gd name="T12" fmla="*/ 17 w 112"/>
              <a:gd name="T13" fmla="*/ 11 h 38"/>
              <a:gd name="T14" fmla="*/ 5 w 112"/>
              <a:gd name="T15" fmla="*/ 23 h 38"/>
              <a:gd name="T16" fmla="*/ 0 w 112"/>
              <a:gd name="T17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" h="38">
                <a:moveTo>
                  <a:pt x="112" y="38"/>
                </a:moveTo>
                <a:lnTo>
                  <a:pt x="108" y="23"/>
                </a:lnTo>
                <a:lnTo>
                  <a:pt x="95" y="11"/>
                </a:lnTo>
                <a:lnTo>
                  <a:pt x="78" y="2"/>
                </a:lnTo>
                <a:lnTo>
                  <a:pt x="57" y="0"/>
                </a:lnTo>
                <a:lnTo>
                  <a:pt x="35" y="2"/>
                </a:lnTo>
                <a:lnTo>
                  <a:pt x="17" y="11"/>
                </a:lnTo>
                <a:lnTo>
                  <a:pt x="5" y="23"/>
                </a:lnTo>
                <a:lnTo>
                  <a:pt x="0" y="37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5" name="Line 454"/>
          <p:cNvSpPr>
            <a:spLocks noChangeShapeType="1"/>
          </p:cNvSpPr>
          <p:nvPr/>
        </p:nvSpPr>
        <p:spPr bwMode="auto">
          <a:xfrm flipV="1">
            <a:off x="5345113" y="4226667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6" name="Line 455"/>
          <p:cNvSpPr>
            <a:spLocks noChangeShapeType="1"/>
          </p:cNvSpPr>
          <p:nvPr/>
        </p:nvSpPr>
        <p:spPr bwMode="auto">
          <a:xfrm flipV="1">
            <a:off x="6280150" y="4226667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7" name="Line 456"/>
          <p:cNvSpPr>
            <a:spLocks noChangeShapeType="1"/>
          </p:cNvSpPr>
          <p:nvPr/>
        </p:nvSpPr>
        <p:spPr bwMode="auto">
          <a:xfrm flipH="1">
            <a:off x="5967413" y="4179042"/>
            <a:ext cx="2587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8" name="Line 457"/>
          <p:cNvSpPr>
            <a:spLocks noChangeShapeType="1"/>
          </p:cNvSpPr>
          <p:nvPr/>
        </p:nvSpPr>
        <p:spPr bwMode="auto">
          <a:xfrm flipH="1">
            <a:off x="5683250" y="4179042"/>
            <a:ext cx="2587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9" name="Line 458"/>
          <p:cNvSpPr>
            <a:spLocks noChangeShapeType="1"/>
          </p:cNvSpPr>
          <p:nvPr/>
        </p:nvSpPr>
        <p:spPr bwMode="auto">
          <a:xfrm flipH="1">
            <a:off x="5397500" y="4179042"/>
            <a:ext cx="2603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0" name="Line 459"/>
          <p:cNvSpPr>
            <a:spLocks noChangeShapeType="1"/>
          </p:cNvSpPr>
          <p:nvPr/>
        </p:nvSpPr>
        <p:spPr bwMode="auto">
          <a:xfrm flipH="1">
            <a:off x="5967413" y="4177454"/>
            <a:ext cx="2587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1" name="Line 460"/>
          <p:cNvSpPr>
            <a:spLocks noChangeShapeType="1"/>
          </p:cNvSpPr>
          <p:nvPr/>
        </p:nvSpPr>
        <p:spPr bwMode="auto">
          <a:xfrm flipH="1">
            <a:off x="5683250" y="4177454"/>
            <a:ext cx="2587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2" name="Line 461"/>
          <p:cNvSpPr>
            <a:spLocks noChangeShapeType="1"/>
          </p:cNvSpPr>
          <p:nvPr/>
        </p:nvSpPr>
        <p:spPr bwMode="auto">
          <a:xfrm flipH="1">
            <a:off x="5397500" y="4177454"/>
            <a:ext cx="2603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3" name="Line 462"/>
          <p:cNvSpPr>
            <a:spLocks noChangeShapeType="1"/>
          </p:cNvSpPr>
          <p:nvPr/>
        </p:nvSpPr>
        <p:spPr bwMode="auto">
          <a:xfrm flipV="1">
            <a:off x="5414963" y="4987079"/>
            <a:ext cx="0" cy="158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4" name="Line 463"/>
          <p:cNvSpPr>
            <a:spLocks noChangeShapeType="1"/>
          </p:cNvSpPr>
          <p:nvPr/>
        </p:nvSpPr>
        <p:spPr bwMode="auto">
          <a:xfrm flipV="1">
            <a:off x="6202363" y="4987079"/>
            <a:ext cx="0" cy="158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5" name="Freeform 464"/>
          <p:cNvSpPr>
            <a:spLocks/>
          </p:cNvSpPr>
          <p:nvPr/>
        </p:nvSpPr>
        <p:spPr bwMode="auto">
          <a:xfrm>
            <a:off x="6376988" y="4220317"/>
            <a:ext cx="190500" cy="166688"/>
          </a:xfrm>
          <a:custGeom>
            <a:avLst/>
            <a:gdLst>
              <a:gd name="T0" fmla="*/ 839 w 839"/>
              <a:gd name="T1" fmla="*/ 730 h 730"/>
              <a:gd name="T2" fmla="*/ 798 w 839"/>
              <a:gd name="T3" fmla="*/ 666 h 730"/>
              <a:gd name="T4" fmla="*/ 754 w 839"/>
              <a:gd name="T5" fmla="*/ 605 h 730"/>
              <a:gd name="T6" fmla="*/ 709 w 839"/>
              <a:gd name="T7" fmla="*/ 545 h 730"/>
              <a:gd name="T8" fmla="*/ 661 w 839"/>
              <a:gd name="T9" fmla="*/ 487 h 730"/>
              <a:gd name="T10" fmla="*/ 610 w 839"/>
              <a:gd name="T11" fmla="*/ 431 h 730"/>
              <a:gd name="T12" fmla="*/ 558 w 839"/>
              <a:gd name="T13" fmla="*/ 377 h 730"/>
              <a:gd name="T14" fmla="*/ 503 w 839"/>
              <a:gd name="T15" fmla="*/ 326 h 730"/>
              <a:gd name="T16" fmla="*/ 446 w 839"/>
              <a:gd name="T17" fmla="*/ 276 h 730"/>
              <a:gd name="T18" fmla="*/ 388 w 839"/>
              <a:gd name="T19" fmla="*/ 230 h 730"/>
              <a:gd name="T20" fmla="*/ 327 w 839"/>
              <a:gd name="T21" fmla="*/ 185 h 730"/>
              <a:gd name="T22" fmla="*/ 265 w 839"/>
              <a:gd name="T23" fmla="*/ 143 h 730"/>
              <a:gd name="T24" fmla="*/ 200 w 839"/>
              <a:gd name="T25" fmla="*/ 103 h 730"/>
              <a:gd name="T26" fmla="*/ 135 w 839"/>
              <a:gd name="T27" fmla="*/ 67 h 730"/>
              <a:gd name="T28" fmla="*/ 67 w 839"/>
              <a:gd name="T29" fmla="*/ 32 h 730"/>
              <a:gd name="T30" fmla="*/ 0 w 839"/>
              <a:gd name="T31" fmla="*/ 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39" h="730">
                <a:moveTo>
                  <a:pt x="839" y="730"/>
                </a:moveTo>
                <a:lnTo>
                  <a:pt x="798" y="666"/>
                </a:lnTo>
                <a:lnTo>
                  <a:pt x="754" y="605"/>
                </a:lnTo>
                <a:lnTo>
                  <a:pt x="709" y="545"/>
                </a:lnTo>
                <a:lnTo>
                  <a:pt x="661" y="487"/>
                </a:lnTo>
                <a:lnTo>
                  <a:pt x="610" y="431"/>
                </a:lnTo>
                <a:lnTo>
                  <a:pt x="558" y="377"/>
                </a:lnTo>
                <a:lnTo>
                  <a:pt x="503" y="326"/>
                </a:lnTo>
                <a:lnTo>
                  <a:pt x="446" y="276"/>
                </a:lnTo>
                <a:lnTo>
                  <a:pt x="388" y="230"/>
                </a:lnTo>
                <a:lnTo>
                  <a:pt x="327" y="185"/>
                </a:lnTo>
                <a:lnTo>
                  <a:pt x="265" y="143"/>
                </a:lnTo>
                <a:lnTo>
                  <a:pt x="200" y="103"/>
                </a:lnTo>
                <a:lnTo>
                  <a:pt x="135" y="67"/>
                </a:lnTo>
                <a:lnTo>
                  <a:pt x="67" y="3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6" name="Freeform 465"/>
          <p:cNvSpPr>
            <a:spLocks/>
          </p:cNvSpPr>
          <p:nvPr/>
        </p:nvSpPr>
        <p:spPr bwMode="auto">
          <a:xfrm>
            <a:off x="6584950" y="4417167"/>
            <a:ext cx="44450" cy="376238"/>
          </a:xfrm>
          <a:custGeom>
            <a:avLst/>
            <a:gdLst>
              <a:gd name="T0" fmla="*/ 0 w 197"/>
              <a:gd name="T1" fmla="*/ 1663 h 1663"/>
              <a:gd name="T2" fmla="*/ 32 w 197"/>
              <a:gd name="T3" fmla="*/ 1595 h 1663"/>
              <a:gd name="T4" fmla="*/ 62 w 197"/>
              <a:gd name="T5" fmla="*/ 1527 h 1663"/>
              <a:gd name="T6" fmla="*/ 88 w 197"/>
              <a:gd name="T7" fmla="*/ 1457 h 1663"/>
              <a:gd name="T8" fmla="*/ 113 w 197"/>
              <a:gd name="T9" fmla="*/ 1385 h 1663"/>
              <a:gd name="T10" fmla="*/ 134 w 197"/>
              <a:gd name="T11" fmla="*/ 1313 h 1663"/>
              <a:gd name="T12" fmla="*/ 152 w 197"/>
              <a:gd name="T13" fmla="*/ 1241 h 1663"/>
              <a:gd name="T14" fmla="*/ 167 w 197"/>
              <a:gd name="T15" fmla="*/ 1167 h 1663"/>
              <a:gd name="T16" fmla="*/ 179 w 197"/>
              <a:gd name="T17" fmla="*/ 1094 h 1663"/>
              <a:gd name="T18" fmla="*/ 188 w 197"/>
              <a:gd name="T19" fmla="*/ 1018 h 1663"/>
              <a:gd name="T20" fmla="*/ 194 w 197"/>
              <a:gd name="T21" fmla="*/ 944 h 1663"/>
              <a:gd name="T22" fmla="*/ 197 w 197"/>
              <a:gd name="T23" fmla="*/ 869 h 1663"/>
              <a:gd name="T24" fmla="*/ 197 w 197"/>
              <a:gd name="T25" fmla="*/ 794 h 1663"/>
              <a:gd name="T26" fmla="*/ 194 w 197"/>
              <a:gd name="T27" fmla="*/ 719 h 1663"/>
              <a:gd name="T28" fmla="*/ 188 w 197"/>
              <a:gd name="T29" fmla="*/ 644 h 1663"/>
              <a:gd name="T30" fmla="*/ 179 w 197"/>
              <a:gd name="T31" fmla="*/ 570 h 1663"/>
              <a:gd name="T32" fmla="*/ 167 w 197"/>
              <a:gd name="T33" fmla="*/ 495 h 1663"/>
              <a:gd name="T34" fmla="*/ 152 w 197"/>
              <a:gd name="T35" fmla="*/ 422 h 1663"/>
              <a:gd name="T36" fmla="*/ 134 w 197"/>
              <a:gd name="T37" fmla="*/ 349 h 1663"/>
              <a:gd name="T38" fmla="*/ 113 w 197"/>
              <a:gd name="T39" fmla="*/ 277 h 1663"/>
              <a:gd name="T40" fmla="*/ 88 w 197"/>
              <a:gd name="T41" fmla="*/ 206 h 1663"/>
              <a:gd name="T42" fmla="*/ 62 w 197"/>
              <a:gd name="T43" fmla="*/ 137 h 1663"/>
              <a:gd name="T44" fmla="*/ 32 w 197"/>
              <a:gd name="T45" fmla="*/ 68 h 1663"/>
              <a:gd name="T46" fmla="*/ 0 w 197"/>
              <a:gd name="T47" fmla="*/ 0 h 1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7" h="1663">
                <a:moveTo>
                  <a:pt x="0" y="1663"/>
                </a:moveTo>
                <a:lnTo>
                  <a:pt x="32" y="1595"/>
                </a:lnTo>
                <a:lnTo>
                  <a:pt x="62" y="1527"/>
                </a:lnTo>
                <a:lnTo>
                  <a:pt x="88" y="1457"/>
                </a:lnTo>
                <a:lnTo>
                  <a:pt x="113" y="1385"/>
                </a:lnTo>
                <a:lnTo>
                  <a:pt x="134" y="1313"/>
                </a:lnTo>
                <a:lnTo>
                  <a:pt x="152" y="1241"/>
                </a:lnTo>
                <a:lnTo>
                  <a:pt x="167" y="1167"/>
                </a:lnTo>
                <a:lnTo>
                  <a:pt x="179" y="1094"/>
                </a:lnTo>
                <a:lnTo>
                  <a:pt x="188" y="1018"/>
                </a:lnTo>
                <a:lnTo>
                  <a:pt x="194" y="944"/>
                </a:lnTo>
                <a:lnTo>
                  <a:pt x="197" y="869"/>
                </a:lnTo>
                <a:lnTo>
                  <a:pt x="197" y="794"/>
                </a:lnTo>
                <a:lnTo>
                  <a:pt x="194" y="719"/>
                </a:lnTo>
                <a:lnTo>
                  <a:pt x="188" y="644"/>
                </a:lnTo>
                <a:lnTo>
                  <a:pt x="179" y="570"/>
                </a:lnTo>
                <a:lnTo>
                  <a:pt x="167" y="495"/>
                </a:lnTo>
                <a:lnTo>
                  <a:pt x="152" y="422"/>
                </a:lnTo>
                <a:lnTo>
                  <a:pt x="134" y="349"/>
                </a:lnTo>
                <a:lnTo>
                  <a:pt x="113" y="277"/>
                </a:lnTo>
                <a:lnTo>
                  <a:pt x="88" y="206"/>
                </a:lnTo>
                <a:lnTo>
                  <a:pt x="62" y="137"/>
                </a:lnTo>
                <a:lnTo>
                  <a:pt x="32" y="68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7" name="Freeform 466"/>
          <p:cNvSpPr>
            <a:spLocks/>
          </p:cNvSpPr>
          <p:nvPr/>
        </p:nvSpPr>
        <p:spPr bwMode="auto">
          <a:xfrm>
            <a:off x="6376988" y="4825154"/>
            <a:ext cx="190500" cy="165100"/>
          </a:xfrm>
          <a:custGeom>
            <a:avLst/>
            <a:gdLst>
              <a:gd name="T0" fmla="*/ 0 w 837"/>
              <a:gd name="T1" fmla="*/ 728 h 728"/>
              <a:gd name="T2" fmla="*/ 67 w 837"/>
              <a:gd name="T3" fmla="*/ 697 h 728"/>
              <a:gd name="T4" fmla="*/ 135 w 837"/>
              <a:gd name="T5" fmla="*/ 662 h 728"/>
              <a:gd name="T6" fmla="*/ 200 w 837"/>
              <a:gd name="T7" fmla="*/ 626 h 728"/>
              <a:gd name="T8" fmla="*/ 265 w 837"/>
              <a:gd name="T9" fmla="*/ 586 h 728"/>
              <a:gd name="T10" fmla="*/ 327 w 837"/>
              <a:gd name="T11" fmla="*/ 544 h 728"/>
              <a:gd name="T12" fmla="*/ 388 w 837"/>
              <a:gd name="T13" fmla="*/ 500 h 728"/>
              <a:gd name="T14" fmla="*/ 446 w 837"/>
              <a:gd name="T15" fmla="*/ 453 h 728"/>
              <a:gd name="T16" fmla="*/ 503 w 837"/>
              <a:gd name="T17" fmla="*/ 403 h 728"/>
              <a:gd name="T18" fmla="*/ 557 w 837"/>
              <a:gd name="T19" fmla="*/ 352 h 728"/>
              <a:gd name="T20" fmla="*/ 610 w 837"/>
              <a:gd name="T21" fmla="*/ 298 h 728"/>
              <a:gd name="T22" fmla="*/ 660 w 837"/>
              <a:gd name="T23" fmla="*/ 243 h 728"/>
              <a:gd name="T24" fmla="*/ 709 w 837"/>
              <a:gd name="T25" fmla="*/ 184 h 728"/>
              <a:gd name="T26" fmla="*/ 754 w 837"/>
              <a:gd name="T27" fmla="*/ 124 h 728"/>
              <a:gd name="T28" fmla="*/ 798 w 837"/>
              <a:gd name="T29" fmla="*/ 63 h 728"/>
              <a:gd name="T30" fmla="*/ 837 w 837"/>
              <a:gd name="T31" fmla="*/ 0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37" h="728">
                <a:moveTo>
                  <a:pt x="0" y="728"/>
                </a:moveTo>
                <a:lnTo>
                  <a:pt x="67" y="697"/>
                </a:lnTo>
                <a:lnTo>
                  <a:pt x="135" y="662"/>
                </a:lnTo>
                <a:lnTo>
                  <a:pt x="200" y="626"/>
                </a:lnTo>
                <a:lnTo>
                  <a:pt x="265" y="586"/>
                </a:lnTo>
                <a:lnTo>
                  <a:pt x="327" y="544"/>
                </a:lnTo>
                <a:lnTo>
                  <a:pt x="388" y="500"/>
                </a:lnTo>
                <a:lnTo>
                  <a:pt x="446" y="453"/>
                </a:lnTo>
                <a:lnTo>
                  <a:pt x="503" y="403"/>
                </a:lnTo>
                <a:lnTo>
                  <a:pt x="557" y="352"/>
                </a:lnTo>
                <a:lnTo>
                  <a:pt x="610" y="298"/>
                </a:lnTo>
                <a:lnTo>
                  <a:pt x="660" y="243"/>
                </a:lnTo>
                <a:lnTo>
                  <a:pt x="709" y="184"/>
                </a:lnTo>
                <a:lnTo>
                  <a:pt x="754" y="124"/>
                </a:lnTo>
                <a:lnTo>
                  <a:pt x="798" y="63"/>
                </a:lnTo>
                <a:lnTo>
                  <a:pt x="837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8" name="Line 467"/>
          <p:cNvSpPr>
            <a:spLocks noChangeShapeType="1"/>
          </p:cNvSpPr>
          <p:nvPr/>
        </p:nvSpPr>
        <p:spPr bwMode="auto">
          <a:xfrm>
            <a:off x="4929188" y="4652117"/>
            <a:ext cx="0" cy="7223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9" name="Line 468"/>
          <p:cNvSpPr>
            <a:spLocks noChangeShapeType="1"/>
          </p:cNvSpPr>
          <p:nvPr/>
        </p:nvSpPr>
        <p:spPr bwMode="auto">
          <a:xfrm>
            <a:off x="6694488" y="4652117"/>
            <a:ext cx="0" cy="7223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0" name="Line 469"/>
          <p:cNvSpPr>
            <a:spLocks noChangeShapeType="1"/>
          </p:cNvSpPr>
          <p:nvPr/>
        </p:nvSpPr>
        <p:spPr bwMode="auto">
          <a:xfrm>
            <a:off x="5013325" y="5374429"/>
            <a:ext cx="1597025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1" name="Freeform 470"/>
          <p:cNvSpPr>
            <a:spLocks/>
          </p:cNvSpPr>
          <p:nvPr/>
        </p:nvSpPr>
        <p:spPr bwMode="auto">
          <a:xfrm>
            <a:off x="4929188" y="5360142"/>
            <a:ext cx="84138" cy="28575"/>
          </a:xfrm>
          <a:custGeom>
            <a:avLst/>
            <a:gdLst>
              <a:gd name="T0" fmla="*/ 370 w 370"/>
              <a:gd name="T1" fmla="*/ 0 h 124"/>
              <a:gd name="T2" fmla="*/ 370 w 370"/>
              <a:gd name="T3" fmla="*/ 124 h 124"/>
              <a:gd name="T4" fmla="*/ 0 w 370"/>
              <a:gd name="T5" fmla="*/ 62 h 124"/>
              <a:gd name="T6" fmla="*/ 370 w 370"/>
              <a:gd name="T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" h="124">
                <a:moveTo>
                  <a:pt x="370" y="0"/>
                </a:moveTo>
                <a:lnTo>
                  <a:pt x="370" y="124"/>
                </a:lnTo>
                <a:lnTo>
                  <a:pt x="0" y="62"/>
                </a:lnTo>
                <a:lnTo>
                  <a:pt x="37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2" name="Freeform 471"/>
          <p:cNvSpPr>
            <a:spLocks/>
          </p:cNvSpPr>
          <p:nvPr/>
        </p:nvSpPr>
        <p:spPr bwMode="auto">
          <a:xfrm>
            <a:off x="6610350" y="5360142"/>
            <a:ext cx="84138" cy="28575"/>
          </a:xfrm>
          <a:custGeom>
            <a:avLst/>
            <a:gdLst>
              <a:gd name="T0" fmla="*/ 0 w 370"/>
              <a:gd name="T1" fmla="*/ 0 h 124"/>
              <a:gd name="T2" fmla="*/ 0 w 370"/>
              <a:gd name="T3" fmla="*/ 124 h 124"/>
              <a:gd name="T4" fmla="*/ 370 w 370"/>
              <a:gd name="T5" fmla="*/ 62 h 124"/>
              <a:gd name="T6" fmla="*/ 0 w 370"/>
              <a:gd name="T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" h="124">
                <a:moveTo>
                  <a:pt x="0" y="0"/>
                </a:moveTo>
                <a:lnTo>
                  <a:pt x="0" y="124"/>
                </a:lnTo>
                <a:lnTo>
                  <a:pt x="370" y="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3" name="Freeform 472"/>
          <p:cNvSpPr>
            <a:spLocks/>
          </p:cNvSpPr>
          <p:nvPr/>
        </p:nvSpPr>
        <p:spPr bwMode="auto">
          <a:xfrm>
            <a:off x="5702300" y="5263304"/>
            <a:ext cx="44450" cy="44450"/>
          </a:xfrm>
          <a:custGeom>
            <a:avLst/>
            <a:gdLst>
              <a:gd name="T0" fmla="*/ 0 w 196"/>
              <a:gd name="T1" fmla="*/ 66 h 196"/>
              <a:gd name="T2" fmla="*/ 49 w 196"/>
              <a:gd name="T3" fmla="*/ 0 h 196"/>
              <a:gd name="T4" fmla="*/ 147 w 196"/>
              <a:gd name="T5" fmla="*/ 0 h 196"/>
              <a:gd name="T6" fmla="*/ 196 w 196"/>
              <a:gd name="T7" fmla="*/ 66 h 196"/>
              <a:gd name="T8" fmla="*/ 196 w 196"/>
              <a:gd name="T9" fmla="*/ 131 h 196"/>
              <a:gd name="T10" fmla="*/ 147 w 196"/>
              <a:gd name="T11" fmla="*/ 196 h 196"/>
              <a:gd name="T12" fmla="*/ 99 w 196"/>
              <a:gd name="T13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6" h="196">
                <a:moveTo>
                  <a:pt x="0" y="66"/>
                </a:moveTo>
                <a:lnTo>
                  <a:pt x="49" y="0"/>
                </a:lnTo>
                <a:lnTo>
                  <a:pt x="147" y="0"/>
                </a:lnTo>
                <a:lnTo>
                  <a:pt x="196" y="66"/>
                </a:lnTo>
                <a:lnTo>
                  <a:pt x="196" y="131"/>
                </a:lnTo>
                <a:lnTo>
                  <a:pt x="147" y="196"/>
                </a:lnTo>
                <a:lnTo>
                  <a:pt x="99" y="196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4" name="Freeform 473"/>
          <p:cNvSpPr>
            <a:spLocks/>
          </p:cNvSpPr>
          <p:nvPr/>
        </p:nvSpPr>
        <p:spPr bwMode="auto">
          <a:xfrm>
            <a:off x="5702300" y="5307754"/>
            <a:ext cx="44450" cy="44450"/>
          </a:xfrm>
          <a:custGeom>
            <a:avLst/>
            <a:gdLst>
              <a:gd name="T0" fmla="*/ 147 w 196"/>
              <a:gd name="T1" fmla="*/ 0 h 196"/>
              <a:gd name="T2" fmla="*/ 196 w 196"/>
              <a:gd name="T3" fmla="*/ 66 h 196"/>
              <a:gd name="T4" fmla="*/ 196 w 196"/>
              <a:gd name="T5" fmla="*/ 131 h 196"/>
              <a:gd name="T6" fmla="*/ 147 w 196"/>
              <a:gd name="T7" fmla="*/ 196 h 196"/>
              <a:gd name="T8" fmla="*/ 49 w 196"/>
              <a:gd name="T9" fmla="*/ 196 h 196"/>
              <a:gd name="T10" fmla="*/ 0 w 196"/>
              <a:gd name="T11" fmla="*/ 131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" h="196">
                <a:moveTo>
                  <a:pt x="147" y="0"/>
                </a:moveTo>
                <a:lnTo>
                  <a:pt x="196" y="66"/>
                </a:lnTo>
                <a:lnTo>
                  <a:pt x="196" y="131"/>
                </a:lnTo>
                <a:lnTo>
                  <a:pt x="147" y="196"/>
                </a:lnTo>
                <a:lnTo>
                  <a:pt x="49" y="196"/>
                </a:lnTo>
                <a:lnTo>
                  <a:pt x="0" y="131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5" name="Freeform 474"/>
          <p:cNvSpPr>
            <a:spLocks/>
          </p:cNvSpPr>
          <p:nvPr/>
        </p:nvSpPr>
        <p:spPr bwMode="auto">
          <a:xfrm>
            <a:off x="5770563" y="5263304"/>
            <a:ext cx="44450" cy="88900"/>
          </a:xfrm>
          <a:custGeom>
            <a:avLst/>
            <a:gdLst>
              <a:gd name="T0" fmla="*/ 0 w 196"/>
              <a:gd name="T1" fmla="*/ 327 h 392"/>
              <a:gd name="T2" fmla="*/ 49 w 196"/>
              <a:gd name="T3" fmla="*/ 392 h 392"/>
              <a:gd name="T4" fmla="*/ 146 w 196"/>
              <a:gd name="T5" fmla="*/ 392 h 392"/>
              <a:gd name="T6" fmla="*/ 196 w 196"/>
              <a:gd name="T7" fmla="*/ 327 h 392"/>
              <a:gd name="T8" fmla="*/ 196 w 196"/>
              <a:gd name="T9" fmla="*/ 196 h 392"/>
              <a:gd name="T10" fmla="*/ 146 w 196"/>
              <a:gd name="T11" fmla="*/ 131 h 392"/>
              <a:gd name="T12" fmla="*/ 0 w 196"/>
              <a:gd name="T13" fmla="*/ 131 h 392"/>
              <a:gd name="T14" fmla="*/ 0 w 196"/>
              <a:gd name="T15" fmla="*/ 0 h 392"/>
              <a:gd name="T16" fmla="*/ 196 w 196"/>
              <a:gd name="T17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6" h="392">
                <a:moveTo>
                  <a:pt x="0" y="327"/>
                </a:moveTo>
                <a:lnTo>
                  <a:pt x="49" y="392"/>
                </a:lnTo>
                <a:lnTo>
                  <a:pt x="146" y="392"/>
                </a:lnTo>
                <a:lnTo>
                  <a:pt x="196" y="327"/>
                </a:lnTo>
                <a:lnTo>
                  <a:pt x="196" y="196"/>
                </a:lnTo>
                <a:lnTo>
                  <a:pt x="146" y="131"/>
                </a:lnTo>
                <a:lnTo>
                  <a:pt x="0" y="131"/>
                </a:lnTo>
                <a:lnTo>
                  <a:pt x="0" y="0"/>
                </a:lnTo>
                <a:lnTo>
                  <a:pt x="196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6" name="Freeform 475"/>
          <p:cNvSpPr>
            <a:spLocks/>
          </p:cNvSpPr>
          <p:nvPr/>
        </p:nvSpPr>
        <p:spPr bwMode="auto">
          <a:xfrm>
            <a:off x="5835650" y="5263304"/>
            <a:ext cx="34925" cy="88900"/>
          </a:xfrm>
          <a:custGeom>
            <a:avLst/>
            <a:gdLst>
              <a:gd name="T0" fmla="*/ 49 w 148"/>
              <a:gd name="T1" fmla="*/ 392 h 392"/>
              <a:gd name="T2" fmla="*/ 0 w 148"/>
              <a:gd name="T3" fmla="*/ 327 h 392"/>
              <a:gd name="T4" fmla="*/ 0 w 148"/>
              <a:gd name="T5" fmla="*/ 66 h 392"/>
              <a:gd name="T6" fmla="*/ 49 w 148"/>
              <a:gd name="T7" fmla="*/ 0 h 392"/>
              <a:gd name="T8" fmla="*/ 99 w 148"/>
              <a:gd name="T9" fmla="*/ 0 h 392"/>
              <a:gd name="T10" fmla="*/ 148 w 148"/>
              <a:gd name="T11" fmla="*/ 66 h 392"/>
              <a:gd name="T12" fmla="*/ 148 w 148"/>
              <a:gd name="T13" fmla="*/ 327 h 392"/>
              <a:gd name="T14" fmla="*/ 99 w 148"/>
              <a:gd name="T15" fmla="*/ 392 h 392"/>
              <a:gd name="T16" fmla="*/ 49 w 148"/>
              <a:gd name="T17" fmla="*/ 392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392">
                <a:moveTo>
                  <a:pt x="49" y="392"/>
                </a:moveTo>
                <a:lnTo>
                  <a:pt x="0" y="327"/>
                </a:lnTo>
                <a:lnTo>
                  <a:pt x="0" y="66"/>
                </a:lnTo>
                <a:lnTo>
                  <a:pt x="49" y="0"/>
                </a:lnTo>
                <a:lnTo>
                  <a:pt x="99" y="0"/>
                </a:lnTo>
                <a:lnTo>
                  <a:pt x="148" y="66"/>
                </a:lnTo>
                <a:lnTo>
                  <a:pt x="148" y="327"/>
                </a:lnTo>
                <a:lnTo>
                  <a:pt x="99" y="392"/>
                </a:lnTo>
                <a:lnTo>
                  <a:pt x="49" y="392"/>
                </a:lnTo>
                <a:close/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7" name="Line 476"/>
          <p:cNvSpPr>
            <a:spLocks noChangeShapeType="1"/>
          </p:cNvSpPr>
          <p:nvPr/>
        </p:nvSpPr>
        <p:spPr bwMode="auto">
          <a:xfrm>
            <a:off x="4929188" y="4650529"/>
            <a:ext cx="15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8" name="Line 477"/>
          <p:cNvSpPr>
            <a:spLocks noChangeShapeType="1"/>
          </p:cNvSpPr>
          <p:nvPr/>
        </p:nvSpPr>
        <p:spPr bwMode="auto">
          <a:xfrm>
            <a:off x="6694488" y="4650529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9" name="Line 478"/>
          <p:cNvSpPr>
            <a:spLocks noChangeShapeType="1"/>
          </p:cNvSpPr>
          <p:nvPr/>
        </p:nvSpPr>
        <p:spPr bwMode="auto">
          <a:xfrm>
            <a:off x="6694488" y="5374429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0" name="Line 479"/>
          <p:cNvSpPr>
            <a:spLocks noChangeShapeType="1"/>
          </p:cNvSpPr>
          <p:nvPr/>
        </p:nvSpPr>
        <p:spPr bwMode="auto">
          <a:xfrm flipH="1">
            <a:off x="4803775" y="5131542"/>
            <a:ext cx="8572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1" name="Line 480"/>
          <p:cNvSpPr>
            <a:spLocks noChangeShapeType="1"/>
          </p:cNvSpPr>
          <p:nvPr/>
        </p:nvSpPr>
        <p:spPr bwMode="auto">
          <a:xfrm flipH="1">
            <a:off x="4803775" y="4066329"/>
            <a:ext cx="6540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2" name="Line 481"/>
          <p:cNvSpPr>
            <a:spLocks noChangeShapeType="1"/>
          </p:cNvSpPr>
          <p:nvPr/>
        </p:nvSpPr>
        <p:spPr bwMode="auto">
          <a:xfrm flipV="1">
            <a:off x="4803775" y="4150467"/>
            <a:ext cx="0" cy="89693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3" name="Freeform 482"/>
          <p:cNvSpPr>
            <a:spLocks/>
          </p:cNvSpPr>
          <p:nvPr/>
        </p:nvSpPr>
        <p:spPr bwMode="auto">
          <a:xfrm>
            <a:off x="4789488" y="5047404"/>
            <a:ext cx="28575" cy="84138"/>
          </a:xfrm>
          <a:custGeom>
            <a:avLst/>
            <a:gdLst>
              <a:gd name="T0" fmla="*/ 0 w 124"/>
              <a:gd name="T1" fmla="*/ 0 h 370"/>
              <a:gd name="T2" fmla="*/ 124 w 124"/>
              <a:gd name="T3" fmla="*/ 0 h 370"/>
              <a:gd name="T4" fmla="*/ 62 w 124"/>
              <a:gd name="T5" fmla="*/ 370 h 370"/>
              <a:gd name="T6" fmla="*/ 0 w 124"/>
              <a:gd name="T7" fmla="*/ 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" h="370">
                <a:moveTo>
                  <a:pt x="0" y="0"/>
                </a:moveTo>
                <a:lnTo>
                  <a:pt x="124" y="0"/>
                </a:lnTo>
                <a:lnTo>
                  <a:pt x="62" y="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4" name="Freeform 483"/>
          <p:cNvSpPr>
            <a:spLocks/>
          </p:cNvSpPr>
          <p:nvPr/>
        </p:nvSpPr>
        <p:spPr bwMode="auto">
          <a:xfrm>
            <a:off x="4789488" y="4066329"/>
            <a:ext cx="28575" cy="84138"/>
          </a:xfrm>
          <a:custGeom>
            <a:avLst/>
            <a:gdLst>
              <a:gd name="T0" fmla="*/ 0 w 124"/>
              <a:gd name="T1" fmla="*/ 370 h 370"/>
              <a:gd name="T2" fmla="*/ 124 w 124"/>
              <a:gd name="T3" fmla="*/ 370 h 370"/>
              <a:gd name="T4" fmla="*/ 62 w 124"/>
              <a:gd name="T5" fmla="*/ 0 h 370"/>
              <a:gd name="T6" fmla="*/ 0 w 124"/>
              <a:gd name="T7" fmla="*/ 37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" h="370">
                <a:moveTo>
                  <a:pt x="0" y="370"/>
                </a:moveTo>
                <a:lnTo>
                  <a:pt x="124" y="370"/>
                </a:lnTo>
                <a:lnTo>
                  <a:pt x="62" y="0"/>
                </a:lnTo>
                <a:lnTo>
                  <a:pt x="0" y="3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5" name="Freeform 484"/>
          <p:cNvSpPr>
            <a:spLocks/>
          </p:cNvSpPr>
          <p:nvPr/>
        </p:nvSpPr>
        <p:spPr bwMode="auto">
          <a:xfrm>
            <a:off x="4692650" y="4621954"/>
            <a:ext cx="88900" cy="44450"/>
          </a:xfrm>
          <a:custGeom>
            <a:avLst/>
            <a:gdLst>
              <a:gd name="T0" fmla="*/ 66 w 392"/>
              <a:gd name="T1" fmla="*/ 196 h 196"/>
              <a:gd name="T2" fmla="*/ 0 w 392"/>
              <a:gd name="T3" fmla="*/ 147 h 196"/>
              <a:gd name="T4" fmla="*/ 0 w 392"/>
              <a:gd name="T5" fmla="*/ 49 h 196"/>
              <a:gd name="T6" fmla="*/ 66 w 392"/>
              <a:gd name="T7" fmla="*/ 0 h 196"/>
              <a:gd name="T8" fmla="*/ 131 w 392"/>
              <a:gd name="T9" fmla="*/ 0 h 196"/>
              <a:gd name="T10" fmla="*/ 196 w 392"/>
              <a:gd name="T11" fmla="*/ 49 h 196"/>
              <a:gd name="T12" fmla="*/ 196 w 392"/>
              <a:gd name="T13" fmla="*/ 147 h 196"/>
              <a:gd name="T14" fmla="*/ 262 w 392"/>
              <a:gd name="T15" fmla="*/ 196 h 196"/>
              <a:gd name="T16" fmla="*/ 392 w 392"/>
              <a:gd name="T17" fmla="*/ 196 h 196"/>
              <a:gd name="T18" fmla="*/ 392 w 392"/>
              <a:gd name="T19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2" h="196">
                <a:moveTo>
                  <a:pt x="66" y="196"/>
                </a:moveTo>
                <a:lnTo>
                  <a:pt x="0" y="147"/>
                </a:lnTo>
                <a:lnTo>
                  <a:pt x="0" y="49"/>
                </a:lnTo>
                <a:lnTo>
                  <a:pt x="66" y="0"/>
                </a:lnTo>
                <a:lnTo>
                  <a:pt x="131" y="0"/>
                </a:lnTo>
                <a:lnTo>
                  <a:pt x="196" y="49"/>
                </a:lnTo>
                <a:lnTo>
                  <a:pt x="196" y="147"/>
                </a:lnTo>
                <a:lnTo>
                  <a:pt x="262" y="196"/>
                </a:lnTo>
                <a:lnTo>
                  <a:pt x="392" y="196"/>
                </a:lnTo>
                <a:lnTo>
                  <a:pt x="392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6" name="Freeform 485"/>
          <p:cNvSpPr>
            <a:spLocks/>
          </p:cNvSpPr>
          <p:nvPr/>
        </p:nvSpPr>
        <p:spPr bwMode="auto">
          <a:xfrm>
            <a:off x="4692650" y="4588617"/>
            <a:ext cx="88900" cy="11113"/>
          </a:xfrm>
          <a:custGeom>
            <a:avLst/>
            <a:gdLst>
              <a:gd name="T0" fmla="*/ 66 w 392"/>
              <a:gd name="T1" fmla="*/ 48 h 48"/>
              <a:gd name="T2" fmla="*/ 0 w 392"/>
              <a:gd name="T3" fmla="*/ 0 h 48"/>
              <a:gd name="T4" fmla="*/ 392 w 392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2" h="48">
                <a:moveTo>
                  <a:pt x="66" y="48"/>
                </a:moveTo>
                <a:lnTo>
                  <a:pt x="0" y="0"/>
                </a:lnTo>
                <a:lnTo>
                  <a:pt x="392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7" name="Line 486"/>
          <p:cNvSpPr>
            <a:spLocks noChangeShapeType="1"/>
          </p:cNvSpPr>
          <p:nvPr/>
        </p:nvSpPr>
        <p:spPr bwMode="auto">
          <a:xfrm flipV="1">
            <a:off x="4781550" y="4577504"/>
            <a:ext cx="0" cy="22225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8" name="Freeform 487"/>
          <p:cNvSpPr>
            <a:spLocks/>
          </p:cNvSpPr>
          <p:nvPr/>
        </p:nvSpPr>
        <p:spPr bwMode="auto">
          <a:xfrm>
            <a:off x="4692650" y="4521942"/>
            <a:ext cx="88900" cy="33338"/>
          </a:xfrm>
          <a:custGeom>
            <a:avLst/>
            <a:gdLst>
              <a:gd name="T0" fmla="*/ 392 w 392"/>
              <a:gd name="T1" fmla="*/ 99 h 147"/>
              <a:gd name="T2" fmla="*/ 327 w 392"/>
              <a:gd name="T3" fmla="*/ 147 h 147"/>
              <a:gd name="T4" fmla="*/ 66 w 392"/>
              <a:gd name="T5" fmla="*/ 147 h 147"/>
              <a:gd name="T6" fmla="*/ 0 w 392"/>
              <a:gd name="T7" fmla="*/ 99 h 147"/>
              <a:gd name="T8" fmla="*/ 0 w 392"/>
              <a:gd name="T9" fmla="*/ 50 h 147"/>
              <a:gd name="T10" fmla="*/ 66 w 392"/>
              <a:gd name="T11" fmla="*/ 0 h 147"/>
              <a:gd name="T12" fmla="*/ 327 w 392"/>
              <a:gd name="T13" fmla="*/ 0 h 147"/>
              <a:gd name="T14" fmla="*/ 392 w 392"/>
              <a:gd name="T15" fmla="*/ 50 h 147"/>
              <a:gd name="T16" fmla="*/ 392 w 392"/>
              <a:gd name="T17" fmla="*/ 99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2" h="147">
                <a:moveTo>
                  <a:pt x="392" y="99"/>
                </a:moveTo>
                <a:lnTo>
                  <a:pt x="327" y="147"/>
                </a:lnTo>
                <a:lnTo>
                  <a:pt x="66" y="147"/>
                </a:lnTo>
                <a:lnTo>
                  <a:pt x="0" y="99"/>
                </a:lnTo>
                <a:lnTo>
                  <a:pt x="0" y="50"/>
                </a:lnTo>
                <a:lnTo>
                  <a:pt x="66" y="0"/>
                </a:lnTo>
                <a:lnTo>
                  <a:pt x="327" y="0"/>
                </a:lnTo>
                <a:lnTo>
                  <a:pt x="392" y="50"/>
                </a:lnTo>
                <a:lnTo>
                  <a:pt x="392" y="99"/>
                </a:lnTo>
                <a:close/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9" name="Line 488"/>
          <p:cNvSpPr>
            <a:spLocks noChangeShapeType="1"/>
          </p:cNvSpPr>
          <p:nvPr/>
        </p:nvSpPr>
        <p:spPr bwMode="auto">
          <a:xfrm>
            <a:off x="5662613" y="5131542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0" name="Line 489"/>
          <p:cNvSpPr>
            <a:spLocks noChangeShapeType="1"/>
          </p:cNvSpPr>
          <p:nvPr/>
        </p:nvSpPr>
        <p:spPr bwMode="auto">
          <a:xfrm>
            <a:off x="5459413" y="4066329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1" name="Line 490"/>
          <p:cNvSpPr>
            <a:spLocks noChangeShapeType="1"/>
          </p:cNvSpPr>
          <p:nvPr/>
        </p:nvSpPr>
        <p:spPr bwMode="auto">
          <a:xfrm>
            <a:off x="4803775" y="4066329"/>
            <a:ext cx="15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2" name="Line 491"/>
          <p:cNvSpPr>
            <a:spLocks noChangeShapeType="1"/>
          </p:cNvSpPr>
          <p:nvPr/>
        </p:nvSpPr>
        <p:spPr bwMode="auto">
          <a:xfrm>
            <a:off x="6992938" y="4671167"/>
            <a:ext cx="0" cy="1905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3" name="Line 492"/>
          <p:cNvSpPr>
            <a:spLocks noChangeShapeType="1"/>
          </p:cNvSpPr>
          <p:nvPr/>
        </p:nvSpPr>
        <p:spPr bwMode="auto">
          <a:xfrm flipV="1">
            <a:off x="8510588" y="4671167"/>
            <a:ext cx="1588" cy="1905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4" name="Freeform 493"/>
          <p:cNvSpPr>
            <a:spLocks/>
          </p:cNvSpPr>
          <p:nvPr/>
        </p:nvSpPr>
        <p:spPr bwMode="auto">
          <a:xfrm>
            <a:off x="6992938" y="4690217"/>
            <a:ext cx="7938" cy="17463"/>
          </a:xfrm>
          <a:custGeom>
            <a:avLst/>
            <a:gdLst>
              <a:gd name="T0" fmla="*/ 0 w 37"/>
              <a:gd name="T1" fmla="*/ 0 h 77"/>
              <a:gd name="T2" fmla="*/ 4 w 37"/>
              <a:gd name="T3" fmla="*/ 21 h 77"/>
              <a:gd name="T4" fmla="*/ 11 w 37"/>
              <a:gd name="T5" fmla="*/ 42 h 77"/>
              <a:gd name="T6" fmla="*/ 23 w 37"/>
              <a:gd name="T7" fmla="*/ 60 h 77"/>
              <a:gd name="T8" fmla="*/ 37 w 37"/>
              <a:gd name="T9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77">
                <a:moveTo>
                  <a:pt x="0" y="0"/>
                </a:moveTo>
                <a:lnTo>
                  <a:pt x="4" y="21"/>
                </a:lnTo>
                <a:lnTo>
                  <a:pt x="11" y="42"/>
                </a:lnTo>
                <a:lnTo>
                  <a:pt x="23" y="60"/>
                </a:lnTo>
                <a:lnTo>
                  <a:pt x="37" y="77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5" name="Freeform 494"/>
          <p:cNvSpPr>
            <a:spLocks/>
          </p:cNvSpPr>
          <p:nvPr/>
        </p:nvSpPr>
        <p:spPr bwMode="auto">
          <a:xfrm>
            <a:off x="8502650" y="4690217"/>
            <a:ext cx="7938" cy="17463"/>
          </a:xfrm>
          <a:custGeom>
            <a:avLst/>
            <a:gdLst>
              <a:gd name="T0" fmla="*/ 0 w 36"/>
              <a:gd name="T1" fmla="*/ 77 h 77"/>
              <a:gd name="T2" fmla="*/ 14 w 36"/>
              <a:gd name="T3" fmla="*/ 60 h 77"/>
              <a:gd name="T4" fmla="*/ 25 w 36"/>
              <a:gd name="T5" fmla="*/ 42 h 77"/>
              <a:gd name="T6" fmla="*/ 33 w 36"/>
              <a:gd name="T7" fmla="*/ 21 h 77"/>
              <a:gd name="T8" fmla="*/ 36 w 36"/>
              <a:gd name="T9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77">
                <a:moveTo>
                  <a:pt x="0" y="77"/>
                </a:moveTo>
                <a:lnTo>
                  <a:pt x="14" y="60"/>
                </a:lnTo>
                <a:lnTo>
                  <a:pt x="25" y="42"/>
                </a:lnTo>
                <a:lnTo>
                  <a:pt x="33" y="21"/>
                </a:lnTo>
                <a:lnTo>
                  <a:pt x="36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6" name="Line 495"/>
          <p:cNvSpPr>
            <a:spLocks noChangeShapeType="1"/>
          </p:cNvSpPr>
          <p:nvPr/>
        </p:nvSpPr>
        <p:spPr bwMode="auto">
          <a:xfrm>
            <a:off x="7000875" y="4707679"/>
            <a:ext cx="19050" cy="1428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7" name="Freeform 496"/>
          <p:cNvSpPr>
            <a:spLocks/>
          </p:cNvSpPr>
          <p:nvPr/>
        </p:nvSpPr>
        <p:spPr bwMode="auto">
          <a:xfrm>
            <a:off x="7059613" y="4753717"/>
            <a:ext cx="252413" cy="88900"/>
          </a:xfrm>
          <a:custGeom>
            <a:avLst/>
            <a:gdLst>
              <a:gd name="T0" fmla="*/ 0 w 1112"/>
              <a:gd name="T1" fmla="*/ 0 h 392"/>
              <a:gd name="T2" fmla="*/ 91 w 1112"/>
              <a:gd name="T3" fmla="*/ 57 h 392"/>
              <a:gd name="T4" fmla="*/ 185 w 1112"/>
              <a:gd name="T5" fmla="*/ 111 h 392"/>
              <a:gd name="T6" fmla="*/ 282 w 1112"/>
              <a:gd name="T7" fmla="*/ 161 h 392"/>
              <a:gd name="T8" fmla="*/ 380 w 1112"/>
              <a:gd name="T9" fmla="*/ 207 h 392"/>
              <a:gd name="T10" fmla="*/ 481 w 1112"/>
              <a:gd name="T11" fmla="*/ 248 h 392"/>
              <a:gd name="T12" fmla="*/ 583 w 1112"/>
              <a:gd name="T13" fmla="*/ 284 h 392"/>
              <a:gd name="T14" fmla="*/ 686 w 1112"/>
              <a:gd name="T15" fmla="*/ 315 h 392"/>
              <a:gd name="T16" fmla="*/ 791 w 1112"/>
              <a:gd name="T17" fmla="*/ 342 h 392"/>
              <a:gd name="T18" fmla="*/ 898 w 1112"/>
              <a:gd name="T19" fmla="*/ 363 h 392"/>
              <a:gd name="T20" fmla="*/ 1005 w 1112"/>
              <a:gd name="T21" fmla="*/ 379 h 392"/>
              <a:gd name="T22" fmla="*/ 1112 w 1112"/>
              <a:gd name="T23" fmla="*/ 392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2" h="392">
                <a:moveTo>
                  <a:pt x="0" y="0"/>
                </a:moveTo>
                <a:lnTo>
                  <a:pt x="91" y="57"/>
                </a:lnTo>
                <a:lnTo>
                  <a:pt x="185" y="111"/>
                </a:lnTo>
                <a:lnTo>
                  <a:pt x="282" y="161"/>
                </a:lnTo>
                <a:lnTo>
                  <a:pt x="380" y="207"/>
                </a:lnTo>
                <a:lnTo>
                  <a:pt x="481" y="248"/>
                </a:lnTo>
                <a:lnTo>
                  <a:pt x="583" y="284"/>
                </a:lnTo>
                <a:lnTo>
                  <a:pt x="686" y="315"/>
                </a:lnTo>
                <a:lnTo>
                  <a:pt x="791" y="342"/>
                </a:lnTo>
                <a:lnTo>
                  <a:pt x="898" y="363"/>
                </a:lnTo>
                <a:lnTo>
                  <a:pt x="1005" y="379"/>
                </a:lnTo>
                <a:lnTo>
                  <a:pt x="1112" y="392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8" name="Line 497"/>
          <p:cNvSpPr>
            <a:spLocks noChangeShapeType="1"/>
          </p:cNvSpPr>
          <p:nvPr/>
        </p:nvSpPr>
        <p:spPr bwMode="auto">
          <a:xfrm>
            <a:off x="7337425" y="4844204"/>
            <a:ext cx="190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9" name="Line 498"/>
          <p:cNvSpPr>
            <a:spLocks noChangeShapeType="1"/>
          </p:cNvSpPr>
          <p:nvPr/>
        </p:nvSpPr>
        <p:spPr bwMode="auto">
          <a:xfrm flipV="1">
            <a:off x="8147050" y="4844204"/>
            <a:ext cx="190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0" name="Freeform 499"/>
          <p:cNvSpPr>
            <a:spLocks/>
          </p:cNvSpPr>
          <p:nvPr/>
        </p:nvSpPr>
        <p:spPr bwMode="auto">
          <a:xfrm>
            <a:off x="8191500" y="4753717"/>
            <a:ext cx="252413" cy="88900"/>
          </a:xfrm>
          <a:custGeom>
            <a:avLst/>
            <a:gdLst>
              <a:gd name="T0" fmla="*/ 0 w 1111"/>
              <a:gd name="T1" fmla="*/ 392 h 392"/>
              <a:gd name="T2" fmla="*/ 108 w 1111"/>
              <a:gd name="T3" fmla="*/ 379 h 392"/>
              <a:gd name="T4" fmla="*/ 214 w 1111"/>
              <a:gd name="T5" fmla="*/ 363 h 392"/>
              <a:gd name="T6" fmla="*/ 321 w 1111"/>
              <a:gd name="T7" fmla="*/ 341 h 392"/>
              <a:gd name="T8" fmla="*/ 426 w 1111"/>
              <a:gd name="T9" fmla="*/ 315 h 392"/>
              <a:gd name="T10" fmla="*/ 529 w 1111"/>
              <a:gd name="T11" fmla="*/ 283 h 392"/>
              <a:gd name="T12" fmla="*/ 631 w 1111"/>
              <a:gd name="T13" fmla="*/ 248 h 392"/>
              <a:gd name="T14" fmla="*/ 732 w 1111"/>
              <a:gd name="T15" fmla="*/ 207 h 392"/>
              <a:gd name="T16" fmla="*/ 830 w 1111"/>
              <a:gd name="T17" fmla="*/ 161 h 392"/>
              <a:gd name="T18" fmla="*/ 925 w 1111"/>
              <a:gd name="T19" fmla="*/ 111 h 392"/>
              <a:gd name="T20" fmla="*/ 1020 w 1111"/>
              <a:gd name="T21" fmla="*/ 57 h 392"/>
              <a:gd name="T22" fmla="*/ 1111 w 1111"/>
              <a:gd name="T23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1" h="392">
                <a:moveTo>
                  <a:pt x="0" y="392"/>
                </a:moveTo>
                <a:lnTo>
                  <a:pt x="108" y="379"/>
                </a:lnTo>
                <a:lnTo>
                  <a:pt x="214" y="363"/>
                </a:lnTo>
                <a:lnTo>
                  <a:pt x="321" y="341"/>
                </a:lnTo>
                <a:lnTo>
                  <a:pt x="426" y="315"/>
                </a:lnTo>
                <a:lnTo>
                  <a:pt x="529" y="283"/>
                </a:lnTo>
                <a:lnTo>
                  <a:pt x="631" y="248"/>
                </a:lnTo>
                <a:lnTo>
                  <a:pt x="732" y="207"/>
                </a:lnTo>
                <a:lnTo>
                  <a:pt x="830" y="161"/>
                </a:lnTo>
                <a:lnTo>
                  <a:pt x="925" y="111"/>
                </a:lnTo>
                <a:lnTo>
                  <a:pt x="1020" y="57"/>
                </a:lnTo>
                <a:lnTo>
                  <a:pt x="1111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1" name="Line 500"/>
          <p:cNvSpPr>
            <a:spLocks noChangeShapeType="1"/>
          </p:cNvSpPr>
          <p:nvPr/>
        </p:nvSpPr>
        <p:spPr bwMode="auto">
          <a:xfrm flipV="1">
            <a:off x="8485188" y="4707679"/>
            <a:ext cx="17463" cy="1428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2" name="Line 501"/>
          <p:cNvSpPr>
            <a:spLocks noChangeShapeType="1"/>
          </p:cNvSpPr>
          <p:nvPr/>
        </p:nvSpPr>
        <p:spPr bwMode="auto">
          <a:xfrm flipH="1">
            <a:off x="8569325" y="4714029"/>
            <a:ext cx="0" cy="9525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3" name="Line 502"/>
          <p:cNvSpPr>
            <a:spLocks noChangeShapeType="1"/>
          </p:cNvSpPr>
          <p:nvPr/>
        </p:nvSpPr>
        <p:spPr bwMode="auto">
          <a:xfrm flipV="1">
            <a:off x="8599488" y="4714029"/>
            <a:ext cx="0" cy="2698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4" name="Freeform 503"/>
          <p:cNvSpPr>
            <a:spLocks/>
          </p:cNvSpPr>
          <p:nvPr/>
        </p:nvSpPr>
        <p:spPr bwMode="auto">
          <a:xfrm>
            <a:off x="8234363" y="4753717"/>
            <a:ext cx="331788" cy="152400"/>
          </a:xfrm>
          <a:custGeom>
            <a:avLst/>
            <a:gdLst>
              <a:gd name="T0" fmla="*/ 1462 w 1462"/>
              <a:gd name="T1" fmla="*/ 0 h 673"/>
              <a:gd name="T2" fmla="*/ 1459 w 1462"/>
              <a:gd name="T3" fmla="*/ 12 h 673"/>
              <a:gd name="T4" fmla="*/ 1455 w 1462"/>
              <a:gd name="T5" fmla="*/ 25 h 673"/>
              <a:gd name="T6" fmla="*/ 1450 w 1462"/>
              <a:gd name="T7" fmla="*/ 37 h 673"/>
              <a:gd name="T8" fmla="*/ 1444 w 1462"/>
              <a:gd name="T9" fmla="*/ 49 h 673"/>
              <a:gd name="T10" fmla="*/ 1431 w 1462"/>
              <a:gd name="T11" fmla="*/ 73 h 673"/>
              <a:gd name="T12" fmla="*/ 1417 w 1462"/>
              <a:gd name="T13" fmla="*/ 95 h 673"/>
              <a:gd name="T14" fmla="*/ 1401 w 1462"/>
              <a:gd name="T15" fmla="*/ 117 h 673"/>
              <a:gd name="T16" fmla="*/ 1386 w 1462"/>
              <a:gd name="T17" fmla="*/ 138 h 673"/>
              <a:gd name="T18" fmla="*/ 1369 w 1462"/>
              <a:gd name="T19" fmla="*/ 158 h 673"/>
              <a:gd name="T20" fmla="*/ 1351 w 1462"/>
              <a:gd name="T21" fmla="*/ 178 h 673"/>
              <a:gd name="T22" fmla="*/ 1334 w 1462"/>
              <a:gd name="T23" fmla="*/ 197 h 673"/>
              <a:gd name="T24" fmla="*/ 1315 w 1462"/>
              <a:gd name="T25" fmla="*/ 216 h 673"/>
              <a:gd name="T26" fmla="*/ 1276 w 1462"/>
              <a:gd name="T27" fmla="*/ 252 h 673"/>
              <a:gd name="T28" fmla="*/ 1236 w 1462"/>
              <a:gd name="T29" fmla="*/ 286 h 673"/>
              <a:gd name="T30" fmla="*/ 1194 w 1462"/>
              <a:gd name="T31" fmla="*/ 319 h 673"/>
              <a:gd name="T32" fmla="*/ 1152 w 1462"/>
              <a:gd name="T33" fmla="*/ 351 h 673"/>
              <a:gd name="T34" fmla="*/ 1109 w 1462"/>
              <a:gd name="T35" fmla="*/ 381 h 673"/>
              <a:gd name="T36" fmla="*/ 1063 w 1462"/>
              <a:gd name="T37" fmla="*/ 408 h 673"/>
              <a:gd name="T38" fmla="*/ 1018 w 1462"/>
              <a:gd name="T39" fmla="*/ 436 h 673"/>
              <a:gd name="T40" fmla="*/ 971 w 1462"/>
              <a:gd name="T41" fmla="*/ 460 h 673"/>
              <a:gd name="T42" fmla="*/ 925 w 1462"/>
              <a:gd name="T43" fmla="*/ 485 h 673"/>
              <a:gd name="T44" fmla="*/ 876 w 1462"/>
              <a:gd name="T45" fmla="*/ 507 h 673"/>
              <a:gd name="T46" fmla="*/ 827 w 1462"/>
              <a:gd name="T47" fmla="*/ 527 h 673"/>
              <a:gd name="T48" fmla="*/ 778 w 1462"/>
              <a:gd name="T49" fmla="*/ 547 h 673"/>
              <a:gd name="T50" fmla="*/ 729 w 1462"/>
              <a:gd name="T51" fmla="*/ 563 h 673"/>
              <a:gd name="T52" fmla="*/ 678 w 1462"/>
              <a:gd name="T53" fmla="*/ 580 h 673"/>
              <a:gd name="T54" fmla="*/ 627 w 1462"/>
              <a:gd name="T55" fmla="*/ 594 h 673"/>
              <a:gd name="T56" fmla="*/ 576 w 1462"/>
              <a:gd name="T57" fmla="*/ 608 h 673"/>
              <a:gd name="T58" fmla="*/ 525 w 1462"/>
              <a:gd name="T59" fmla="*/ 620 h 673"/>
              <a:gd name="T60" fmla="*/ 473 w 1462"/>
              <a:gd name="T61" fmla="*/ 631 h 673"/>
              <a:gd name="T62" fmla="*/ 421 w 1462"/>
              <a:gd name="T63" fmla="*/ 640 h 673"/>
              <a:gd name="T64" fmla="*/ 369 w 1462"/>
              <a:gd name="T65" fmla="*/ 648 h 673"/>
              <a:gd name="T66" fmla="*/ 316 w 1462"/>
              <a:gd name="T67" fmla="*/ 655 h 673"/>
              <a:gd name="T68" fmla="*/ 263 w 1462"/>
              <a:gd name="T69" fmla="*/ 661 h 673"/>
              <a:gd name="T70" fmla="*/ 211 w 1462"/>
              <a:gd name="T71" fmla="*/ 665 h 673"/>
              <a:gd name="T72" fmla="*/ 158 w 1462"/>
              <a:gd name="T73" fmla="*/ 669 h 673"/>
              <a:gd name="T74" fmla="*/ 105 w 1462"/>
              <a:gd name="T75" fmla="*/ 671 h 673"/>
              <a:gd name="T76" fmla="*/ 0 w 1462"/>
              <a:gd name="T77" fmla="*/ 673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62" h="673">
                <a:moveTo>
                  <a:pt x="1462" y="0"/>
                </a:moveTo>
                <a:lnTo>
                  <a:pt x="1459" y="12"/>
                </a:lnTo>
                <a:lnTo>
                  <a:pt x="1455" y="25"/>
                </a:lnTo>
                <a:lnTo>
                  <a:pt x="1450" y="37"/>
                </a:lnTo>
                <a:lnTo>
                  <a:pt x="1444" y="49"/>
                </a:lnTo>
                <a:lnTo>
                  <a:pt x="1431" y="73"/>
                </a:lnTo>
                <a:lnTo>
                  <a:pt x="1417" y="95"/>
                </a:lnTo>
                <a:lnTo>
                  <a:pt x="1401" y="117"/>
                </a:lnTo>
                <a:lnTo>
                  <a:pt x="1386" y="138"/>
                </a:lnTo>
                <a:lnTo>
                  <a:pt x="1369" y="158"/>
                </a:lnTo>
                <a:lnTo>
                  <a:pt x="1351" y="178"/>
                </a:lnTo>
                <a:lnTo>
                  <a:pt x="1334" y="197"/>
                </a:lnTo>
                <a:lnTo>
                  <a:pt x="1315" y="216"/>
                </a:lnTo>
                <a:lnTo>
                  <a:pt x="1276" y="252"/>
                </a:lnTo>
                <a:lnTo>
                  <a:pt x="1236" y="286"/>
                </a:lnTo>
                <a:lnTo>
                  <a:pt x="1194" y="319"/>
                </a:lnTo>
                <a:lnTo>
                  <a:pt x="1152" y="351"/>
                </a:lnTo>
                <a:lnTo>
                  <a:pt x="1109" y="381"/>
                </a:lnTo>
                <a:lnTo>
                  <a:pt x="1063" y="408"/>
                </a:lnTo>
                <a:lnTo>
                  <a:pt x="1018" y="436"/>
                </a:lnTo>
                <a:lnTo>
                  <a:pt x="971" y="460"/>
                </a:lnTo>
                <a:lnTo>
                  <a:pt x="925" y="485"/>
                </a:lnTo>
                <a:lnTo>
                  <a:pt x="876" y="507"/>
                </a:lnTo>
                <a:lnTo>
                  <a:pt x="827" y="527"/>
                </a:lnTo>
                <a:lnTo>
                  <a:pt x="778" y="547"/>
                </a:lnTo>
                <a:lnTo>
                  <a:pt x="729" y="563"/>
                </a:lnTo>
                <a:lnTo>
                  <a:pt x="678" y="580"/>
                </a:lnTo>
                <a:lnTo>
                  <a:pt x="627" y="594"/>
                </a:lnTo>
                <a:lnTo>
                  <a:pt x="576" y="608"/>
                </a:lnTo>
                <a:lnTo>
                  <a:pt x="525" y="620"/>
                </a:lnTo>
                <a:lnTo>
                  <a:pt x="473" y="631"/>
                </a:lnTo>
                <a:lnTo>
                  <a:pt x="421" y="640"/>
                </a:lnTo>
                <a:lnTo>
                  <a:pt x="369" y="648"/>
                </a:lnTo>
                <a:lnTo>
                  <a:pt x="316" y="655"/>
                </a:lnTo>
                <a:lnTo>
                  <a:pt x="263" y="661"/>
                </a:lnTo>
                <a:lnTo>
                  <a:pt x="211" y="665"/>
                </a:lnTo>
                <a:lnTo>
                  <a:pt x="158" y="669"/>
                </a:lnTo>
                <a:lnTo>
                  <a:pt x="105" y="671"/>
                </a:lnTo>
                <a:lnTo>
                  <a:pt x="0" y="673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5" name="Freeform 504"/>
          <p:cNvSpPr>
            <a:spLocks/>
          </p:cNvSpPr>
          <p:nvPr/>
        </p:nvSpPr>
        <p:spPr bwMode="auto">
          <a:xfrm>
            <a:off x="8234363" y="4741017"/>
            <a:ext cx="365125" cy="195263"/>
          </a:xfrm>
          <a:custGeom>
            <a:avLst/>
            <a:gdLst>
              <a:gd name="T0" fmla="*/ 0 w 1608"/>
              <a:gd name="T1" fmla="*/ 862 h 862"/>
              <a:gd name="T2" fmla="*/ 121 w 1608"/>
              <a:gd name="T3" fmla="*/ 860 h 862"/>
              <a:gd name="T4" fmla="*/ 182 w 1608"/>
              <a:gd name="T5" fmla="*/ 857 h 862"/>
              <a:gd name="T6" fmla="*/ 243 w 1608"/>
              <a:gd name="T7" fmla="*/ 852 h 862"/>
              <a:gd name="T8" fmla="*/ 304 w 1608"/>
              <a:gd name="T9" fmla="*/ 847 h 862"/>
              <a:gd name="T10" fmla="*/ 365 w 1608"/>
              <a:gd name="T11" fmla="*/ 839 h 862"/>
              <a:gd name="T12" fmla="*/ 426 w 1608"/>
              <a:gd name="T13" fmla="*/ 830 h 862"/>
              <a:gd name="T14" fmla="*/ 486 w 1608"/>
              <a:gd name="T15" fmla="*/ 820 h 862"/>
              <a:gd name="T16" fmla="*/ 546 w 1608"/>
              <a:gd name="T17" fmla="*/ 808 h 862"/>
              <a:gd name="T18" fmla="*/ 606 w 1608"/>
              <a:gd name="T19" fmla="*/ 794 h 862"/>
              <a:gd name="T20" fmla="*/ 665 w 1608"/>
              <a:gd name="T21" fmla="*/ 779 h 862"/>
              <a:gd name="T22" fmla="*/ 724 w 1608"/>
              <a:gd name="T23" fmla="*/ 761 h 862"/>
              <a:gd name="T24" fmla="*/ 782 w 1608"/>
              <a:gd name="T25" fmla="*/ 742 h 862"/>
              <a:gd name="T26" fmla="*/ 839 w 1608"/>
              <a:gd name="T27" fmla="*/ 721 h 862"/>
              <a:gd name="T28" fmla="*/ 896 w 1608"/>
              <a:gd name="T29" fmla="*/ 699 h 862"/>
              <a:gd name="T30" fmla="*/ 952 w 1608"/>
              <a:gd name="T31" fmla="*/ 675 h 862"/>
              <a:gd name="T32" fmla="*/ 1008 w 1608"/>
              <a:gd name="T33" fmla="*/ 648 h 862"/>
              <a:gd name="T34" fmla="*/ 1062 w 1608"/>
              <a:gd name="T35" fmla="*/ 619 h 862"/>
              <a:gd name="T36" fmla="*/ 1115 w 1608"/>
              <a:gd name="T37" fmla="*/ 590 h 862"/>
              <a:gd name="T38" fmla="*/ 1167 w 1608"/>
              <a:gd name="T39" fmla="*/ 557 h 862"/>
              <a:gd name="T40" fmla="*/ 1218 w 1608"/>
              <a:gd name="T41" fmla="*/ 523 h 862"/>
              <a:gd name="T42" fmla="*/ 1267 w 1608"/>
              <a:gd name="T43" fmla="*/ 488 h 862"/>
              <a:gd name="T44" fmla="*/ 1316 w 1608"/>
              <a:gd name="T45" fmla="*/ 450 h 862"/>
              <a:gd name="T46" fmla="*/ 1362 w 1608"/>
              <a:gd name="T47" fmla="*/ 410 h 862"/>
              <a:gd name="T48" fmla="*/ 1407 w 1608"/>
              <a:gd name="T49" fmla="*/ 368 h 862"/>
              <a:gd name="T50" fmla="*/ 1429 w 1608"/>
              <a:gd name="T51" fmla="*/ 347 h 862"/>
              <a:gd name="T52" fmla="*/ 1450 w 1608"/>
              <a:gd name="T53" fmla="*/ 325 h 862"/>
              <a:gd name="T54" fmla="*/ 1470 w 1608"/>
              <a:gd name="T55" fmla="*/ 302 h 862"/>
              <a:gd name="T56" fmla="*/ 1490 w 1608"/>
              <a:gd name="T57" fmla="*/ 278 h 862"/>
              <a:gd name="T58" fmla="*/ 1509 w 1608"/>
              <a:gd name="T59" fmla="*/ 254 h 862"/>
              <a:gd name="T60" fmla="*/ 1526 w 1608"/>
              <a:gd name="T61" fmla="*/ 228 h 862"/>
              <a:gd name="T62" fmla="*/ 1542 w 1608"/>
              <a:gd name="T63" fmla="*/ 203 h 862"/>
              <a:gd name="T64" fmla="*/ 1557 w 1608"/>
              <a:gd name="T65" fmla="*/ 176 h 862"/>
              <a:gd name="T66" fmla="*/ 1571 w 1608"/>
              <a:gd name="T67" fmla="*/ 149 h 862"/>
              <a:gd name="T68" fmla="*/ 1582 w 1608"/>
              <a:gd name="T69" fmla="*/ 120 h 862"/>
              <a:gd name="T70" fmla="*/ 1592 w 1608"/>
              <a:gd name="T71" fmla="*/ 91 h 862"/>
              <a:gd name="T72" fmla="*/ 1598 w 1608"/>
              <a:gd name="T73" fmla="*/ 61 h 862"/>
              <a:gd name="T74" fmla="*/ 1604 w 1608"/>
              <a:gd name="T75" fmla="*/ 31 h 862"/>
              <a:gd name="T76" fmla="*/ 1608 w 1608"/>
              <a:gd name="T77" fmla="*/ 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08" h="862">
                <a:moveTo>
                  <a:pt x="0" y="862"/>
                </a:moveTo>
                <a:lnTo>
                  <a:pt x="121" y="860"/>
                </a:lnTo>
                <a:lnTo>
                  <a:pt x="182" y="857"/>
                </a:lnTo>
                <a:lnTo>
                  <a:pt x="243" y="852"/>
                </a:lnTo>
                <a:lnTo>
                  <a:pt x="304" y="847"/>
                </a:lnTo>
                <a:lnTo>
                  <a:pt x="365" y="839"/>
                </a:lnTo>
                <a:lnTo>
                  <a:pt x="426" y="830"/>
                </a:lnTo>
                <a:lnTo>
                  <a:pt x="486" y="820"/>
                </a:lnTo>
                <a:lnTo>
                  <a:pt x="546" y="808"/>
                </a:lnTo>
                <a:lnTo>
                  <a:pt x="606" y="794"/>
                </a:lnTo>
                <a:lnTo>
                  <a:pt x="665" y="779"/>
                </a:lnTo>
                <a:lnTo>
                  <a:pt x="724" y="761"/>
                </a:lnTo>
                <a:lnTo>
                  <a:pt x="782" y="742"/>
                </a:lnTo>
                <a:lnTo>
                  <a:pt x="839" y="721"/>
                </a:lnTo>
                <a:lnTo>
                  <a:pt x="896" y="699"/>
                </a:lnTo>
                <a:lnTo>
                  <a:pt x="952" y="675"/>
                </a:lnTo>
                <a:lnTo>
                  <a:pt x="1008" y="648"/>
                </a:lnTo>
                <a:lnTo>
                  <a:pt x="1062" y="619"/>
                </a:lnTo>
                <a:lnTo>
                  <a:pt x="1115" y="590"/>
                </a:lnTo>
                <a:lnTo>
                  <a:pt x="1167" y="557"/>
                </a:lnTo>
                <a:lnTo>
                  <a:pt x="1218" y="523"/>
                </a:lnTo>
                <a:lnTo>
                  <a:pt x="1267" y="488"/>
                </a:lnTo>
                <a:lnTo>
                  <a:pt x="1316" y="450"/>
                </a:lnTo>
                <a:lnTo>
                  <a:pt x="1362" y="410"/>
                </a:lnTo>
                <a:lnTo>
                  <a:pt x="1407" y="368"/>
                </a:lnTo>
                <a:lnTo>
                  <a:pt x="1429" y="347"/>
                </a:lnTo>
                <a:lnTo>
                  <a:pt x="1450" y="325"/>
                </a:lnTo>
                <a:lnTo>
                  <a:pt x="1470" y="302"/>
                </a:lnTo>
                <a:lnTo>
                  <a:pt x="1490" y="278"/>
                </a:lnTo>
                <a:lnTo>
                  <a:pt x="1509" y="254"/>
                </a:lnTo>
                <a:lnTo>
                  <a:pt x="1526" y="228"/>
                </a:lnTo>
                <a:lnTo>
                  <a:pt x="1542" y="203"/>
                </a:lnTo>
                <a:lnTo>
                  <a:pt x="1557" y="176"/>
                </a:lnTo>
                <a:lnTo>
                  <a:pt x="1571" y="149"/>
                </a:lnTo>
                <a:lnTo>
                  <a:pt x="1582" y="120"/>
                </a:lnTo>
                <a:lnTo>
                  <a:pt x="1592" y="91"/>
                </a:lnTo>
                <a:lnTo>
                  <a:pt x="1598" y="61"/>
                </a:lnTo>
                <a:lnTo>
                  <a:pt x="1604" y="31"/>
                </a:lnTo>
                <a:lnTo>
                  <a:pt x="1608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6" name="Line 505"/>
          <p:cNvSpPr>
            <a:spLocks noChangeShapeType="1"/>
          </p:cNvSpPr>
          <p:nvPr/>
        </p:nvSpPr>
        <p:spPr bwMode="auto">
          <a:xfrm>
            <a:off x="7269163" y="4936279"/>
            <a:ext cx="96520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7" name="Line 506"/>
          <p:cNvSpPr>
            <a:spLocks noChangeShapeType="1"/>
          </p:cNvSpPr>
          <p:nvPr/>
        </p:nvSpPr>
        <p:spPr bwMode="auto">
          <a:xfrm flipH="1">
            <a:off x="7269163" y="4906117"/>
            <a:ext cx="96520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8" name="Line 507"/>
          <p:cNvSpPr>
            <a:spLocks noChangeShapeType="1"/>
          </p:cNvSpPr>
          <p:nvPr/>
        </p:nvSpPr>
        <p:spPr bwMode="auto">
          <a:xfrm flipH="1" flipV="1">
            <a:off x="6932613" y="4712442"/>
            <a:ext cx="1588" cy="111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9" name="Freeform 508"/>
          <p:cNvSpPr>
            <a:spLocks/>
          </p:cNvSpPr>
          <p:nvPr/>
        </p:nvSpPr>
        <p:spPr bwMode="auto">
          <a:xfrm>
            <a:off x="6902450" y="4714029"/>
            <a:ext cx="1588" cy="26988"/>
          </a:xfrm>
          <a:custGeom>
            <a:avLst/>
            <a:gdLst>
              <a:gd name="T0" fmla="*/ 0 w 5"/>
              <a:gd name="T1" fmla="*/ 0 h 120"/>
              <a:gd name="T2" fmla="*/ 3 w 5"/>
              <a:gd name="T3" fmla="*/ 60 h 120"/>
              <a:gd name="T4" fmla="*/ 5 w 5"/>
              <a:gd name="T5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120">
                <a:moveTo>
                  <a:pt x="0" y="0"/>
                </a:moveTo>
                <a:lnTo>
                  <a:pt x="3" y="60"/>
                </a:lnTo>
                <a:lnTo>
                  <a:pt x="5" y="12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0" name="Freeform 509"/>
          <p:cNvSpPr>
            <a:spLocks/>
          </p:cNvSpPr>
          <p:nvPr/>
        </p:nvSpPr>
        <p:spPr bwMode="auto">
          <a:xfrm>
            <a:off x="6937375" y="4753717"/>
            <a:ext cx="331788" cy="152400"/>
          </a:xfrm>
          <a:custGeom>
            <a:avLst/>
            <a:gdLst>
              <a:gd name="T0" fmla="*/ 1463 w 1463"/>
              <a:gd name="T1" fmla="*/ 673 h 673"/>
              <a:gd name="T2" fmla="*/ 1357 w 1463"/>
              <a:gd name="T3" fmla="*/ 671 h 673"/>
              <a:gd name="T4" fmla="*/ 1304 w 1463"/>
              <a:gd name="T5" fmla="*/ 669 h 673"/>
              <a:gd name="T6" fmla="*/ 1251 w 1463"/>
              <a:gd name="T7" fmla="*/ 665 h 673"/>
              <a:gd name="T8" fmla="*/ 1199 w 1463"/>
              <a:gd name="T9" fmla="*/ 661 h 673"/>
              <a:gd name="T10" fmla="*/ 1146 w 1463"/>
              <a:gd name="T11" fmla="*/ 655 h 673"/>
              <a:gd name="T12" fmla="*/ 1094 w 1463"/>
              <a:gd name="T13" fmla="*/ 648 h 673"/>
              <a:gd name="T14" fmla="*/ 1042 w 1463"/>
              <a:gd name="T15" fmla="*/ 640 h 673"/>
              <a:gd name="T16" fmla="*/ 989 w 1463"/>
              <a:gd name="T17" fmla="*/ 631 h 673"/>
              <a:gd name="T18" fmla="*/ 937 w 1463"/>
              <a:gd name="T19" fmla="*/ 620 h 673"/>
              <a:gd name="T20" fmla="*/ 886 w 1463"/>
              <a:gd name="T21" fmla="*/ 608 h 673"/>
              <a:gd name="T22" fmla="*/ 834 w 1463"/>
              <a:gd name="T23" fmla="*/ 594 h 673"/>
              <a:gd name="T24" fmla="*/ 785 w 1463"/>
              <a:gd name="T25" fmla="*/ 580 h 673"/>
              <a:gd name="T26" fmla="*/ 734 w 1463"/>
              <a:gd name="T27" fmla="*/ 563 h 673"/>
              <a:gd name="T28" fmla="*/ 684 w 1463"/>
              <a:gd name="T29" fmla="*/ 547 h 673"/>
              <a:gd name="T30" fmla="*/ 635 w 1463"/>
              <a:gd name="T31" fmla="*/ 527 h 673"/>
              <a:gd name="T32" fmla="*/ 586 w 1463"/>
              <a:gd name="T33" fmla="*/ 507 h 673"/>
              <a:gd name="T34" fmla="*/ 537 w 1463"/>
              <a:gd name="T35" fmla="*/ 485 h 673"/>
              <a:gd name="T36" fmla="*/ 491 w 1463"/>
              <a:gd name="T37" fmla="*/ 460 h 673"/>
              <a:gd name="T38" fmla="*/ 444 w 1463"/>
              <a:gd name="T39" fmla="*/ 436 h 673"/>
              <a:gd name="T40" fmla="*/ 398 w 1463"/>
              <a:gd name="T41" fmla="*/ 408 h 673"/>
              <a:gd name="T42" fmla="*/ 354 w 1463"/>
              <a:gd name="T43" fmla="*/ 381 h 673"/>
              <a:gd name="T44" fmla="*/ 310 w 1463"/>
              <a:gd name="T45" fmla="*/ 351 h 673"/>
              <a:gd name="T46" fmla="*/ 267 w 1463"/>
              <a:gd name="T47" fmla="*/ 319 h 673"/>
              <a:gd name="T48" fmla="*/ 226 w 1463"/>
              <a:gd name="T49" fmla="*/ 286 h 673"/>
              <a:gd name="T50" fmla="*/ 186 w 1463"/>
              <a:gd name="T51" fmla="*/ 252 h 673"/>
              <a:gd name="T52" fmla="*/ 147 w 1463"/>
              <a:gd name="T53" fmla="*/ 216 h 673"/>
              <a:gd name="T54" fmla="*/ 110 w 1463"/>
              <a:gd name="T55" fmla="*/ 178 h 673"/>
              <a:gd name="T56" fmla="*/ 92 w 1463"/>
              <a:gd name="T57" fmla="*/ 158 h 673"/>
              <a:gd name="T58" fmla="*/ 75 w 1463"/>
              <a:gd name="T59" fmla="*/ 138 h 673"/>
              <a:gd name="T60" fmla="*/ 60 w 1463"/>
              <a:gd name="T61" fmla="*/ 117 h 673"/>
              <a:gd name="T62" fmla="*/ 46 w 1463"/>
              <a:gd name="T63" fmla="*/ 95 h 673"/>
              <a:gd name="T64" fmla="*/ 31 w 1463"/>
              <a:gd name="T65" fmla="*/ 72 h 673"/>
              <a:gd name="T66" fmla="*/ 18 w 1463"/>
              <a:gd name="T67" fmla="*/ 48 h 673"/>
              <a:gd name="T68" fmla="*/ 12 w 1463"/>
              <a:gd name="T69" fmla="*/ 37 h 673"/>
              <a:gd name="T70" fmla="*/ 7 w 1463"/>
              <a:gd name="T71" fmla="*/ 25 h 673"/>
              <a:gd name="T72" fmla="*/ 3 w 1463"/>
              <a:gd name="T73" fmla="*/ 12 h 673"/>
              <a:gd name="T74" fmla="*/ 0 w 1463"/>
              <a:gd name="T75" fmla="*/ 0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63" h="673">
                <a:moveTo>
                  <a:pt x="1463" y="673"/>
                </a:moveTo>
                <a:lnTo>
                  <a:pt x="1357" y="671"/>
                </a:lnTo>
                <a:lnTo>
                  <a:pt x="1304" y="669"/>
                </a:lnTo>
                <a:lnTo>
                  <a:pt x="1251" y="665"/>
                </a:lnTo>
                <a:lnTo>
                  <a:pt x="1199" y="661"/>
                </a:lnTo>
                <a:lnTo>
                  <a:pt x="1146" y="655"/>
                </a:lnTo>
                <a:lnTo>
                  <a:pt x="1094" y="648"/>
                </a:lnTo>
                <a:lnTo>
                  <a:pt x="1042" y="640"/>
                </a:lnTo>
                <a:lnTo>
                  <a:pt x="989" y="631"/>
                </a:lnTo>
                <a:lnTo>
                  <a:pt x="937" y="620"/>
                </a:lnTo>
                <a:lnTo>
                  <a:pt x="886" y="608"/>
                </a:lnTo>
                <a:lnTo>
                  <a:pt x="834" y="594"/>
                </a:lnTo>
                <a:lnTo>
                  <a:pt x="785" y="580"/>
                </a:lnTo>
                <a:lnTo>
                  <a:pt x="734" y="563"/>
                </a:lnTo>
                <a:lnTo>
                  <a:pt x="684" y="547"/>
                </a:lnTo>
                <a:lnTo>
                  <a:pt x="635" y="527"/>
                </a:lnTo>
                <a:lnTo>
                  <a:pt x="586" y="507"/>
                </a:lnTo>
                <a:lnTo>
                  <a:pt x="537" y="485"/>
                </a:lnTo>
                <a:lnTo>
                  <a:pt x="491" y="460"/>
                </a:lnTo>
                <a:lnTo>
                  <a:pt x="444" y="436"/>
                </a:lnTo>
                <a:lnTo>
                  <a:pt x="398" y="408"/>
                </a:lnTo>
                <a:lnTo>
                  <a:pt x="354" y="381"/>
                </a:lnTo>
                <a:lnTo>
                  <a:pt x="310" y="351"/>
                </a:lnTo>
                <a:lnTo>
                  <a:pt x="267" y="319"/>
                </a:lnTo>
                <a:lnTo>
                  <a:pt x="226" y="286"/>
                </a:lnTo>
                <a:lnTo>
                  <a:pt x="186" y="252"/>
                </a:lnTo>
                <a:lnTo>
                  <a:pt x="147" y="216"/>
                </a:lnTo>
                <a:lnTo>
                  <a:pt x="110" y="178"/>
                </a:lnTo>
                <a:lnTo>
                  <a:pt x="92" y="158"/>
                </a:lnTo>
                <a:lnTo>
                  <a:pt x="75" y="138"/>
                </a:lnTo>
                <a:lnTo>
                  <a:pt x="60" y="117"/>
                </a:lnTo>
                <a:lnTo>
                  <a:pt x="46" y="95"/>
                </a:lnTo>
                <a:lnTo>
                  <a:pt x="31" y="72"/>
                </a:lnTo>
                <a:lnTo>
                  <a:pt x="18" y="48"/>
                </a:lnTo>
                <a:lnTo>
                  <a:pt x="12" y="37"/>
                </a:lnTo>
                <a:lnTo>
                  <a:pt x="7" y="25"/>
                </a:lnTo>
                <a:lnTo>
                  <a:pt x="3" y="1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1" name="Freeform 510"/>
          <p:cNvSpPr>
            <a:spLocks/>
          </p:cNvSpPr>
          <p:nvPr/>
        </p:nvSpPr>
        <p:spPr bwMode="auto">
          <a:xfrm>
            <a:off x="6904038" y="4741017"/>
            <a:ext cx="365125" cy="195263"/>
          </a:xfrm>
          <a:custGeom>
            <a:avLst/>
            <a:gdLst>
              <a:gd name="T0" fmla="*/ 0 w 1609"/>
              <a:gd name="T1" fmla="*/ 0 h 862"/>
              <a:gd name="T2" fmla="*/ 4 w 1609"/>
              <a:gd name="T3" fmla="*/ 31 h 862"/>
              <a:gd name="T4" fmla="*/ 9 w 1609"/>
              <a:gd name="T5" fmla="*/ 61 h 862"/>
              <a:gd name="T6" fmla="*/ 16 w 1609"/>
              <a:gd name="T7" fmla="*/ 91 h 862"/>
              <a:gd name="T8" fmla="*/ 25 w 1609"/>
              <a:gd name="T9" fmla="*/ 120 h 862"/>
              <a:gd name="T10" fmla="*/ 38 w 1609"/>
              <a:gd name="T11" fmla="*/ 149 h 862"/>
              <a:gd name="T12" fmla="*/ 51 w 1609"/>
              <a:gd name="T13" fmla="*/ 176 h 862"/>
              <a:gd name="T14" fmla="*/ 65 w 1609"/>
              <a:gd name="T15" fmla="*/ 203 h 862"/>
              <a:gd name="T16" fmla="*/ 82 w 1609"/>
              <a:gd name="T17" fmla="*/ 228 h 862"/>
              <a:gd name="T18" fmla="*/ 100 w 1609"/>
              <a:gd name="T19" fmla="*/ 254 h 862"/>
              <a:gd name="T20" fmla="*/ 118 w 1609"/>
              <a:gd name="T21" fmla="*/ 278 h 862"/>
              <a:gd name="T22" fmla="*/ 137 w 1609"/>
              <a:gd name="T23" fmla="*/ 302 h 862"/>
              <a:gd name="T24" fmla="*/ 158 w 1609"/>
              <a:gd name="T25" fmla="*/ 325 h 862"/>
              <a:gd name="T26" fmla="*/ 179 w 1609"/>
              <a:gd name="T27" fmla="*/ 347 h 862"/>
              <a:gd name="T28" fmla="*/ 200 w 1609"/>
              <a:gd name="T29" fmla="*/ 368 h 862"/>
              <a:gd name="T30" fmla="*/ 246 w 1609"/>
              <a:gd name="T31" fmla="*/ 410 h 862"/>
              <a:gd name="T32" fmla="*/ 292 w 1609"/>
              <a:gd name="T33" fmla="*/ 450 h 862"/>
              <a:gd name="T34" fmla="*/ 340 w 1609"/>
              <a:gd name="T35" fmla="*/ 488 h 862"/>
              <a:gd name="T36" fmla="*/ 390 w 1609"/>
              <a:gd name="T37" fmla="*/ 523 h 862"/>
              <a:gd name="T38" fmla="*/ 441 w 1609"/>
              <a:gd name="T39" fmla="*/ 557 h 862"/>
              <a:gd name="T40" fmla="*/ 493 w 1609"/>
              <a:gd name="T41" fmla="*/ 590 h 862"/>
              <a:gd name="T42" fmla="*/ 546 w 1609"/>
              <a:gd name="T43" fmla="*/ 619 h 862"/>
              <a:gd name="T44" fmla="*/ 600 w 1609"/>
              <a:gd name="T45" fmla="*/ 648 h 862"/>
              <a:gd name="T46" fmla="*/ 656 w 1609"/>
              <a:gd name="T47" fmla="*/ 675 h 862"/>
              <a:gd name="T48" fmla="*/ 711 w 1609"/>
              <a:gd name="T49" fmla="*/ 699 h 862"/>
              <a:gd name="T50" fmla="*/ 768 w 1609"/>
              <a:gd name="T51" fmla="*/ 721 h 862"/>
              <a:gd name="T52" fmla="*/ 825 w 1609"/>
              <a:gd name="T53" fmla="*/ 742 h 862"/>
              <a:gd name="T54" fmla="*/ 884 w 1609"/>
              <a:gd name="T55" fmla="*/ 761 h 862"/>
              <a:gd name="T56" fmla="*/ 943 w 1609"/>
              <a:gd name="T57" fmla="*/ 779 h 862"/>
              <a:gd name="T58" fmla="*/ 1001 w 1609"/>
              <a:gd name="T59" fmla="*/ 794 h 862"/>
              <a:gd name="T60" fmla="*/ 1061 w 1609"/>
              <a:gd name="T61" fmla="*/ 808 h 862"/>
              <a:gd name="T62" fmla="*/ 1121 w 1609"/>
              <a:gd name="T63" fmla="*/ 820 h 862"/>
              <a:gd name="T64" fmla="*/ 1182 w 1609"/>
              <a:gd name="T65" fmla="*/ 830 h 862"/>
              <a:gd name="T66" fmla="*/ 1242 w 1609"/>
              <a:gd name="T67" fmla="*/ 839 h 862"/>
              <a:gd name="T68" fmla="*/ 1303 w 1609"/>
              <a:gd name="T69" fmla="*/ 847 h 862"/>
              <a:gd name="T70" fmla="*/ 1364 w 1609"/>
              <a:gd name="T71" fmla="*/ 852 h 862"/>
              <a:gd name="T72" fmla="*/ 1425 w 1609"/>
              <a:gd name="T73" fmla="*/ 857 h 862"/>
              <a:gd name="T74" fmla="*/ 1487 w 1609"/>
              <a:gd name="T75" fmla="*/ 859 h 862"/>
              <a:gd name="T76" fmla="*/ 1609 w 1609"/>
              <a:gd name="T77" fmla="*/ 862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09" h="862">
                <a:moveTo>
                  <a:pt x="0" y="0"/>
                </a:moveTo>
                <a:lnTo>
                  <a:pt x="4" y="31"/>
                </a:lnTo>
                <a:lnTo>
                  <a:pt x="9" y="61"/>
                </a:lnTo>
                <a:lnTo>
                  <a:pt x="16" y="91"/>
                </a:lnTo>
                <a:lnTo>
                  <a:pt x="25" y="120"/>
                </a:lnTo>
                <a:lnTo>
                  <a:pt x="38" y="149"/>
                </a:lnTo>
                <a:lnTo>
                  <a:pt x="51" y="176"/>
                </a:lnTo>
                <a:lnTo>
                  <a:pt x="65" y="203"/>
                </a:lnTo>
                <a:lnTo>
                  <a:pt x="82" y="228"/>
                </a:lnTo>
                <a:lnTo>
                  <a:pt x="100" y="254"/>
                </a:lnTo>
                <a:lnTo>
                  <a:pt x="118" y="278"/>
                </a:lnTo>
                <a:lnTo>
                  <a:pt x="137" y="302"/>
                </a:lnTo>
                <a:lnTo>
                  <a:pt x="158" y="325"/>
                </a:lnTo>
                <a:lnTo>
                  <a:pt x="179" y="347"/>
                </a:lnTo>
                <a:lnTo>
                  <a:pt x="200" y="368"/>
                </a:lnTo>
                <a:lnTo>
                  <a:pt x="246" y="410"/>
                </a:lnTo>
                <a:lnTo>
                  <a:pt x="292" y="450"/>
                </a:lnTo>
                <a:lnTo>
                  <a:pt x="340" y="488"/>
                </a:lnTo>
                <a:lnTo>
                  <a:pt x="390" y="523"/>
                </a:lnTo>
                <a:lnTo>
                  <a:pt x="441" y="557"/>
                </a:lnTo>
                <a:lnTo>
                  <a:pt x="493" y="590"/>
                </a:lnTo>
                <a:lnTo>
                  <a:pt x="546" y="619"/>
                </a:lnTo>
                <a:lnTo>
                  <a:pt x="600" y="648"/>
                </a:lnTo>
                <a:lnTo>
                  <a:pt x="656" y="675"/>
                </a:lnTo>
                <a:lnTo>
                  <a:pt x="711" y="699"/>
                </a:lnTo>
                <a:lnTo>
                  <a:pt x="768" y="721"/>
                </a:lnTo>
                <a:lnTo>
                  <a:pt x="825" y="742"/>
                </a:lnTo>
                <a:lnTo>
                  <a:pt x="884" y="761"/>
                </a:lnTo>
                <a:lnTo>
                  <a:pt x="943" y="779"/>
                </a:lnTo>
                <a:lnTo>
                  <a:pt x="1001" y="794"/>
                </a:lnTo>
                <a:lnTo>
                  <a:pt x="1061" y="808"/>
                </a:lnTo>
                <a:lnTo>
                  <a:pt x="1121" y="820"/>
                </a:lnTo>
                <a:lnTo>
                  <a:pt x="1182" y="830"/>
                </a:lnTo>
                <a:lnTo>
                  <a:pt x="1242" y="839"/>
                </a:lnTo>
                <a:lnTo>
                  <a:pt x="1303" y="847"/>
                </a:lnTo>
                <a:lnTo>
                  <a:pt x="1364" y="852"/>
                </a:lnTo>
                <a:lnTo>
                  <a:pt x="1425" y="857"/>
                </a:lnTo>
                <a:lnTo>
                  <a:pt x="1487" y="859"/>
                </a:lnTo>
                <a:lnTo>
                  <a:pt x="1609" y="862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2" name="Freeform 511"/>
          <p:cNvSpPr>
            <a:spLocks/>
          </p:cNvSpPr>
          <p:nvPr/>
        </p:nvSpPr>
        <p:spPr bwMode="auto">
          <a:xfrm>
            <a:off x="8609013" y="4721967"/>
            <a:ext cx="15875" cy="31750"/>
          </a:xfrm>
          <a:custGeom>
            <a:avLst/>
            <a:gdLst>
              <a:gd name="T0" fmla="*/ 0 w 67"/>
              <a:gd name="T1" fmla="*/ 136 h 136"/>
              <a:gd name="T2" fmla="*/ 17 w 67"/>
              <a:gd name="T3" fmla="*/ 133 h 136"/>
              <a:gd name="T4" fmla="*/ 34 w 67"/>
              <a:gd name="T5" fmla="*/ 127 h 136"/>
              <a:gd name="T6" fmla="*/ 47 w 67"/>
              <a:gd name="T7" fmla="*/ 116 h 136"/>
              <a:gd name="T8" fmla="*/ 58 w 67"/>
              <a:gd name="T9" fmla="*/ 101 h 136"/>
              <a:gd name="T10" fmla="*/ 65 w 67"/>
              <a:gd name="T11" fmla="*/ 86 h 136"/>
              <a:gd name="T12" fmla="*/ 67 w 67"/>
              <a:gd name="T13" fmla="*/ 68 h 136"/>
              <a:gd name="T14" fmla="*/ 65 w 67"/>
              <a:gd name="T15" fmla="*/ 50 h 136"/>
              <a:gd name="T16" fmla="*/ 58 w 67"/>
              <a:gd name="T17" fmla="*/ 35 h 136"/>
              <a:gd name="T18" fmla="*/ 47 w 67"/>
              <a:gd name="T19" fmla="*/ 20 h 136"/>
              <a:gd name="T20" fmla="*/ 34 w 67"/>
              <a:gd name="T21" fmla="*/ 9 h 136"/>
              <a:gd name="T22" fmla="*/ 17 w 67"/>
              <a:gd name="T23" fmla="*/ 3 h 136"/>
              <a:gd name="T24" fmla="*/ 0 w 67"/>
              <a:gd name="T25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7" h="136">
                <a:moveTo>
                  <a:pt x="0" y="136"/>
                </a:moveTo>
                <a:lnTo>
                  <a:pt x="17" y="133"/>
                </a:lnTo>
                <a:lnTo>
                  <a:pt x="34" y="127"/>
                </a:lnTo>
                <a:lnTo>
                  <a:pt x="47" y="116"/>
                </a:lnTo>
                <a:lnTo>
                  <a:pt x="58" y="101"/>
                </a:lnTo>
                <a:lnTo>
                  <a:pt x="65" y="86"/>
                </a:lnTo>
                <a:lnTo>
                  <a:pt x="67" y="68"/>
                </a:lnTo>
                <a:lnTo>
                  <a:pt x="65" y="50"/>
                </a:lnTo>
                <a:lnTo>
                  <a:pt x="58" y="35"/>
                </a:lnTo>
                <a:lnTo>
                  <a:pt x="47" y="20"/>
                </a:lnTo>
                <a:lnTo>
                  <a:pt x="34" y="9"/>
                </a:lnTo>
                <a:lnTo>
                  <a:pt x="17" y="3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3" name="Line 512"/>
          <p:cNvSpPr>
            <a:spLocks noChangeShapeType="1"/>
          </p:cNvSpPr>
          <p:nvPr/>
        </p:nvSpPr>
        <p:spPr bwMode="auto">
          <a:xfrm>
            <a:off x="8193088" y="4753717"/>
            <a:ext cx="3730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4" name="Line 513"/>
          <p:cNvSpPr>
            <a:spLocks noChangeShapeType="1"/>
          </p:cNvSpPr>
          <p:nvPr/>
        </p:nvSpPr>
        <p:spPr bwMode="auto">
          <a:xfrm>
            <a:off x="8597900" y="4753717"/>
            <a:ext cx="1111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5" name="Line 514"/>
          <p:cNvSpPr>
            <a:spLocks noChangeShapeType="1"/>
          </p:cNvSpPr>
          <p:nvPr/>
        </p:nvSpPr>
        <p:spPr bwMode="auto">
          <a:xfrm flipH="1">
            <a:off x="8599488" y="4721967"/>
            <a:ext cx="9525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6" name="Line 515"/>
          <p:cNvSpPr>
            <a:spLocks noChangeShapeType="1"/>
          </p:cNvSpPr>
          <p:nvPr/>
        </p:nvSpPr>
        <p:spPr bwMode="auto">
          <a:xfrm flipH="1">
            <a:off x="8193088" y="4721967"/>
            <a:ext cx="37623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7" name="Freeform 516"/>
          <p:cNvSpPr>
            <a:spLocks/>
          </p:cNvSpPr>
          <p:nvPr/>
        </p:nvSpPr>
        <p:spPr bwMode="auto">
          <a:xfrm>
            <a:off x="6875463" y="4721967"/>
            <a:ext cx="15875" cy="31750"/>
          </a:xfrm>
          <a:custGeom>
            <a:avLst/>
            <a:gdLst>
              <a:gd name="T0" fmla="*/ 68 w 68"/>
              <a:gd name="T1" fmla="*/ 0 h 136"/>
              <a:gd name="T2" fmla="*/ 50 w 68"/>
              <a:gd name="T3" fmla="*/ 3 h 136"/>
              <a:gd name="T4" fmla="*/ 33 w 68"/>
              <a:gd name="T5" fmla="*/ 9 h 136"/>
              <a:gd name="T6" fmla="*/ 20 w 68"/>
              <a:gd name="T7" fmla="*/ 20 h 136"/>
              <a:gd name="T8" fmla="*/ 9 w 68"/>
              <a:gd name="T9" fmla="*/ 35 h 136"/>
              <a:gd name="T10" fmla="*/ 2 w 68"/>
              <a:gd name="T11" fmla="*/ 50 h 136"/>
              <a:gd name="T12" fmla="*/ 0 w 68"/>
              <a:gd name="T13" fmla="*/ 68 h 136"/>
              <a:gd name="T14" fmla="*/ 2 w 68"/>
              <a:gd name="T15" fmla="*/ 86 h 136"/>
              <a:gd name="T16" fmla="*/ 9 w 68"/>
              <a:gd name="T17" fmla="*/ 101 h 136"/>
              <a:gd name="T18" fmla="*/ 20 w 68"/>
              <a:gd name="T19" fmla="*/ 116 h 136"/>
              <a:gd name="T20" fmla="*/ 33 w 68"/>
              <a:gd name="T21" fmla="*/ 127 h 136"/>
              <a:gd name="T22" fmla="*/ 50 w 68"/>
              <a:gd name="T23" fmla="*/ 133 h 136"/>
              <a:gd name="T24" fmla="*/ 68 w 68"/>
              <a:gd name="T2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" h="136">
                <a:moveTo>
                  <a:pt x="68" y="0"/>
                </a:moveTo>
                <a:lnTo>
                  <a:pt x="50" y="3"/>
                </a:lnTo>
                <a:lnTo>
                  <a:pt x="33" y="9"/>
                </a:lnTo>
                <a:lnTo>
                  <a:pt x="20" y="20"/>
                </a:lnTo>
                <a:lnTo>
                  <a:pt x="9" y="35"/>
                </a:lnTo>
                <a:lnTo>
                  <a:pt x="2" y="50"/>
                </a:lnTo>
                <a:lnTo>
                  <a:pt x="0" y="68"/>
                </a:lnTo>
                <a:lnTo>
                  <a:pt x="2" y="86"/>
                </a:lnTo>
                <a:lnTo>
                  <a:pt x="9" y="101"/>
                </a:lnTo>
                <a:lnTo>
                  <a:pt x="20" y="116"/>
                </a:lnTo>
                <a:lnTo>
                  <a:pt x="33" y="127"/>
                </a:lnTo>
                <a:lnTo>
                  <a:pt x="50" y="133"/>
                </a:lnTo>
                <a:lnTo>
                  <a:pt x="68" y="136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8" name="Line 517"/>
          <p:cNvSpPr>
            <a:spLocks noChangeShapeType="1"/>
          </p:cNvSpPr>
          <p:nvPr/>
        </p:nvSpPr>
        <p:spPr bwMode="auto">
          <a:xfrm flipH="1">
            <a:off x="6934200" y="4721967"/>
            <a:ext cx="37941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9" name="Line 518"/>
          <p:cNvSpPr>
            <a:spLocks noChangeShapeType="1"/>
          </p:cNvSpPr>
          <p:nvPr/>
        </p:nvSpPr>
        <p:spPr bwMode="auto">
          <a:xfrm flipH="1">
            <a:off x="6891338" y="4721967"/>
            <a:ext cx="1111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0" name="Line 519"/>
          <p:cNvSpPr>
            <a:spLocks noChangeShapeType="1"/>
          </p:cNvSpPr>
          <p:nvPr/>
        </p:nvSpPr>
        <p:spPr bwMode="auto">
          <a:xfrm>
            <a:off x="6891338" y="4753717"/>
            <a:ext cx="142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1" name="Line 520"/>
          <p:cNvSpPr>
            <a:spLocks noChangeShapeType="1"/>
          </p:cNvSpPr>
          <p:nvPr/>
        </p:nvSpPr>
        <p:spPr bwMode="auto">
          <a:xfrm>
            <a:off x="6935788" y="4753717"/>
            <a:ext cx="377825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2" name="Freeform 521"/>
          <p:cNvSpPr>
            <a:spLocks/>
          </p:cNvSpPr>
          <p:nvPr/>
        </p:nvSpPr>
        <p:spPr bwMode="auto">
          <a:xfrm>
            <a:off x="8193088" y="4701329"/>
            <a:ext cx="0" cy="36513"/>
          </a:xfrm>
          <a:custGeom>
            <a:avLst/>
            <a:gdLst>
              <a:gd name="T0" fmla="*/ 164 h 164"/>
              <a:gd name="T1" fmla="*/ 147 h 164"/>
              <a:gd name="T2" fmla="*/ 130 h 164"/>
              <a:gd name="T3" fmla="*/ 110 h 164"/>
              <a:gd name="T4" fmla="*/ 90 h 164"/>
              <a:gd name="T5" fmla="*/ 46 h 164"/>
              <a:gd name="T6" fmla="*/ 0 h 16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</a:cxnLst>
            <a:rect l="0" t="0" r="r" b="b"/>
            <a:pathLst>
              <a:path h="164">
                <a:moveTo>
                  <a:pt x="0" y="164"/>
                </a:moveTo>
                <a:lnTo>
                  <a:pt x="0" y="147"/>
                </a:lnTo>
                <a:lnTo>
                  <a:pt x="0" y="130"/>
                </a:lnTo>
                <a:lnTo>
                  <a:pt x="0" y="110"/>
                </a:lnTo>
                <a:lnTo>
                  <a:pt x="0" y="90"/>
                </a:lnTo>
                <a:lnTo>
                  <a:pt x="0" y="4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3" name="Freeform 522"/>
          <p:cNvSpPr>
            <a:spLocks/>
          </p:cNvSpPr>
          <p:nvPr/>
        </p:nvSpPr>
        <p:spPr bwMode="auto">
          <a:xfrm>
            <a:off x="8167688" y="4701329"/>
            <a:ext cx="0" cy="36513"/>
          </a:xfrm>
          <a:custGeom>
            <a:avLst/>
            <a:gdLst>
              <a:gd name="T0" fmla="*/ 0 h 163"/>
              <a:gd name="T1" fmla="*/ 46 h 163"/>
              <a:gd name="T2" fmla="*/ 89 h 163"/>
              <a:gd name="T3" fmla="*/ 110 h 163"/>
              <a:gd name="T4" fmla="*/ 129 h 163"/>
              <a:gd name="T5" fmla="*/ 146 h 163"/>
              <a:gd name="T6" fmla="*/ 163 h 16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</a:cxnLst>
            <a:rect l="0" t="0" r="r" b="b"/>
            <a:pathLst>
              <a:path h="163">
                <a:moveTo>
                  <a:pt x="0" y="0"/>
                </a:moveTo>
                <a:lnTo>
                  <a:pt x="0" y="46"/>
                </a:lnTo>
                <a:lnTo>
                  <a:pt x="0" y="89"/>
                </a:lnTo>
                <a:lnTo>
                  <a:pt x="0" y="110"/>
                </a:lnTo>
                <a:lnTo>
                  <a:pt x="0" y="129"/>
                </a:lnTo>
                <a:lnTo>
                  <a:pt x="0" y="146"/>
                </a:lnTo>
                <a:lnTo>
                  <a:pt x="0" y="163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4" name="Line 523"/>
          <p:cNvSpPr>
            <a:spLocks noChangeShapeType="1"/>
          </p:cNvSpPr>
          <p:nvPr/>
        </p:nvSpPr>
        <p:spPr bwMode="auto">
          <a:xfrm>
            <a:off x="8167688" y="4648942"/>
            <a:ext cx="0" cy="1270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5" name="Line 524"/>
          <p:cNvSpPr>
            <a:spLocks noChangeShapeType="1"/>
          </p:cNvSpPr>
          <p:nvPr/>
        </p:nvSpPr>
        <p:spPr bwMode="auto">
          <a:xfrm>
            <a:off x="8167688" y="4677517"/>
            <a:ext cx="0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" name="Line 525"/>
          <p:cNvSpPr>
            <a:spLocks noChangeShapeType="1"/>
          </p:cNvSpPr>
          <p:nvPr/>
        </p:nvSpPr>
        <p:spPr bwMode="auto">
          <a:xfrm flipV="1">
            <a:off x="8193088" y="4677517"/>
            <a:ext cx="0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" name="Line 526"/>
          <p:cNvSpPr>
            <a:spLocks noChangeShapeType="1"/>
          </p:cNvSpPr>
          <p:nvPr/>
        </p:nvSpPr>
        <p:spPr bwMode="auto">
          <a:xfrm flipV="1">
            <a:off x="8193088" y="4648942"/>
            <a:ext cx="0" cy="1270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" name="Freeform 527"/>
          <p:cNvSpPr>
            <a:spLocks/>
          </p:cNvSpPr>
          <p:nvPr/>
        </p:nvSpPr>
        <p:spPr bwMode="auto">
          <a:xfrm>
            <a:off x="8162925" y="4842617"/>
            <a:ext cx="1588" cy="63500"/>
          </a:xfrm>
          <a:custGeom>
            <a:avLst/>
            <a:gdLst>
              <a:gd name="T0" fmla="*/ 0 w 4"/>
              <a:gd name="T1" fmla="*/ 0 h 278"/>
              <a:gd name="T2" fmla="*/ 0 w 4"/>
              <a:gd name="T3" fmla="*/ 24 h 278"/>
              <a:gd name="T4" fmla="*/ 1 w 4"/>
              <a:gd name="T5" fmla="*/ 47 h 278"/>
              <a:gd name="T6" fmla="*/ 1 w 4"/>
              <a:gd name="T7" fmla="*/ 89 h 278"/>
              <a:gd name="T8" fmla="*/ 2 w 4"/>
              <a:gd name="T9" fmla="*/ 127 h 278"/>
              <a:gd name="T10" fmla="*/ 2 w 4"/>
              <a:gd name="T11" fmla="*/ 146 h 278"/>
              <a:gd name="T12" fmla="*/ 2 w 4"/>
              <a:gd name="T13" fmla="*/ 164 h 278"/>
              <a:gd name="T14" fmla="*/ 2 w 4"/>
              <a:gd name="T15" fmla="*/ 182 h 278"/>
              <a:gd name="T16" fmla="*/ 2 w 4"/>
              <a:gd name="T17" fmla="*/ 197 h 278"/>
              <a:gd name="T18" fmla="*/ 3 w 4"/>
              <a:gd name="T19" fmla="*/ 227 h 278"/>
              <a:gd name="T20" fmla="*/ 3 w 4"/>
              <a:gd name="T21" fmla="*/ 241 h 278"/>
              <a:gd name="T22" fmla="*/ 3 w 4"/>
              <a:gd name="T23" fmla="*/ 255 h 278"/>
              <a:gd name="T24" fmla="*/ 4 w 4"/>
              <a:gd name="T25" fmla="*/ 267 h 278"/>
              <a:gd name="T26" fmla="*/ 4 w 4"/>
              <a:gd name="T27" fmla="*/ 278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" h="278">
                <a:moveTo>
                  <a:pt x="0" y="0"/>
                </a:moveTo>
                <a:lnTo>
                  <a:pt x="0" y="24"/>
                </a:lnTo>
                <a:lnTo>
                  <a:pt x="1" y="47"/>
                </a:lnTo>
                <a:lnTo>
                  <a:pt x="1" y="89"/>
                </a:lnTo>
                <a:lnTo>
                  <a:pt x="2" y="127"/>
                </a:lnTo>
                <a:lnTo>
                  <a:pt x="2" y="146"/>
                </a:lnTo>
                <a:lnTo>
                  <a:pt x="2" y="164"/>
                </a:lnTo>
                <a:lnTo>
                  <a:pt x="2" y="182"/>
                </a:lnTo>
                <a:lnTo>
                  <a:pt x="2" y="197"/>
                </a:lnTo>
                <a:lnTo>
                  <a:pt x="3" y="227"/>
                </a:lnTo>
                <a:lnTo>
                  <a:pt x="3" y="241"/>
                </a:lnTo>
                <a:lnTo>
                  <a:pt x="3" y="255"/>
                </a:lnTo>
                <a:lnTo>
                  <a:pt x="4" y="267"/>
                </a:lnTo>
                <a:lnTo>
                  <a:pt x="4" y="278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9" name="Freeform 528"/>
          <p:cNvSpPr>
            <a:spLocks/>
          </p:cNvSpPr>
          <p:nvPr/>
        </p:nvSpPr>
        <p:spPr bwMode="auto">
          <a:xfrm>
            <a:off x="8191500" y="4737842"/>
            <a:ext cx="1588" cy="168275"/>
          </a:xfrm>
          <a:custGeom>
            <a:avLst/>
            <a:gdLst>
              <a:gd name="T0" fmla="*/ 0 w 8"/>
              <a:gd name="T1" fmla="*/ 740 h 740"/>
              <a:gd name="T2" fmla="*/ 0 w 8"/>
              <a:gd name="T3" fmla="*/ 729 h 740"/>
              <a:gd name="T4" fmla="*/ 1 w 8"/>
              <a:gd name="T5" fmla="*/ 717 h 740"/>
              <a:gd name="T6" fmla="*/ 1 w 8"/>
              <a:gd name="T7" fmla="*/ 689 h 740"/>
              <a:gd name="T8" fmla="*/ 2 w 8"/>
              <a:gd name="T9" fmla="*/ 659 h 740"/>
              <a:gd name="T10" fmla="*/ 2 w 8"/>
              <a:gd name="T11" fmla="*/ 643 h 740"/>
              <a:gd name="T12" fmla="*/ 2 w 8"/>
              <a:gd name="T13" fmla="*/ 626 h 740"/>
              <a:gd name="T14" fmla="*/ 2 w 8"/>
              <a:gd name="T15" fmla="*/ 589 h 740"/>
              <a:gd name="T16" fmla="*/ 3 w 8"/>
              <a:gd name="T17" fmla="*/ 550 h 740"/>
              <a:gd name="T18" fmla="*/ 3 w 8"/>
              <a:gd name="T19" fmla="*/ 507 h 740"/>
              <a:gd name="T20" fmla="*/ 4 w 8"/>
              <a:gd name="T21" fmla="*/ 462 h 740"/>
              <a:gd name="T22" fmla="*/ 4 w 8"/>
              <a:gd name="T23" fmla="*/ 414 h 740"/>
              <a:gd name="T24" fmla="*/ 4 w 8"/>
              <a:gd name="T25" fmla="*/ 363 h 740"/>
              <a:gd name="T26" fmla="*/ 5 w 8"/>
              <a:gd name="T27" fmla="*/ 309 h 740"/>
              <a:gd name="T28" fmla="*/ 5 w 8"/>
              <a:gd name="T29" fmla="*/ 253 h 740"/>
              <a:gd name="T30" fmla="*/ 7 w 8"/>
              <a:gd name="T31" fmla="*/ 193 h 740"/>
              <a:gd name="T32" fmla="*/ 7 w 8"/>
              <a:gd name="T33" fmla="*/ 132 h 740"/>
              <a:gd name="T34" fmla="*/ 7 w 8"/>
              <a:gd name="T35" fmla="*/ 67 h 740"/>
              <a:gd name="T36" fmla="*/ 8 w 8"/>
              <a:gd name="T37" fmla="*/ 0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" h="740">
                <a:moveTo>
                  <a:pt x="0" y="740"/>
                </a:moveTo>
                <a:lnTo>
                  <a:pt x="0" y="729"/>
                </a:lnTo>
                <a:lnTo>
                  <a:pt x="1" y="717"/>
                </a:lnTo>
                <a:lnTo>
                  <a:pt x="1" y="689"/>
                </a:lnTo>
                <a:lnTo>
                  <a:pt x="2" y="659"/>
                </a:lnTo>
                <a:lnTo>
                  <a:pt x="2" y="643"/>
                </a:lnTo>
                <a:lnTo>
                  <a:pt x="2" y="626"/>
                </a:lnTo>
                <a:lnTo>
                  <a:pt x="2" y="589"/>
                </a:lnTo>
                <a:lnTo>
                  <a:pt x="3" y="550"/>
                </a:lnTo>
                <a:lnTo>
                  <a:pt x="3" y="507"/>
                </a:lnTo>
                <a:lnTo>
                  <a:pt x="4" y="462"/>
                </a:lnTo>
                <a:lnTo>
                  <a:pt x="4" y="414"/>
                </a:lnTo>
                <a:lnTo>
                  <a:pt x="4" y="363"/>
                </a:lnTo>
                <a:lnTo>
                  <a:pt x="5" y="309"/>
                </a:lnTo>
                <a:lnTo>
                  <a:pt x="5" y="253"/>
                </a:lnTo>
                <a:lnTo>
                  <a:pt x="7" y="193"/>
                </a:lnTo>
                <a:lnTo>
                  <a:pt x="7" y="132"/>
                </a:lnTo>
                <a:lnTo>
                  <a:pt x="7" y="67"/>
                </a:lnTo>
                <a:lnTo>
                  <a:pt x="8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0" name="Freeform 529"/>
          <p:cNvSpPr>
            <a:spLocks/>
          </p:cNvSpPr>
          <p:nvPr/>
        </p:nvSpPr>
        <p:spPr bwMode="auto">
          <a:xfrm>
            <a:off x="8166100" y="4737842"/>
            <a:ext cx="1588" cy="168275"/>
          </a:xfrm>
          <a:custGeom>
            <a:avLst/>
            <a:gdLst>
              <a:gd name="T0" fmla="*/ 8 w 8"/>
              <a:gd name="T1" fmla="*/ 0 h 741"/>
              <a:gd name="T2" fmla="*/ 7 w 8"/>
              <a:gd name="T3" fmla="*/ 68 h 741"/>
              <a:gd name="T4" fmla="*/ 7 w 8"/>
              <a:gd name="T5" fmla="*/ 133 h 741"/>
              <a:gd name="T6" fmla="*/ 6 w 8"/>
              <a:gd name="T7" fmla="*/ 195 h 741"/>
              <a:gd name="T8" fmla="*/ 6 w 8"/>
              <a:gd name="T9" fmla="*/ 255 h 741"/>
              <a:gd name="T10" fmla="*/ 6 w 8"/>
              <a:gd name="T11" fmla="*/ 312 h 741"/>
              <a:gd name="T12" fmla="*/ 4 w 8"/>
              <a:gd name="T13" fmla="*/ 367 h 741"/>
              <a:gd name="T14" fmla="*/ 4 w 8"/>
              <a:gd name="T15" fmla="*/ 418 h 741"/>
              <a:gd name="T16" fmla="*/ 3 w 8"/>
              <a:gd name="T17" fmla="*/ 466 h 741"/>
              <a:gd name="T18" fmla="*/ 3 w 8"/>
              <a:gd name="T19" fmla="*/ 512 h 741"/>
              <a:gd name="T20" fmla="*/ 3 w 8"/>
              <a:gd name="T21" fmla="*/ 533 h 741"/>
              <a:gd name="T22" fmla="*/ 3 w 8"/>
              <a:gd name="T23" fmla="*/ 554 h 741"/>
              <a:gd name="T24" fmla="*/ 2 w 8"/>
              <a:gd name="T25" fmla="*/ 574 h 741"/>
              <a:gd name="T26" fmla="*/ 2 w 8"/>
              <a:gd name="T27" fmla="*/ 593 h 741"/>
              <a:gd name="T28" fmla="*/ 2 w 8"/>
              <a:gd name="T29" fmla="*/ 611 h 741"/>
              <a:gd name="T30" fmla="*/ 2 w 8"/>
              <a:gd name="T31" fmla="*/ 629 h 741"/>
              <a:gd name="T32" fmla="*/ 2 w 8"/>
              <a:gd name="T33" fmla="*/ 646 h 741"/>
              <a:gd name="T34" fmla="*/ 1 w 8"/>
              <a:gd name="T35" fmla="*/ 662 h 741"/>
              <a:gd name="T36" fmla="*/ 1 w 8"/>
              <a:gd name="T37" fmla="*/ 692 h 741"/>
              <a:gd name="T38" fmla="*/ 1 w 8"/>
              <a:gd name="T39" fmla="*/ 706 h 741"/>
              <a:gd name="T40" fmla="*/ 0 w 8"/>
              <a:gd name="T41" fmla="*/ 719 h 741"/>
              <a:gd name="T42" fmla="*/ 0 w 8"/>
              <a:gd name="T43" fmla="*/ 730 h 741"/>
              <a:gd name="T44" fmla="*/ 0 w 8"/>
              <a:gd name="T45" fmla="*/ 741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" h="741">
                <a:moveTo>
                  <a:pt x="8" y="0"/>
                </a:moveTo>
                <a:lnTo>
                  <a:pt x="7" y="68"/>
                </a:lnTo>
                <a:lnTo>
                  <a:pt x="7" y="133"/>
                </a:lnTo>
                <a:lnTo>
                  <a:pt x="6" y="195"/>
                </a:lnTo>
                <a:lnTo>
                  <a:pt x="6" y="255"/>
                </a:lnTo>
                <a:lnTo>
                  <a:pt x="6" y="312"/>
                </a:lnTo>
                <a:lnTo>
                  <a:pt x="4" y="367"/>
                </a:lnTo>
                <a:lnTo>
                  <a:pt x="4" y="418"/>
                </a:lnTo>
                <a:lnTo>
                  <a:pt x="3" y="466"/>
                </a:lnTo>
                <a:lnTo>
                  <a:pt x="3" y="512"/>
                </a:lnTo>
                <a:lnTo>
                  <a:pt x="3" y="533"/>
                </a:lnTo>
                <a:lnTo>
                  <a:pt x="3" y="554"/>
                </a:lnTo>
                <a:lnTo>
                  <a:pt x="2" y="574"/>
                </a:lnTo>
                <a:lnTo>
                  <a:pt x="2" y="593"/>
                </a:lnTo>
                <a:lnTo>
                  <a:pt x="2" y="611"/>
                </a:lnTo>
                <a:lnTo>
                  <a:pt x="2" y="629"/>
                </a:lnTo>
                <a:lnTo>
                  <a:pt x="2" y="646"/>
                </a:lnTo>
                <a:lnTo>
                  <a:pt x="1" y="662"/>
                </a:lnTo>
                <a:lnTo>
                  <a:pt x="1" y="692"/>
                </a:lnTo>
                <a:lnTo>
                  <a:pt x="1" y="706"/>
                </a:lnTo>
                <a:lnTo>
                  <a:pt x="0" y="719"/>
                </a:lnTo>
                <a:lnTo>
                  <a:pt x="0" y="730"/>
                </a:lnTo>
                <a:lnTo>
                  <a:pt x="0" y="741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1" name="Freeform 530"/>
          <p:cNvSpPr>
            <a:spLocks/>
          </p:cNvSpPr>
          <p:nvPr/>
        </p:nvSpPr>
        <p:spPr bwMode="auto">
          <a:xfrm>
            <a:off x="7907338" y="4701329"/>
            <a:ext cx="0" cy="36513"/>
          </a:xfrm>
          <a:custGeom>
            <a:avLst/>
            <a:gdLst>
              <a:gd name="T0" fmla="*/ 164 h 164"/>
              <a:gd name="T1" fmla="*/ 147 h 164"/>
              <a:gd name="T2" fmla="*/ 130 h 164"/>
              <a:gd name="T3" fmla="*/ 110 h 164"/>
              <a:gd name="T4" fmla="*/ 90 h 164"/>
              <a:gd name="T5" fmla="*/ 46 h 164"/>
              <a:gd name="T6" fmla="*/ 0 h 16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</a:cxnLst>
            <a:rect l="0" t="0" r="r" b="b"/>
            <a:pathLst>
              <a:path h="164">
                <a:moveTo>
                  <a:pt x="0" y="164"/>
                </a:moveTo>
                <a:lnTo>
                  <a:pt x="0" y="147"/>
                </a:lnTo>
                <a:lnTo>
                  <a:pt x="0" y="130"/>
                </a:lnTo>
                <a:lnTo>
                  <a:pt x="0" y="110"/>
                </a:lnTo>
                <a:lnTo>
                  <a:pt x="0" y="90"/>
                </a:lnTo>
                <a:lnTo>
                  <a:pt x="0" y="4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2" name="Freeform 531"/>
          <p:cNvSpPr>
            <a:spLocks/>
          </p:cNvSpPr>
          <p:nvPr/>
        </p:nvSpPr>
        <p:spPr bwMode="auto">
          <a:xfrm>
            <a:off x="7881938" y="4701329"/>
            <a:ext cx="0" cy="36513"/>
          </a:xfrm>
          <a:custGeom>
            <a:avLst/>
            <a:gdLst>
              <a:gd name="T0" fmla="*/ 0 h 163"/>
              <a:gd name="T1" fmla="*/ 46 h 163"/>
              <a:gd name="T2" fmla="*/ 89 h 163"/>
              <a:gd name="T3" fmla="*/ 110 h 163"/>
              <a:gd name="T4" fmla="*/ 129 h 163"/>
              <a:gd name="T5" fmla="*/ 146 h 163"/>
              <a:gd name="T6" fmla="*/ 163 h 16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</a:cxnLst>
            <a:rect l="0" t="0" r="r" b="b"/>
            <a:pathLst>
              <a:path h="163">
                <a:moveTo>
                  <a:pt x="0" y="0"/>
                </a:moveTo>
                <a:lnTo>
                  <a:pt x="0" y="46"/>
                </a:lnTo>
                <a:lnTo>
                  <a:pt x="0" y="89"/>
                </a:lnTo>
                <a:lnTo>
                  <a:pt x="0" y="110"/>
                </a:lnTo>
                <a:lnTo>
                  <a:pt x="0" y="129"/>
                </a:lnTo>
                <a:lnTo>
                  <a:pt x="0" y="146"/>
                </a:lnTo>
                <a:lnTo>
                  <a:pt x="0" y="163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3" name="Line 532"/>
          <p:cNvSpPr>
            <a:spLocks noChangeShapeType="1"/>
          </p:cNvSpPr>
          <p:nvPr/>
        </p:nvSpPr>
        <p:spPr bwMode="auto">
          <a:xfrm>
            <a:off x="7881938" y="4648942"/>
            <a:ext cx="0" cy="1270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4" name="Line 533"/>
          <p:cNvSpPr>
            <a:spLocks noChangeShapeType="1"/>
          </p:cNvSpPr>
          <p:nvPr/>
        </p:nvSpPr>
        <p:spPr bwMode="auto">
          <a:xfrm>
            <a:off x="7881938" y="4677517"/>
            <a:ext cx="0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5" name="Line 534"/>
          <p:cNvSpPr>
            <a:spLocks noChangeShapeType="1"/>
          </p:cNvSpPr>
          <p:nvPr/>
        </p:nvSpPr>
        <p:spPr bwMode="auto">
          <a:xfrm flipV="1">
            <a:off x="7907338" y="4677517"/>
            <a:ext cx="0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6" name="Line 535"/>
          <p:cNvSpPr>
            <a:spLocks noChangeShapeType="1"/>
          </p:cNvSpPr>
          <p:nvPr/>
        </p:nvSpPr>
        <p:spPr bwMode="auto">
          <a:xfrm flipV="1">
            <a:off x="7907338" y="4648942"/>
            <a:ext cx="0" cy="1270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7" name="Freeform 536"/>
          <p:cNvSpPr>
            <a:spLocks/>
          </p:cNvSpPr>
          <p:nvPr/>
        </p:nvSpPr>
        <p:spPr bwMode="auto">
          <a:xfrm>
            <a:off x="7878763" y="4844204"/>
            <a:ext cx="0" cy="61913"/>
          </a:xfrm>
          <a:custGeom>
            <a:avLst/>
            <a:gdLst>
              <a:gd name="T0" fmla="*/ 0 w 4"/>
              <a:gd name="T1" fmla="*/ 0 h 272"/>
              <a:gd name="T2" fmla="*/ 1 w 4"/>
              <a:gd name="T3" fmla="*/ 44 h 272"/>
              <a:gd name="T4" fmla="*/ 1 w 4"/>
              <a:gd name="T5" fmla="*/ 65 h 272"/>
              <a:gd name="T6" fmla="*/ 1 w 4"/>
              <a:gd name="T7" fmla="*/ 86 h 272"/>
              <a:gd name="T8" fmla="*/ 2 w 4"/>
              <a:gd name="T9" fmla="*/ 125 h 272"/>
              <a:gd name="T10" fmla="*/ 2 w 4"/>
              <a:gd name="T11" fmla="*/ 160 h 272"/>
              <a:gd name="T12" fmla="*/ 2 w 4"/>
              <a:gd name="T13" fmla="*/ 177 h 272"/>
              <a:gd name="T14" fmla="*/ 2 w 4"/>
              <a:gd name="T15" fmla="*/ 192 h 272"/>
              <a:gd name="T16" fmla="*/ 3 w 4"/>
              <a:gd name="T17" fmla="*/ 222 h 272"/>
              <a:gd name="T18" fmla="*/ 3 w 4"/>
              <a:gd name="T19" fmla="*/ 237 h 272"/>
              <a:gd name="T20" fmla="*/ 3 w 4"/>
              <a:gd name="T21" fmla="*/ 249 h 272"/>
              <a:gd name="T22" fmla="*/ 4 w 4"/>
              <a:gd name="T23" fmla="*/ 261 h 272"/>
              <a:gd name="T24" fmla="*/ 4 w 4"/>
              <a:gd name="T2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" h="272">
                <a:moveTo>
                  <a:pt x="0" y="0"/>
                </a:moveTo>
                <a:lnTo>
                  <a:pt x="1" y="44"/>
                </a:lnTo>
                <a:lnTo>
                  <a:pt x="1" y="65"/>
                </a:lnTo>
                <a:lnTo>
                  <a:pt x="1" y="86"/>
                </a:lnTo>
                <a:lnTo>
                  <a:pt x="2" y="125"/>
                </a:lnTo>
                <a:lnTo>
                  <a:pt x="2" y="160"/>
                </a:lnTo>
                <a:lnTo>
                  <a:pt x="2" y="177"/>
                </a:lnTo>
                <a:lnTo>
                  <a:pt x="2" y="192"/>
                </a:lnTo>
                <a:lnTo>
                  <a:pt x="3" y="222"/>
                </a:lnTo>
                <a:lnTo>
                  <a:pt x="3" y="237"/>
                </a:lnTo>
                <a:lnTo>
                  <a:pt x="3" y="249"/>
                </a:lnTo>
                <a:lnTo>
                  <a:pt x="4" y="261"/>
                </a:lnTo>
                <a:lnTo>
                  <a:pt x="4" y="272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8" name="Freeform 537"/>
          <p:cNvSpPr>
            <a:spLocks/>
          </p:cNvSpPr>
          <p:nvPr/>
        </p:nvSpPr>
        <p:spPr bwMode="auto">
          <a:xfrm>
            <a:off x="7905750" y="4737842"/>
            <a:ext cx="1588" cy="168275"/>
          </a:xfrm>
          <a:custGeom>
            <a:avLst/>
            <a:gdLst>
              <a:gd name="T0" fmla="*/ 0 w 7"/>
              <a:gd name="T1" fmla="*/ 740 h 740"/>
              <a:gd name="T2" fmla="*/ 0 w 7"/>
              <a:gd name="T3" fmla="*/ 729 h 740"/>
              <a:gd name="T4" fmla="*/ 1 w 7"/>
              <a:gd name="T5" fmla="*/ 717 h 740"/>
              <a:gd name="T6" fmla="*/ 1 w 7"/>
              <a:gd name="T7" fmla="*/ 689 h 740"/>
              <a:gd name="T8" fmla="*/ 2 w 7"/>
              <a:gd name="T9" fmla="*/ 659 h 740"/>
              <a:gd name="T10" fmla="*/ 2 w 7"/>
              <a:gd name="T11" fmla="*/ 643 h 740"/>
              <a:gd name="T12" fmla="*/ 2 w 7"/>
              <a:gd name="T13" fmla="*/ 626 h 740"/>
              <a:gd name="T14" fmla="*/ 2 w 7"/>
              <a:gd name="T15" fmla="*/ 589 h 740"/>
              <a:gd name="T16" fmla="*/ 3 w 7"/>
              <a:gd name="T17" fmla="*/ 550 h 740"/>
              <a:gd name="T18" fmla="*/ 3 w 7"/>
              <a:gd name="T19" fmla="*/ 507 h 740"/>
              <a:gd name="T20" fmla="*/ 4 w 7"/>
              <a:gd name="T21" fmla="*/ 462 h 740"/>
              <a:gd name="T22" fmla="*/ 4 w 7"/>
              <a:gd name="T23" fmla="*/ 414 h 740"/>
              <a:gd name="T24" fmla="*/ 4 w 7"/>
              <a:gd name="T25" fmla="*/ 363 h 740"/>
              <a:gd name="T26" fmla="*/ 5 w 7"/>
              <a:gd name="T27" fmla="*/ 309 h 740"/>
              <a:gd name="T28" fmla="*/ 5 w 7"/>
              <a:gd name="T29" fmla="*/ 253 h 740"/>
              <a:gd name="T30" fmla="*/ 6 w 7"/>
              <a:gd name="T31" fmla="*/ 193 h 740"/>
              <a:gd name="T32" fmla="*/ 6 w 7"/>
              <a:gd name="T33" fmla="*/ 132 h 740"/>
              <a:gd name="T34" fmla="*/ 6 w 7"/>
              <a:gd name="T35" fmla="*/ 67 h 740"/>
              <a:gd name="T36" fmla="*/ 7 w 7"/>
              <a:gd name="T37" fmla="*/ 0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" h="740">
                <a:moveTo>
                  <a:pt x="0" y="740"/>
                </a:moveTo>
                <a:lnTo>
                  <a:pt x="0" y="729"/>
                </a:lnTo>
                <a:lnTo>
                  <a:pt x="1" y="717"/>
                </a:lnTo>
                <a:lnTo>
                  <a:pt x="1" y="689"/>
                </a:lnTo>
                <a:lnTo>
                  <a:pt x="2" y="659"/>
                </a:lnTo>
                <a:lnTo>
                  <a:pt x="2" y="643"/>
                </a:lnTo>
                <a:lnTo>
                  <a:pt x="2" y="626"/>
                </a:lnTo>
                <a:lnTo>
                  <a:pt x="2" y="589"/>
                </a:lnTo>
                <a:lnTo>
                  <a:pt x="3" y="550"/>
                </a:lnTo>
                <a:lnTo>
                  <a:pt x="3" y="507"/>
                </a:lnTo>
                <a:lnTo>
                  <a:pt x="4" y="462"/>
                </a:lnTo>
                <a:lnTo>
                  <a:pt x="4" y="414"/>
                </a:lnTo>
                <a:lnTo>
                  <a:pt x="4" y="363"/>
                </a:lnTo>
                <a:lnTo>
                  <a:pt x="5" y="309"/>
                </a:lnTo>
                <a:lnTo>
                  <a:pt x="5" y="253"/>
                </a:lnTo>
                <a:lnTo>
                  <a:pt x="6" y="193"/>
                </a:lnTo>
                <a:lnTo>
                  <a:pt x="6" y="132"/>
                </a:lnTo>
                <a:lnTo>
                  <a:pt x="6" y="67"/>
                </a:lnTo>
                <a:lnTo>
                  <a:pt x="7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9" name="Freeform 538"/>
          <p:cNvSpPr>
            <a:spLocks/>
          </p:cNvSpPr>
          <p:nvPr/>
        </p:nvSpPr>
        <p:spPr bwMode="auto">
          <a:xfrm>
            <a:off x="7880350" y="4737842"/>
            <a:ext cx="1588" cy="168275"/>
          </a:xfrm>
          <a:custGeom>
            <a:avLst/>
            <a:gdLst>
              <a:gd name="T0" fmla="*/ 7 w 7"/>
              <a:gd name="T1" fmla="*/ 0 h 741"/>
              <a:gd name="T2" fmla="*/ 6 w 7"/>
              <a:gd name="T3" fmla="*/ 68 h 741"/>
              <a:gd name="T4" fmla="*/ 6 w 7"/>
              <a:gd name="T5" fmla="*/ 133 h 741"/>
              <a:gd name="T6" fmla="*/ 5 w 7"/>
              <a:gd name="T7" fmla="*/ 195 h 741"/>
              <a:gd name="T8" fmla="*/ 5 w 7"/>
              <a:gd name="T9" fmla="*/ 255 h 741"/>
              <a:gd name="T10" fmla="*/ 5 w 7"/>
              <a:gd name="T11" fmla="*/ 312 h 741"/>
              <a:gd name="T12" fmla="*/ 4 w 7"/>
              <a:gd name="T13" fmla="*/ 367 h 741"/>
              <a:gd name="T14" fmla="*/ 4 w 7"/>
              <a:gd name="T15" fmla="*/ 418 h 741"/>
              <a:gd name="T16" fmla="*/ 3 w 7"/>
              <a:gd name="T17" fmla="*/ 466 h 741"/>
              <a:gd name="T18" fmla="*/ 3 w 7"/>
              <a:gd name="T19" fmla="*/ 512 h 741"/>
              <a:gd name="T20" fmla="*/ 3 w 7"/>
              <a:gd name="T21" fmla="*/ 533 h 741"/>
              <a:gd name="T22" fmla="*/ 3 w 7"/>
              <a:gd name="T23" fmla="*/ 554 h 741"/>
              <a:gd name="T24" fmla="*/ 2 w 7"/>
              <a:gd name="T25" fmla="*/ 574 h 741"/>
              <a:gd name="T26" fmla="*/ 2 w 7"/>
              <a:gd name="T27" fmla="*/ 593 h 741"/>
              <a:gd name="T28" fmla="*/ 2 w 7"/>
              <a:gd name="T29" fmla="*/ 611 h 741"/>
              <a:gd name="T30" fmla="*/ 2 w 7"/>
              <a:gd name="T31" fmla="*/ 629 h 741"/>
              <a:gd name="T32" fmla="*/ 2 w 7"/>
              <a:gd name="T33" fmla="*/ 646 h 741"/>
              <a:gd name="T34" fmla="*/ 1 w 7"/>
              <a:gd name="T35" fmla="*/ 662 h 741"/>
              <a:gd name="T36" fmla="*/ 1 w 7"/>
              <a:gd name="T37" fmla="*/ 692 h 741"/>
              <a:gd name="T38" fmla="*/ 1 w 7"/>
              <a:gd name="T39" fmla="*/ 706 h 741"/>
              <a:gd name="T40" fmla="*/ 0 w 7"/>
              <a:gd name="T41" fmla="*/ 719 h 741"/>
              <a:gd name="T42" fmla="*/ 0 w 7"/>
              <a:gd name="T43" fmla="*/ 730 h 741"/>
              <a:gd name="T44" fmla="*/ 0 w 7"/>
              <a:gd name="T45" fmla="*/ 741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" h="741">
                <a:moveTo>
                  <a:pt x="7" y="0"/>
                </a:moveTo>
                <a:lnTo>
                  <a:pt x="6" y="68"/>
                </a:lnTo>
                <a:lnTo>
                  <a:pt x="6" y="133"/>
                </a:lnTo>
                <a:lnTo>
                  <a:pt x="5" y="195"/>
                </a:lnTo>
                <a:lnTo>
                  <a:pt x="5" y="255"/>
                </a:lnTo>
                <a:lnTo>
                  <a:pt x="5" y="312"/>
                </a:lnTo>
                <a:lnTo>
                  <a:pt x="4" y="367"/>
                </a:lnTo>
                <a:lnTo>
                  <a:pt x="4" y="418"/>
                </a:lnTo>
                <a:lnTo>
                  <a:pt x="3" y="466"/>
                </a:lnTo>
                <a:lnTo>
                  <a:pt x="3" y="512"/>
                </a:lnTo>
                <a:lnTo>
                  <a:pt x="3" y="533"/>
                </a:lnTo>
                <a:lnTo>
                  <a:pt x="3" y="554"/>
                </a:lnTo>
                <a:lnTo>
                  <a:pt x="2" y="574"/>
                </a:lnTo>
                <a:lnTo>
                  <a:pt x="2" y="593"/>
                </a:lnTo>
                <a:lnTo>
                  <a:pt x="2" y="611"/>
                </a:lnTo>
                <a:lnTo>
                  <a:pt x="2" y="629"/>
                </a:lnTo>
                <a:lnTo>
                  <a:pt x="2" y="646"/>
                </a:lnTo>
                <a:lnTo>
                  <a:pt x="1" y="662"/>
                </a:lnTo>
                <a:lnTo>
                  <a:pt x="1" y="692"/>
                </a:lnTo>
                <a:lnTo>
                  <a:pt x="1" y="706"/>
                </a:lnTo>
                <a:lnTo>
                  <a:pt x="0" y="719"/>
                </a:lnTo>
                <a:lnTo>
                  <a:pt x="0" y="730"/>
                </a:lnTo>
                <a:lnTo>
                  <a:pt x="0" y="741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0" name="Freeform 539"/>
          <p:cNvSpPr>
            <a:spLocks/>
          </p:cNvSpPr>
          <p:nvPr/>
        </p:nvSpPr>
        <p:spPr bwMode="auto">
          <a:xfrm>
            <a:off x="7623175" y="4701329"/>
            <a:ext cx="0" cy="36513"/>
          </a:xfrm>
          <a:custGeom>
            <a:avLst/>
            <a:gdLst>
              <a:gd name="T0" fmla="*/ 164 h 164"/>
              <a:gd name="T1" fmla="*/ 147 h 164"/>
              <a:gd name="T2" fmla="*/ 130 h 164"/>
              <a:gd name="T3" fmla="*/ 110 h 164"/>
              <a:gd name="T4" fmla="*/ 90 h 164"/>
              <a:gd name="T5" fmla="*/ 46 h 164"/>
              <a:gd name="T6" fmla="*/ 0 h 16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</a:cxnLst>
            <a:rect l="0" t="0" r="r" b="b"/>
            <a:pathLst>
              <a:path h="164">
                <a:moveTo>
                  <a:pt x="0" y="164"/>
                </a:moveTo>
                <a:lnTo>
                  <a:pt x="0" y="147"/>
                </a:lnTo>
                <a:lnTo>
                  <a:pt x="0" y="130"/>
                </a:lnTo>
                <a:lnTo>
                  <a:pt x="0" y="110"/>
                </a:lnTo>
                <a:lnTo>
                  <a:pt x="0" y="90"/>
                </a:lnTo>
                <a:lnTo>
                  <a:pt x="0" y="4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1" name="Freeform 540"/>
          <p:cNvSpPr>
            <a:spLocks/>
          </p:cNvSpPr>
          <p:nvPr/>
        </p:nvSpPr>
        <p:spPr bwMode="auto">
          <a:xfrm>
            <a:off x="7597775" y="4701329"/>
            <a:ext cx="0" cy="36513"/>
          </a:xfrm>
          <a:custGeom>
            <a:avLst/>
            <a:gdLst>
              <a:gd name="T0" fmla="*/ 0 h 163"/>
              <a:gd name="T1" fmla="*/ 46 h 163"/>
              <a:gd name="T2" fmla="*/ 89 h 163"/>
              <a:gd name="T3" fmla="*/ 110 h 163"/>
              <a:gd name="T4" fmla="*/ 129 h 163"/>
              <a:gd name="T5" fmla="*/ 146 h 163"/>
              <a:gd name="T6" fmla="*/ 163 h 16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</a:cxnLst>
            <a:rect l="0" t="0" r="r" b="b"/>
            <a:pathLst>
              <a:path h="163">
                <a:moveTo>
                  <a:pt x="0" y="0"/>
                </a:moveTo>
                <a:lnTo>
                  <a:pt x="0" y="46"/>
                </a:lnTo>
                <a:lnTo>
                  <a:pt x="0" y="89"/>
                </a:lnTo>
                <a:lnTo>
                  <a:pt x="0" y="110"/>
                </a:lnTo>
                <a:lnTo>
                  <a:pt x="0" y="129"/>
                </a:lnTo>
                <a:lnTo>
                  <a:pt x="0" y="146"/>
                </a:lnTo>
                <a:lnTo>
                  <a:pt x="0" y="163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2" name="Line 541"/>
          <p:cNvSpPr>
            <a:spLocks noChangeShapeType="1"/>
          </p:cNvSpPr>
          <p:nvPr/>
        </p:nvSpPr>
        <p:spPr bwMode="auto">
          <a:xfrm>
            <a:off x="7597775" y="4648942"/>
            <a:ext cx="0" cy="1270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3" name="Line 542"/>
          <p:cNvSpPr>
            <a:spLocks noChangeShapeType="1"/>
          </p:cNvSpPr>
          <p:nvPr/>
        </p:nvSpPr>
        <p:spPr bwMode="auto">
          <a:xfrm>
            <a:off x="7597775" y="4677517"/>
            <a:ext cx="0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4" name="Line 543"/>
          <p:cNvSpPr>
            <a:spLocks noChangeShapeType="1"/>
          </p:cNvSpPr>
          <p:nvPr/>
        </p:nvSpPr>
        <p:spPr bwMode="auto">
          <a:xfrm flipV="1">
            <a:off x="7623175" y="4677517"/>
            <a:ext cx="0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5" name="Line 544"/>
          <p:cNvSpPr>
            <a:spLocks noChangeShapeType="1"/>
          </p:cNvSpPr>
          <p:nvPr/>
        </p:nvSpPr>
        <p:spPr bwMode="auto">
          <a:xfrm flipV="1">
            <a:off x="7623175" y="4648942"/>
            <a:ext cx="0" cy="1270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6" name="Freeform 545"/>
          <p:cNvSpPr>
            <a:spLocks/>
          </p:cNvSpPr>
          <p:nvPr/>
        </p:nvSpPr>
        <p:spPr bwMode="auto">
          <a:xfrm>
            <a:off x="7593013" y="4844204"/>
            <a:ext cx="1588" cy="61913"/>
          </a:xfrm>
          <a:custGeom>
            <a:avLst/>
            <a:gdLst>
              <a:gd name="T0" fmla="*/ 0 w 5"/>
              <a:gd name="T1" fmla="*/ 0 h 272"/>
              <a:gd name="T2" fmla="*/ 1 w 5"/>
              <a:gd name="T3" fmla="*/ 44 h 272"/>
              <a:gd name="T4" fmla="*/ 1 w 5"/>
              <a:gd name="T5" fmla="*/ 65 h 272"/>
              <a:gd name="T6" fmla="*/ 1 w 5"/>
              <a:gd name="T7" fmla="*/ 86 h 272"/>
              <a:gd name="T8" fmla="*/ 3 w 5"/>
              <a:gd name="T9" fmla="*/ 125 h 272"/>
              <a:gd name="T10" fmla="*/ 3 w 5"/>
              <a:gd name="T11" fmla="*/ 160 h 272"/>
              <a:gd name="T12" fmla="*/ 3 w 5"/>
              <a:gd name="T13" fmla="*/ 177 h 272"/>
              <a:gd name="T14" fmla="*/ 3 w 5"/>
              <a:gd name="T15" fmla="*/ 192 h 272"/>
              <a:gd name="T16" fmla="*/ 4 w 5"/>
              <a:gd name="T17" fmla="*/ 222 h 272"/>
              <a:gd name="T18" fmla="*/ 4 w 5"/>
              <a:gd name="T19" fmla="*/ 237 h 272"/>
              <a:gd name="T20" fmla="*/ 4 w 5"/>
              <a:gd name="T21" fmla="*/ 249 h 272"/>
              <a:gd name="T22" fmla="*/ 5 w 5"/>
              <a:gd name="T23" fmla="*/ 261 h 272"/>
              <a:gd name="T24" fmla="*/ 5 w 5"/>
              <a:gd name="T2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272">
                <a:moveTo>
                  <a:pt x="0" y="0"/>
                </a:moveTo>
                <a:lnTo>
                  <a:pt x="1" y="44"/>
                </a:lnTo>
                <a:lnTo>
                  <a:pt x="1" y="65"/>
                </a:lnTo>
                <a:lnTo>
                  <a:pt x="1" y="86"/>
                </a:lnTo>
                <a:lnTo>
                  <a:pt x="3" y="125"/>
                </a:lnTo>
                <a:lnTo>
                  <a:pt x="3" y="160"/>
                </a:lnTo>
                <a:lnTo>
                  <a:pt x="3" y="177"/>
                </a:lnTo>
                <a:lnTo>
                  <a:pt x="3" y="192"/>
                </a:lnTo>
                <a:lnTo>
                  <a:pt x="4" y="222"/>
                </a:lnTo>
                <a:lnTo>
                  <a:pt x="4" y="237"/>
                </a:lnTo>
                <a:lnTo>
                  <a:pt x="4" y="249"/>
                </a:lnTo>
                <a:lnTo>
                  <a:pt x="5" y="261"/>
                </a:lnTo>
                <a:lnTo>
                  <a:pt x="5" y="272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7" name="Freeform 546"/>
          <p:cNvSpPr>
            <a:spLocks/>
          </p:cNvSpPr>
          <p:nvPr/>
        </p:nvSpPr>
        <p:spPr bwMode="auto">
          <a:xfrm>
            <a:off x="7621588" y="4737842"/>
            <a:ext cx="1588" cy="168275"/>
          </a:xfrm>
          <a:custGeom>
            <a:avLst/>
            <a:gdLst>
              <a:gd name="T0" fmla="*/ 0 w 8"/>
              <a:gd name="T1" fmla="*/ 740 h 740"/>
              <a:gd name="T2" fmla="*/ 0 w 8"/>
              <a:gd name="T3" fmla="*/ 729 h 740"/>
              <a:gd name="T4" fmla="*/ 1 w 8"/>
              <a:gd name="T5" fmla="*/ 717 h 740"/>
              <a:gd name="T6" fmla="*/ 1 w 8"/>
              <a:gd name="T7" fmla="*/ 689 h 740"/>
              <a:gd name="T8" fmla="*/ 1 w 8"/>
              <a:gd name="T9" fmla="*/ 659 h 740"/>
              <a:gd name="T10" fmla="*/ 3 w 8"/>
              <a:gd name="T11" fmla="*/ 643 h 740"/>
              <a:gd name="T12" fmla="*/ 3 w 8"/>
              <a:gd name="T13" fmla="*/ 626 h 740"/>
              <a:gd name="T14" fmla="*/ 3 w 8"/>
              <a:gd name="T15" fmla="*/ 589 h 740"/>
              <a:gd name="T16" fmla="*/ 4 w 8"/>
              <a:gd name="T17" fmla="*/ 550 h 740"/>
              <a:gd name="T18" fmla="*/ 4 w 8"/>
              <a:gd name="T19" fmla="*/ 507 h 740"/>
              <a:gd name="T20" fmla="*/ 5 w 8"/>
              <a:gd name="T21" fmla="*/ 462 h 740"/>
              <a:gd name="T22" fmla="*/ 5 w 8"/>
              <a:gd name="T23" fmla="*/ 414 h 740"/>
              <a:gd name="T24" fmla="*/ 5 w 8"/>
              <a:gd name="T25" fmla="*/ 363 h 740"/>
              <a:gd name="T26" fmla="*/ 6 w 8"/>
              <a:gd name="T27" fmla="*/ 309 h 740"/>
              <a:gd name="T28" fmla="*/ 6 w 8"/>
              <a:gd name="T29" fmla="*/ 253 h 740"/>
              <a:gd name="T30" fmla="*/ 7 w 8"/>
              <a:gd name="T31" fmla="*/ 193 h 740"/>
              <a:gd name="T32" fmla="*/ 7 w 8"/>
              <a:gd name="T33" fmla="*/ 132 h 740"/>
              <a:gd name="T34" fmla="*/ 7 w 8"/>
              <a:gd name="T35" fmla="*/ 67 h 740"/>
              <a:gd name="T36" fmla="*/ 8 w 8"/>
              <a:gd name="T37" fmla="*/ 0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" h="740">
                <a:moveTo>
                  <a:pt x="0" y="740"/>
                </a:moveTo>
                <a:lnTo>
                  <a:pt x="0" y="729"/>
                </a:lnTo>
                <a:lnTo>
                  <a:pt x="1" y="717"/>
                </a:lnTo>
                <a:lnTo>
                  <a:pt x="1" y="689"/>
                </a:lnTo>
                <a:lnTo>
                  <a:pt x="1" y="659"/>
                </a:lnTo>
                <a:lnTo>
                  <a:pt x="3" y="643"/>
                </a:lnTo>
                <a:lnTo>
                  <a:pt x="3" y="626"/>
                </a:lnTo>
                <a:lnTo>
                  <a:pt x="3" y="589"/>
                </a:lnTo>
                <a:lnTo>
                  <a:pt x="4" y="550"/>
                </a:lnTo>
                <a:lnTo>
                  <a:pt x="4" y="507"/>
                </a:lnTo>
                <a:lnTo>
                  <a:pt x="5" y="462"/>
                </a:lnTo>
                <a:lnTo>
                  <a:pt x="5" y="414"/>
                </a:lnTo>
                <a:lnTo>
                  <a:pt x="5" y="363"/>
                </a:lnTo>
                <a:lnTo>
                  <a:pt x="6" y="309"/>
                </a:lnTo>
                <a:lnTo>
                  <a:pt x="6" y="253"/>
                </a:lnTo>
                <a:lnTo>
                  <a:pt x="7" y="193"/>
                </a:lnTo>
                <a:lnTo>
                  <a:pt x="7" y="132"/>
                </a:lnTo>
                <a:lnTo>
                  <a:pt x="7" y="67"/>
                </a:lnTo>
                <a:lnTo>
                  <a:pt x="8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8" name="Freeform 547"/>
          <p:cNvSpPr>
            <a:spLocks/>
          </p:cNvSpPr>
          <p:nvPr/>
        </p:nvSpPr>
        <p:spPr bwMode="auto">
          <a:xfrm>
            <a:off x="7596188" y="4737842"/>
            <a:ext cx="1588" cy="168275"/>
          </a:xfrm>
          <a:custGeom>
            <a:avLst/>
            <a:gdLst>
              <a:gd name="T0" fmla="*/ 8 w 8"/>
              <a:gd name="T1" fmla="*/ 0 h 741"/>
              <a:gd name="T2" fmla="*/ 7 w 8"/>
              <a:gd name="T3" fmla="*/ 68 h 741"/>
              <a:gd name="T4" fmla="*/ 7 w 8"/>
              <a:gd name="T5" fmla="*/ 133 h 741"/>
              <a:gd name="T6" fmla="*/ 6 w 8"/>
              <a:gd name="T7" fmla="*/ 195 h 741"/>
              <a:gd name="T8" fmla="*/ 6 w 8"/>
              <a:gd name="T9" fmla="*/ 255 h 741"/>
              <a:gd name="T10" fmla="*/ 6 w 8"/>
              <a:gd name="T11" fmla="*/ 312 h 741"/>
              <a:gd name="T12" fmla="*/ 5 w 8"/>
              <a:gd name="T13" fmla="*/ 367 h 741"/>
              <a:gd name="T14" fmla="*/ 5 w 8"/>
              <a:gd name="T15" fmla="*/ 418 h 741"/>
              <a:gd name="T16" fmla="*/ 4 w 8"/>
              <a:gd name="T17" fmla="*/ 466 h 741"/>
              <a:gd name="T18" fmla="*/ 4 w 8"/>
              <a:gd name="T19" fmla="*/ 512 h 741"/>
              <a:gd name="T20" fmla="*/ 4 w 8"/>
              <a:gd name="T21" fmla="*/ 533 h 741"/>
              <a:gd name="T22" fmla="*/ 4 w 8"/>
              <a:gd name="T23" fmla="*/ 554 h 741"/>
              <a:gd name="T24" fmla="*/ 3 w 8"/>
              <a:gd name="T25" fmla="*/ 574 h 741"/>
              <a:gd name="T26" fmla="*/ 3 w 8"/>
              <a:gd name="T27" fmla="*/ 593 h 741"/>
              <a:gd name="T28" fmla="*/ 3 w 8"/>
              <a:gd name="T29" fmla="*/ 611 h 741"/>
              <a:gd name="T30" fmla="*/ 3 w 8"/>
              <a:gd name="T31" fmla="*/ 629 h 741"/>
              <a:gd name="T32" fmla="*/ 3 w 8"/>
              <a:gd name="T33" fmla="*/ 646 h 741"/>
              <a:gd name="T34" fmla="*/ 2 w 8"/>
              <a:gd name="T35" fmla="*/ 662 h 741"/>
              <a:gd name="T36" fmla="*/ 2 w 8"/>
              <a:gd name="T37" fmla="*/ 692 h 741"/>
              <a:gd name="T38" fmla="*/ 2 w 8"/>
              <a:gd name="T39" fmla="*/ 706 h 741"/>
              <a:gd name="T40" fmla="*/ 0 w 8"/>
              <a:gd name="T41" fmla="*/ 719 h 741"/>
              <a:gd name="T42" fmla="*/ 0 w 8"/>
              <a:gd name="T43" fmla="*/ 730 h 741"/>
              <a:gd name="T44" fmla="*/ 0 w 8"/>
              <a:gd name="T45" fmla="*/ 741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" h="741">
                <a:moveTo>
                  <a:pt x="8" y="0"/>
                </a:moveTo>
                <a:lnTo>
                  <a:pt x="7" y="68"/>
                </a:lnTo>
                <a:lnTo>
                  <a:pt x="7" y="133"/>
                </a:lnTo>
                <a:lnTo>
                  <a:pt x="6" y="195"/>
                </a:lnTo>
                <a:lnTo>
                  <a:pt x="6" y="255"/>
                </a:lnTo>
                <a:lnTo>
                  <a:pt x="6" y="312"/>
                </a:lnTo>
                <a:lnTo>
                  <a:pt x="5" y="367"/>
                </a:lnTo>
                <a:lnTo>
                  <a:pt x="5" y="418"/>
                </a:lnTo>
                <a:lnTo>
                  <a:pt x="4" y="466"/>
                </a:lnTo>
                <a:lnTo>
                  <a:pt x="4" y="512"/>
                </a:lnTo>
                <a:lnTo>
                  <a:pt x="4" y="533"/>
                </a:lnTo>
                <a:lnTo>
                  <a:pt x="4" y="554"/>
                </a:lnTo>
                <a:lnTo>
                  <a:pt x="3" y="574"/>
                </a:lnTo>
                <a:lnTo>
                  <a:pt x="3" y="593"/>
                </a:lnTo>
                <a:lnTo>
                  <a:pt x="3" y="611"/>
                </a:lnTo>
                <a:lnTo>
                  <a:pt x="3" y="629"/>
                </a:lnTo>
                <a:lnTo>
                  <a:pt x="3" y="646"/>
                </a:lnTo>
                <a:lnTo>
                  <a:pt x="2" y="662"/>
                </a:lnTo>
                <a:lnTo>
                  <a:pt x="2" y="692"/>
                </a:lnTo>
                <a:lnTo>
                  <a:pt x="2" y="706"/>
                </a:lnTo>
                <a:lnTo>
                  <a:pt x="0" y="719"/>
                </a:lnTo>
                <a:lnTo>
                  <a:pt x="0" y="730"/>
                </a:lnTo>
                <a:lnTo>
                  <a:pt x="0" y="741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9" name="Line 548"/>
          <p:cNvSpPr>
            <a:spLocks noChangeShapeType="1"/>
          </p:cNvSpPr>
          <p:nvPr/>
        </p:nvSpPr>
        <p:spPr bwMode="auto">
          <a:xfrm>
            <a:off x="7313613" y="4648942"/>
            <a:ext cx="0" cy="1270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0" name="Line 549"/>
          <p:cNvSpPr>
            <a:spLocks noChangeShapeType="1"/>
          </p:cNvSpPr>
          <p:nvPr/>
        </p:nvSpPr>
        <p:spPr bwMode="auto">
          <a:xfrm>
            <a:off x="7313613" y="4677517"/>
            <a:ext cx="0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1" name="Line 550"/>
          <p:cNvSpPr>
            <a:spLocks noChangeShapeType="1"/>
          </p:cNvSpPr>
          <p:nvPr/>
        </p:nvSpPr>
        <p:spPr bwMode="auto">
          <a:xfrm flipV="1">
            <a:off x="7339013" y="4677517"/>
            <a:ext cx="0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2" name="Line 551"/>
          <p:cNvSpPr>
            <a:spLocks noChangeShapeType="1"/>
          </p:cNvSpPr>
          <p:nvPr/>
        </p:nvSpPr>
        <p:spPr bwMode="auto">
          <a:xfrm flipV="1">
            <a:off x="7339013" y="4648942"/>
            <a:ext cx="0" cy="1270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3" name="Freeform 552"/>
          <p:cNvSpPr>
            <a:spLocks/>
          </p:cNvSpPr>
          <p:nvPr/>
        </p:nvSpPr>
        <p:spPr bwMode="auto">
          <a:xfrm>
            <a:off x="7339013" y="4701329"/>
            <a:ext cx="0" cy="36513"/>
          </a:xfrm>
          <a:custGeom>
            <a:avLst/>
            <a:gdLst>
              <a:gd name="T0" fmla="*/ 164 h 164"/>
              <a:gd name="T1" fmla="*/ 147 h 164"/>
              <a:gd name="T2" fmla="*/ 130 h 164"/>
              <a:gd name="T3" fmla="*/ 110 h 164"/>
              <a:gd name="T4" fmla="*/ 90 h 164"/>
              <a:gd name="T5" fmla="*/ 46 h 164"/>
              <a:gd name="T6" fmla="*/ 0 h 16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</a:cxnLst>
            <a:rect l="0" t="0" r="r" b="b"/>
            <a:pathLst>
              <a:path h="164">
                <a:moveTo>
                  <a:pt x="0" y="164"/>
                </a:moveTo>
                <a:lnTo>
                  <a:pt x="0" y="147"/>
                </a:lnTo>
                <a:lnTo>
                  <a:pt x="0" y="130"/>
                </a:lnTo>
                <a:lnTo>
                  <a:pt x="0" y="110"/>
                </a:lnTo>
                <a:lnTo>
                  <a:pt x="0" y="90"/>
                </a:lnTo>
                <a:lnTo>
                  <a:pt x="0" y="46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4" name="Freeform 553"/>
          <p:cNvSpPr>
            <a:spLocks/>
          </p:cNvSpPr>
          <p:nvPr/>
        </p:nvSpPr>
        <p:spPr bwMode="auto">
          <a:xfrm>
            <a:off x="7313613" y="4701329"/>
            <a:ext cx="0" cy="36513"/>
          </a:xfrm>
          <a:custGeom>
            <a:avLst/>
            <a:gdLst>
              <a:gd name="T0" fmla="*/ 0 h 163"/>
              <a:gd name="T1" fmla="*/ 46 h 163"/>
              <a:gd name="T2" fmla="*/ 89 h 163"/>
              <a:gd name="T3" fmla="*/ 110 h 163"/>
              <a:gd name="T4" fmla="*/ 129 h 163"/>
              <a:gd name="T5" fmla="*/ 146 h 163"/>
              <a:gd name="T6" fmla="*/ 163 h 16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</a:cxnLst>
            <a:rect l="0" t="0" r="r" b="b"/>
            <a:pathLst>
              <a:path h="163">
                <a:moveTo>
                  <a:pt x="0" y="0"/>
                </a:moveTo>
                <a:lnTo>
                  <a:pt x="0" y="46"/>
                </a:lnTo>
                <a:lnTo>
                  <a:pt x="0" y="89"/>
                </a:lnTo>
                <a:lnTo>
                  <a:pt x="0" y="110"/>
                </a:lnTo>
                <a:lnTo>
                  <a:pt x="0" y="129"/>
                </a:lnTo>
                <a:lnTo>
                  <a:pt x="0" y="146"/>
                </a:lnTo>
                <a:lnTo>
                  <a:pt x="0" y="163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5" name="Freeform 554"/>
          <p:cNvSpPr>
            <a:spLocks/>
          </p:cNvSpPr>
          <p:nvPr/>
        </p:nvSpPr>
        <p:spPr bwMode="auto">
          <a:xfrm>
            <a:off x="7308850" y="4841029"/>
            <a:ext cx="1588" cy="65088"/>
          </a:xfrm>
          <a:custGeom>
            <a:avLst/>
            <a:gdLst>
              <a:gd name="T0" fmla="*/ 0 w 4"/>
              <a:gd name="T1" fmla="*/ 0 h 287"/>
              <a:gd name="T2" fmla="*/ 0 w 4"/>
              <a:gd name="T3" fmla="*/ 26 h 287"/>
              <a:gd name="T4" fmla="*/ 1 w 4"/>
              <a:gd name="T5" fmla="*/ 49 h 287"/>
              <a:gd name="T6" fmla="*/ 1 w 4"/>
              <a:gd name="T7" fmla="*/ 92 h 287"/>
              <a:gd name="T8" fmla="*/ 1 w 4"/>
              <a:gd name="T9" fmla="*/ 133 h 287"/>
              <a:gd name="T10" fmla="*/ 2 w 4"/>
              <a:gd name="T11" fmla="*/ 152 h 287"/>
              <a:gd name="T12" fmla="*/ 2 w 4"/>
              <a:gd name="T13" fmla="*/ 170 h 287"/>
              <a:gd name="T14" fmla="*/ 2 w 4"/>
              <a:gd name="T15" fmla="*/ 187 h 287"/>
              <a:gd name="T16" fmla="*/ 2 w 4"/>
              <a:gd name="T17" fmla="*/ 204 h 287"/>
              <a:gd name="T18" fmla="*/ 3 w 4"/>
              <a:gd name="T19" fmla="*/ 235 h 287"/>
              <a:gd name="T20" fmla="*/ 3 w 4"/>
              <a:gd name="T21" fmla="*/ 249 h 287"/>
              <a:gd name="T22" fmla="*/ 3 w 4"/>
              <a:gd name="T23" fmla="*/ 264 h 287"/>
              <a:gd name="T24" fmla="*/ 4 w 4"/>
              <a:gd name="T25" fmla="*/ 276 h 287"/>
              <a:gd name="T26" fmla="*/ 4 w 4"/>
              <a:gd name="T27" fmla="*/ 28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" h="287">
                <a:moveTo>
                  <a:pt x="0" y="0"/>
                </a:moveTo>
                <a:lnTo>
                  <a:pt x="0" y="26"/>
                </a:lnTo>
                <a:lnTo>
                  <a:pt x="1" y="49"/>
                </a:lnTo>
                <a:lnTo>
                  <a:pt x="1" y="92"/>
                </a:lnTo>
                <a:lnTo>
                  <a:pt x="1" y="133"/>
                </a:lnTo>
                <a:lnTo>
                  <a:pt x="2" y="152"/>
                </a:lnTo>
                <a:lnTo>
                  <a:pt x="2" y="170"/>
                </a:lnTo>
                <a:lnTo>
                  <a:pt x="2" y="187"/>
                </a:lnTo>
                <a:lnTo>
                  <a:pt x="2" y="204"/>
                </a:lnTo>
                <a:lnTo>
                  <a:pt x="3" y="235"/>
                </a:lnTo>
                <a:lnTo>
                  <a:pt x="3" y="249"/>
                </a:lnTo>
                <a:lnTo>
                  <a:pt x="3" y="264"/>
                </a:lnTo>
                <a:lnTo>
                  <a:pt x="4" y="276"/>
                </a:lnTo>
                <a:lnTo>
                  <a:pt x="4" y="287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6" name="Freeform 555"/>
          <p:cNvSpPr>
            <a:spLocks/>
          </p:cNvSpPr>
          <p:nvPr/>
        </p:nvSpPr>
        <p:spPr bwMode="auto">
          <a:xfrm>
            <a:off x="7337425" y="4737842"/>
            <a:ext cx="1588" cy="168275"/>
          </a:xfrm>
          <a:custGeom>
            <a:avLst/>
            <a:gdLst>
              <a:gd name="T0" fmla="*/ 0 w 8"/>
              <a:gd name="T1" fmla="*/ 740 h 740"/>
              <a:gd name="T2" fmla="*/ 0 w 8"/>
              <a:gd name="T3" fmla="*/ 729 h 740"/>
              <a:gd name="T4" fmla="*/ 1 w 8"/>
              <a:gd name="T5" fmla="*/ 717 h 740"/>
              <a:gd name="T6" fmla="*/ 1 w 8"/>
              <a:gd name="T7" fmla="*/ 689 h 740"/>
              <a:gd name="T8" fmla="*/ 1 w 8"/>
              <a:gd name="T9" fmla="*/ 659 h 740"/>
              <a:gd name="T10" fmla="*/ 2 w 8"/>
              <a:gd name="T11" fmla="*/ 643 h 740"/>
              <a:gd name="T12" fmla="*/ 2 w 8"/>
              <a:gd name="T13" fmla="*/ 626 h 740"/>
              <a:gd name="T14" fmla="*/ 2 w 8"/>
              <a:gd name="T15" fmla="*/ 589 h 740"/>
              <a:gd name="T16" fmla="*/ 3 w 8"/>
              <a:gd name="T17" fmla="*/ 550 h 740"/>
              <a:gd name="T18" fmla="*/ 3 w 8"/>
              <a:gd name="T19" fmla="*/ 507 h 740"/>
              <a:gd name="T20" fmla="*/ 4 w 8"/>
              <a:gd name="T21" fmla="*/ 462 h 740"/>
              <a:gd name="T22" fmla="*/ 4 w 8"/>
              <a:gd name="T23" fmla="*/ 414 h 740"/>
              <a:gd name="T24" fmla="*/ 4 w 8"/>
              <a:gd name="T25" fmla="*/ 363 h 740"/>
              <a:gd name="T26" fmla="*/ 6 w 8"/>
              <a:gd name="T27" fmla="*/ 309 h 740"/>
              <a:gd name="T28" fmla="*/ 6 w 8"/>
              <a:gd name="T29" fmla="*/ 253 h 740"/>
              <a:gd name="T30" fmla="*/ 7 w 8"/>
              <a:gd name="T31" fmla="*/ 193 h 740"/>
              <a:gd name="T32" fmla="*/ 7 w 8"/>
              <a:gd name="T33" fmla="*/ 132 h 740"/>
              <a:gd name="T34" fmla="*/ 7 w 8"/>
              <a:gd name="T35" fmla="*/ 67 h 740"/>
              <a:gd name="T36" fmla="*/ 8 w 8"/>
              <a:gd name="T37" fmla="*/ 0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" h="740">
                <a:moveTo>
                  <a:pt x="0" y="740"/>
                </a:moveTo>
                <a:lnTo>
                  <a:pt x="0" y="729"/>
                </a:lnTo>
                <a:lnTo>
                  <a:pt x="1" y="717"/>
                </a:lnTo>
                <a:lnTo>
                  <a:pt x="1" y="689"/>
                </a:lnTo>
                <a:lnTo>
                  <a:pt x="1" y="659"/>
                </a:lnTo>
                <a:lnTo>
                  <a:pt x="2" y="643"/>
                </a:lnTo>
                <a:lnTo>
                  <a:pt x="2" y="626"/>
                </a:lnTo>
                <a:lnTo>
                  <a:pt x="2" y="589"/>
                </a:lnTo>
                <a:lnTo>
                  <a:pt x="3" y="550"/>
                </a:lnTo>
                <a:lnTo>
                  <a:pt x="3" y="507"/>
                </a:lnTo>
                <a:lnTo>
                  <a:pt x="4" y="462"/>
                </a:lnTo>
                <a:lnTo>
                  <a:pt x="4" y="414"/>
                </a:lnTo>
                <a:lnTo>
                  <a:pt x="4" y="363"/>
                </a:lnTo>
                <a:lnTo>
                  <a:pt x="6" y="309"/>
                </a:lnTo>
                <a:lnTo>
                  <a:pt x="6" y="253"/>
                </a:lnTo>
                <a:lnTo>
                  <a:pt x="7" y="193"/>
                </a:lnTo>
                <a:lnTo>
                  <a:pt x="7" y="132"/>
                </a:lnTo>
                <a:lnTo>
                  <a:pt x="7" y="67"/>
                </a:lnTo>
                <a:lnTo>
                  <a:pt x="8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7" name="Freeform 556"/>
          <p:cNvSpPr>
            <a:spLocks/>
          </p:cNvSpPr>
          <p:nvPr/>
        </p:nvSpPr>
        <p:spPr bwMode="auto">
          <a:xfrm>
            <a:off x="7312025" y="4737842"/>
            <a:ext cx="1588" cy="168275"/>
          </a:xfrm>
          <a:custGeom>
            <a:avLst/>
            <a:gdLst>
              <a:gd name="T0" fmla="*/ 8 w 8"/>
              <a:gd name="T1" fmla="*/ 0 h 741"/>
              <a:gd name="T2" fmla="*/ 7 w 8"/>
              <a:gd name="T3" fmla="*/ 68 h 741"/>
              <a:gd name="T4" fmla="*/ 7 w 8"/>
              <a:gd name="T5" fmla="*/ 133 h 741"/>
              <a:gd name="T6" fmla="*/ 6 w 8"/>
              <a:gd name="T7" fmla="*/ 195 h 741"/>
              <a:gd name="T8" fmla="*/ 6 w 8"/>
              <a:gd name="T9" fmla="*/ 255 h 741"/>
              <a:gd name="T10" fmla="*/ 6 w 8"/>
              <a:gd name="T11" fmla="*/ 312 h 741"/>
              <a:gd name="T12" fmla="*/ 5 w 8"/>
              <a:gd name="T13" fmla="*/ 367 h 741"/>
              <a:gd name="T14" fmla="*/ 5 w 8"/>
              <a:gd name="T15" fmla="*/ 418 h 741"/>
              <a:gd name="T16" fmla="*/ 3 w 8"/>
              <a:gd name="T17" fmla="*/ 466 h 741"/>
              <a:gd name="T18" fmla="*/ 3 w 8"/>
              <a:gd name="T19" fmla="*/ 512 h 741"/>
              <a:gd name="T20" fmla="*/ 3 w 8"/>
              <a:gd name="T21" fmla="*/ 533 h 741"/>
              <a:gd name="T22" fmla="*/ 3 w 8"/>
              <a:gd name="T23" fmla="*/ 554 h 741"/>
              <a:gd name="T24" fmla="*/ 2 w 8"/>
              <a:gd name="T25" fmla="*/ 574 h 741"/>
              <a:gd name="T26" fmla="*/ 2 w 8"/>
              <a:gd name="T27" fmla="*/ 593 h 741"/>
              <a:gd name="T28" fmla="*/ 2 w 8"/>
              <a:gd name="T29" fmla="*/ 611 h 741"/>
              <a:gd name="T30" fmla="*/ 2 w 8"/>
              <a:gd name="T31" fmla="*/ 629 h 741"/>
              <a:gd name="T32" fmla="*/ 2 w 8"/>
              <a:gd name="T33" fmla="*/ 646 h 741"/>
              <a:gd name="T34" fmla="*/ 1 w 8"/>
              <a:gd name="T35" fmla="*/ 662 h 741"/>
              <a:gd name="T36" fmla="*/ 1 w 8"/>
              <a:gd name="T37" fmla="*/ 692 h 741"/>
              <a:gd name="T38" fmla="*/ 1 w 8"/>
              <a:gd name="T39" fmla="*/ 706 h 741"/>
              <a:gd name="T40" fmla="*/ 0 w 8"/>
              <a:gd name="T41" fmla="*/ 719 h 741"/>
              <a:gd name="T42" fmla="*/ 0 w 8"/>
              <a:gd name="T43" fmla="*/ 730 h 741"/>
              <a:gd name="T44" fmla="*/ 0 w 8"/>
              <a:gd name="T45" fmla="*/ 741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" h="741">
                <a:moveTo>
                  <a:pt x="8" y="0"/>
                </a:moveTo>
                <a:lnTo>
                  <a:pt x="7" y="68"/>
                </a:lnTo>
                <a:lnTo>
                  <a:pt x="7" y="133"/>
                </a:lnTo>
                <a:lnTo>
                  <a:pt x="6" y="195"/>
                </a:lnTo>
                <a:lnTo>
                  <a:pt x="6" y="255"/>
                </a:lnTo>
                <a:lnTo>
                  <a:pt x="6" y="312"/>
                </a:lnTo>
                <a:lnTo>
                  <a:pt x="5" y="367"/>
                </a:lnTo>
                <a:lnTo>
                  <a:pt x="5" y="418"/>
                </a:lnTo>
                <a:lnTo>
                  <a:pt x="3" y="466"/>
                </a:lnTo>
                <a:lnTo>
                  <a:pt x="3" y="512"/>
                </a:lnTo>
                <a:lnTo>
                  <a:pt x="3" y="533"/>
                </a:lnTo>
                <a:lnTo>
                  <a:pt x="3" y="554"/>
                </a:lnTo>
                <a:lnTo>
                  <a:pt x="2" y="574"/>
                </a:lnTo>
                <a:lnTo>
                  <a:pt x="2" y="593"/>
                </a:lnTo>
                <a:lnTo>
                  <a:pt x="2" y="611"/>
                </a:lnTo>
                <a:lnTo>
                  <a:pt x="2" y="629"/>
                </a:lnTo>
                <a:lnTo>
                  <a:pt x="2" y="646"/>
                </a:lnTo>
                <a:lnTo>
                  <a:pt x="1" y="662"/>
                </a:lnTo>
                <a:lnTo>
                  <a:pt x="1" y="692"/>
                </a:lnTo>
                <a:lnTo>
                  <a:pt x="1" y="706"/>
                </a:lnTo>
                <a:lnTo>
                  <a:pt x="0" y="719"/>
                </a:lnTo>
                <a:lnTo>
                  <a:pt x="0" y="730"/>
                </a:lnTo>
                <a:lnTo>
                  <a:pt x="0" y="741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8" name="Line 557"/>
          <p:cNvSpPr>
            <a:spLocks noChangeShapeType="1"/>
          </p:cNvSpPr>
          <p:nvPr/>
        </p:nvSpPr>
        <p:spPr bwMode="auto">
          <a:xfrm>
            <a:off x="6951663" y="4661642"/>
            <a:ext cx="0" cy="3175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9" name="Line 558"/>
          <p:cNvSpPr>
            <a:spLocks noChangeShapeType="1"/>
          </p:cNvSpPr>
          <p:nvPr/>
        </p:nvSpPr>
        <p:spPr bwMode="auto">
          <a:xfrm>
            <a:off x="6951663" y="4664817"/>
            <a:ext cx="25400" cy="635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0" name="Line 559"/>
          <p:cNvSpPr>
            <a:spLocks noChangeShapeType="1"/>
          </p:cNvSpPr>
          <p:nvPr/>
        </p:nvSpPr>
        <p:spPr bwMode="auto">
          <a:xfrm flipV="1">
            <a:off x="8551863" y="4661642"/>
            <a:ext cx="0" cy="3175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1" name="Line 560"/>
          <p:cNvSpPr>
            <a:spLocks noChangeShapeType="1"/>
          </p:cNvSpPr>
          <p:nvPr/>
        </p:nvSpPr>
        <p:spPr bwMode="auto">
          <a:xfrm flipV="1">
            <a:off x="8526463" y="4664817"/>
            <a:ext cx="25400" cy="635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2" name="Line 561"/>
          <p:cNvSpPr>
            <a:spLocks noChangeShapeType="1"/>
          </p:cNvSpPr>
          <p:nvPr/>
        </p:nvSpPr>
        <p:spPr bwMode="auto">
          <a:xfrm flipH="1">
            <a:off x="6900863" y="4580679"/>
            <a:ext cx="6350" cy="8096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3" name="Line 562"/>
          <p:cNvSpPr>
            <a:spLocks noChangeShapeType="1"/>
          </p:cNvSpPr>
          <p:nvPr/>
        </p:nvSpPr>
        <p:spPr bwMode="auto">
          <a:xfrm flipH="1" flipV="1">
            <a:off x="8588375" y="4580679"/>
            <a:ext cx="6350" cy="8096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4" name="Freeform 563"/>
          <p:cNvSpPr>
            <a:spLocks/>
          </p:cNvSpPr>
          <p:nvPr/>
        </p:nvSpPr>
        <p:spPr bwMode="auto">
          <a:xfrm>
            <a:off x="6907213" y="4566392"/>
            <a:ext cx="15875" cy="14288"/>
          </a:xfrm>
          <a:custGeom>
            <a:avLst/>
            <a:gdLst>
              <a:gd name="T0" fmla="*/ 67 w 67"/>
              <a:gd name="T1" fmla="*/ 0 h 62"/>
              <a:gd name="T2" fmla="*/ 51 w 67"/>
              <a:gd name="T3" fmla="*/ 2 h 62"/>
              <a:gd name="T4" fmla="*/ 35 w 67"/>
              <a:gd name="T5" fmla="*/ 7 h 62"/>
              <a:gd name="T6" fmla="*/ 22 w 67"/>
              <a:gd name="T7" fmla="*/ 17 h 62"/>
              <a:gd name="T8" fmla="*/ 11 w 67"/>
              <a:gd name="T9" fmla="*/ 29 h 62"/>
              <a:gd name="T10" fmla="*/ 3 w 67"/>
              <a:gd name="T11" fmla="*/ 45 h 62"/>
              <a:gd name="T12" fmla="*/ 0 w 67"/>
              <a:gd name="T1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62">
                <a:moveTo>
                  <a:pt x="67" y="0"/>
                </a:moveTo>
                <a:lnTo>
                  <a:pt x="51" y="2"/>
                </a:lnTo>
                <a:lnTo>
                  <a:pt x="35" y="7"/>
                </a:lnTo>
                <a:lnTo>
                  <a:pt x="22" y="17"/>
                </a:lnTo>
                <a:lnTo>
                  <a:pt x="11" y="29"/>
                </a:lnTo>
                <a:lnTo>
                  <a:pt x="3" y="45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5" name="Freeform 564"/>
          <p:cNvSpPr>
            <a:spLocks/>
          </p:cNvSpPr>
          <p:nvPr/>
        </p:nvSpPr>
        <p:spPr bwMode="auto">
          <a:xfrm>
            <a:off x="8572500" y="4566392"/>
            <a:ext cx="15875" cy="14288"/>
          </a:xfrm>
          <a:custGeom>
            <a:avLst/>
            <a:gdLst>
              <a:gd name="T0" fmla="*/ 68 w 68"/>
              <a:gd name="T1" fmla="*/ 62 h 62"/>
              <a:gd name="T2" fmla="*/ 64 w 68"/>
              <a:gd name="T3" fmla="*/ 45 h 62"/>
              <a:gd name="T4" fmla="*/ 56 w 68"/>
              <a:gd name="T5" fmla="*/ 29 h 62"/>
              <a:gd name="T6" fmla="*/ 45 w 68"/>
              <a:gd name="T7" fmla="*/ 17 h 62"/>
              <a:gd name="T8" fmla="*/ 32 w 68"/>
              <a:gd name="T9" fmla="*/ 7 h 62"/>
              <a:gd name="T10" fmla="*/ 17 w 68"/>
              <a:gd name="T11" fmla="*/ 2 h 62"/>
              <a:gd name="T12" fmla="*/ 0 w 68"/>
              <a:gd name="T1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62">
                <a:moveTo>
                  <a:pt x="68" y="62"/>
                </a:moveTo>
                <a:lnTo>
                  <a:pt x="64" y="45"/>
                </a:lnTo>
                <a:lnTo>
                  <a:pt x="56" y="29"/>
                </a:lnTo>
                <a:lnTo>
                  <a:pt x="45" y="17"/>
                </a:lnTo>
                <a:lnTo>
                  <a:pt x="32" y="7"/>
                </a:lnTo>
                <a:lnTo>
                  <a:pt x="17" y="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6" name="Line 565"/>
          <p:cNvSpPr>
            <a:spLocks noChangeShapeType="1"/>
          </p:cNvSpPr>
          <p:nvPr/>
        </p:nvSpPr>
        <p:spPr bwMode="auto">
          <a:xfrm flipV="1">
            <a:off x="7939088" y="4563217"/>
            <a:ext cx="0" cy="3175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7" name="Line 566"/>
          <p:cNvSpPr>
            <a:spLocks noChangeShapeType="1"/>
          </p:cNvSpPr>
          <p:nvPr/>
        </p:nvSpPr>
        <p:spPr bwMode="auto">
          <a:xfrm>
            <a:off x="7899400" y="4563217"/>
            <a:ext cx="0" cy="3175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8" name="Freeform 567"/>
          <p:cNvSpPr>
            <a:spLocks/>
          </p:cNvSpPr>
          <p:nvPr/>
        </p:nvSpPr>
        <p:spPr bwMode="auto">
          <a:xfrm>
            <a:off x="6986588" y="4552104"/>
            <a:ext cx="15875" cy="14288"/>
          </a:xfrm>
          <a:custGeom>
            <a:avLst/>
            <a:gdLst>
              <a:gd name="T0" fmla="*/ 0 w 68"/>
              <a:gd name="T1" fmla="*/ 62 h 62"/>
              <a:gd name="T2" fmla="*/ 16 w 68"/>
              <a:gd name="T3" fmla="*/ 59 h 62"/>
              <a:gd name="T4" fmla="*/ 33 w 68"/>
              <a:gd name="T5" fmla="*/ 53 h 62"/>
              <a:gd name="T6" fmla="*/ 46 w 68"/>
              <a:gd name="T7" fmla="*/ 44 h 62"/>
              <a:gd name="T8" fmla="*/ 57 w 68"/>
              <a:gd name="T9" fmla="*/ 31 h 62"/>
              <a:gd name="T10" fmla="*/ 64 w 68"/>
              <a:gd name="T11" fmla="*/ 16 h 62"/>
              <a:gd name="T12" fmla="*/ 68 w 68"/>
              <a:gd name="T1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62">
                <a:moveTo>
                  <a:pt x="0" y="62"/>
                </a:moveTo>
                <a:lnTo>
                  <a:pt x="16" y="59"/>
                </a:lnTo>
                <a:lnTo>
                  <a:pt x="33" y="53"/>
                </a:lnTo>
                <a:lnTo>
                  <a:pt x="46" y="44"/>
                </a:lnTo>
                <a:lnTo>
                  <a:pt x="57" y="31"/>
                </a:lnTo>
                <a:lnTo>
                  <a:pt x="64" y="16"/>
                </a:lnTo>
                <a:lnTo>
                  <a:pt x="68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9" name="Freeform 568"/>
          <p:cNvSpPr>
            <a:spLocks/>
          </p:cNvSpPr>
          <p:nvPr/>
        </p:nvSpPr>
        <p:spPr bwMode="auto">
          <a:xfrm>
            <a:off x="8493125" y="4552104"/>
            <a:ext cx="15875" cy="14288"/>
          </a:xfrm>
          <a:custGeom>
            <a:avLst/>
            <a:gdLst>
              <a:gd name="T0" fmla="*/ 0 w 68"/>
              <a:gd name="T1" fmla="*/ 0 h 62"/>
              <a:gd name="T2" fmla="*/ 3 w 68"/>
              <a:gd name="T3" fmla="*/ 16 h 62"/>
              <a:gd name="T4" fmla="*/ 11 w 68"/>
              <a:gd name="T5" fmla="*/ 31 h 62"/>
              <a:gd name="T6" fmla="*/ 22 w 68"/>
              <a:gd name="T7" fmla="*/ 44 h 62"/>
              <a:gd name="T8" fmla="*/ 35 w 68"/>
              <a:gd name="T9" fmla="*/ 53 h 62"/>
              <a:gd name="T10" fmla="*/ 51 w 68"/>
              <a:gd name="T11" fmla="*/ 59 h 62"/>
              <a:gd name="T12" fmla="*/ 68 w 68"/>
              <a:gd name="T1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62">
                <a:moveTo>
                  <a:pt x="0" y="0"/>
                </a:moveTo>
                <a:lnTo>
                  <a:pt x="3" y="16"/>
                </a:lnTo>
                <a:lnTo>
                  <a:pt x="11" y="31"/>
                </a:lnTo>
                <a:lnTo>
                  <a:pt x="22" y="44"/>
                </a:lnTo>
                <a:lnTo>
                  <a:pt x="35" y="53"/>
                </a:lnTo>
                <a:lnTo>
                  <a:pt x="51" y="59"/>
                </a:lnTo>
                <a:lnTo>
                  <a:pt x="68" y="62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0" name="Line 569"/>
          <p:cNvSpPr>
            <a:spLocks noChangeShapeType="1"/>
          </p:cNvSpPr>
          <p:nvPr/>
        </p:nvSpPr>
        <p:spPr bwMode="auto">
          <a:xfrm flipH="1">
            <a:off x="7002463" y="4406054"/>
            <a:ext cx="12700" cy="14605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1" name="Line 570"/>
          <p:cNvSpPr>
            <a:spLocks noChangeShapeType="1"/>
          </p:cNvSpPr>
          <p:nvPr/>
        </p:nvSpPr>
        <p:spPr bwMode="auto">
          <a:xfrm flipH="1">
            <a:off x="7553325" y="4548929"/>
            <a:ext cx="38893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2" name="Line 571"/>
          <p:cNvSpPr>
            <a:spLocks noChangeShapeType="1"/>
          </p:cNvSpPr>
          <p:nvPr/>
        </p:nvSpPr>
        <p:spPr bwMode="auto">
          <a:xfrm flipH="1" flipV="1">
            <a:off x="8480425" y="4406054"/>
            <a:ext cx="12700" cy="14605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3" name="Freeform 572"/>
          <p:cNvSpPr>
            <a:spLocks/>
          </p:cNvSpPr>
          <p:nvPr/>
        </p:nvSpPr>
        <p:spPr bwMode="auto">
          <a:xfrm>
            <a:off x="7015163" y="4391767"/>
            <a:ext cx="15875" cy="14288"/>
          </a:xfrm>
          <a:custGeom>
            <a:avLst/>
            <a:gdLst>
              <a:gd name="T0" fmla="*/ 67 w 67"/>
              <a:gd name="T1" fmla="*/ 0 h 62"/>
              <a:gd name="T2" fmla="*/ 51 w 67"/>
              <a:gd name="T3" fmla="*/ 2 h 62"/>
              <a:gd name="T4" fmla="*/ 35 w 67"/>
              <a:gd name="T5" fmla="*/ 8 h 62"/>
              <a:gd name="T6" fmla="*/ 21 w 67"/>
              <a:gd name="T7" fmla="*/ 18 h 62"/>
              <a:gd name="T8" fmla="*/ 10 w 67"/>
              <a:gd name="T9" fmla="*/ 31 h 62"/>
              <a:gd name="T10" fmla="*/ 3 w 67"/>
              <a:gd name="T11" fmla="*/ 46 h 62"/>
              <a:gd name="T12" fmla="*/ 0 w 67"/>
              <a:gd name="T1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62">
                <a:moveTo>
                  <a:pt x="67" y="0"/>
                </a:moveTo>
                <a:lnTo>
                  <a:pt x="51" y="2"/>
                </a:lnTo>
                <a:lnTo>
                  <a:pt x="35" y="8"/>
                </a:lnTo>
                <a:lnTo>
                  <a:pt x="21" y="18"/>
                </a:lnTo>
                <a:lnTo>
                  <a:pt x="10" y="31"/>
                </a:lnTo>
                <a:lnTo>
                  <a:pt x="3" y="46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4" name="Freeform 573"/>
          <p:cNvSpPr>
            <a:spLocks/>
          </p:cNvSpPr>
          <p:nvPr/>
        </p:nvSpPr>
        <p:spPr bwMode="auto">
          <a:xfrm>
            <a:off x="8466138" y="4391767"/>
            <a:ext cx="14288" cy="14288"/>
          </a:xfrm>
          <a:custGeom>
            <a:avLst/>
            <a:gdLst>
              <a:gd name="T0" fmla="*/ 67 w 67"/>
              <a:gd name="T1" fmla="*/ 62 h 62"/>
              <a:gd name="T2" fmla="*/ 64 w 67"/>
              <a:gd name="T3" fmla="*/ 46 h 62"/>
              <a:gd name="T4" fmla="*/ 56 w 67"/>
              <a:gd name="T5" fmla="*/ 31 h 62"/>
              <a:gd name="T6" fmla="*/ 46 w 67"/>
              <a:gd name="T7" fmla="*/ 18 h 62"/>
              <a:gd name="T8" fmla="*/ 32 w 67"/>
              <a:gd name="T9" fmla="*/ 8 h 62"/>
              <a:gd name="T10" fmla="*/ 17 w 67"/>
              <a:gd name="T11" fmla="*/ 2 h 62"/>
              <a:gd name="T12" fmla="*/ 0 w 67"/>
              <a:gd name="T1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62">
                <a:moveTo>
                  <a:pt x="67" y="62"/>
                </a:moveTo>
                <a:lnTo>
                  <a:pt x="64" y="46"/>
                </a:lnTo>
                <a:lnTo>
                  <a:pt x="56" y="31"/>
                </a:lnTo>
                <a:lnTo>
                  <a:pt x="46" y="18"/>
                </a:lnTo>
                <a:lnTo>
                  <a:pt x="32" y="8"/>
                </a:lnTo>
                <a:lnTo>
                  <a:pt x="17" y="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5" name="Line 574"/>
          <p:cNvSpPr>
            <a:spLocks noChangeShapeType="1"/>
          </p:cNvSpPr>
          <p:nvPr/>
        </p:nvSpPr>
        <p:spPr bwMode="auto">
          <a:xfrm>
            <a:off x="7038975" y="4388592"/>
            <a:ext cx="0" cy="3175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6" name="Line 575"/>
          <p:cNvSpPr>
            <a:spLocks noChangeShapeType="1"/>
          </p:cNvSpPr>
          <p:nvPr/>
        </p:nvSpPr>
        <p:spPr bwMode="auto">
          <a:xfrm flipV="1">
            <a:off x="8456613" y="4388592"/>
            <a:ext cx="0" cy="3175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" name="Freeform 576"/>
          <p:cNvSpPr>
            <a:spLocks/>
          </p:cNvSpPr>
          <p:nvPr/>
        </p:nvSpPr>
        <p:spPr bwMode="auto">
          <a:xfrm>
            <a:off x="8304213" y="4382242"/>
            <a:ext cx="1588" cy="6350"/>
          </a:xfrm>
          <a:custGeom>
            <a:avLst/>
            <a:gdLst>
              <a:gd name="T0" fmla="*/ 0 w 9"/>
              <a:gd name="T1" fmla="*/ 24 h 24"/>
              <a:gd name="T2" fmla="*/ 7 w 9"/>
              <a:gd name="T3" fmla="*/ 13 h 24"/>
              <a:gd name="T4" fmla="*/ 9 w 9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4">
                <a:moveTo>
                  <a:pt x="0" y="24"/>
                </a:moveTo>
                <a:lnTo>
                  <a:pt x="7" y="13"/>
                </a:lnTo>
                <a:lnTo>
                  <a:pt x="9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8" name="Freeform 577"/>
          <p:cNvSpPr>
            <a:spLocks/>
          </p:cNvSpPr>
          <p:nvPr/>
        </p:nvSpPr>
        <p:spPr bwMode="auto">
          <a:xfrm>
            <a:off x="8345488" y="4382242"/>
            <a:ext cx="1588" cy="6350"/>
          </a:xfrm>
          <a:custGeom>
            <a:avLst/>
            <a:gdLst>
              <a:gd name="T0" fmla="*/ 0 w 9"/>
              <a:gd name="T1" fmla="*/ 0 h 24"/>
              <a:gd name="T2" fmla="*/ 3 w 9"/>
              <a:gd name="T3" fmla="*/ 12 h 24"/>
              <a:gd name="T4" fmla="*/ 9 w 9"/>
              <a:gd name="T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4">
                <a:moveTo>
                  <a:pt x="0" y="0"/>
                </a:moveTo>
                <a:lnTo>
                  <a:pt x="3" y="12"/>
                </a:lnTo>
                <a:lnTo>
                  <a:pt x="9" y="24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9" name="Freeform 578"/>
          <p:cNvSpPr>
            <a:spLocks/>
          </p:cNvSpPr>
          <p:nvPr/>
        </p:nvSpPr>
        <p:spPr bwMode="auto">
          <a:xfrm>
            <a:off x="7148513" y="4382242"/>
            <a:ext cx="1588" cy="6350"/>
          </a:xfrm>
          <a:custGeom>
            <a:avLst/>
            <a:gdLst>
              <a:gd name="T0" fmla="*/ 0 w 9"/>
              <a:gd name="T1" fmla="*/ 24 h 24"/>
              <a:gd name="T2" fmla="*/ 7 w 9"/>
              <a:gd name="T3" fmla="*/ 13 h 24"/>
              <a:gd name="T4" fmla="*/ 9 w 9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4">
                <a:moveTo>
                  <a:pt x="0" y="24"/>
                </a:moveTo>
                <a:lnTo>
                  <a:pt x="7" y="13"/>
                </a:lnTo>
                <a:lnTo>
                  <a:pt x="9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0" name="Freeform 579"/>
          <p:cNvSpPr>
            <a:spLocks/>
          </p:cNvSpPr>
          <p:nvPr/>
        </p:nvSpPr>
        <p:spPr bwMode="auto">
          <a:xfrm>
            <a:off x="7189788" y="4382242"/>
            <a:ext cx="3175" cy="6350"/>
          </a:xfrm>
          <a:custGeom>
            <a:avLst/>
            <a:gdLst>
              <a:gd name="T0" fmla="*/ 0 w 9"/>
              <a:gd name="T1" fmla="*/ 0 h 24"/>
              <a:gd name="T2" fmla="*/ 2 w 9"/>
              <a:gd name="T3" fmla="*/ 12 h 24"/>
              <a:gd name="T4" fmla="*/ 9 w 9"/>
              <a:gd name="T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4">
                <a:moveTo>
                  <a:pt x="0" y="0"/>
                </a:moveTo>
                <a:lnTo>
                  <a:pt x="2" y="12"/>
                </a:lnTo>
                <a:lnTo>
                  <a:pt x="9" y="24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1" name="Line 580"/>
          <p:cNvSpPr>
            <a:spLocks noChangeShapeType="1"/>
          </p:cNvSpPr>
          <p:nvPr/>
        </p:nvSpPr>
        <p:spPr bwMode="auto">
          <a:xfrm flipH="1" flipV="1">
            <a:off x="8343900" y="4358429"/>
            <a:ext cx="1588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2" name="Line 581"/>
          <p:cNvSpPr>
            <a:spLocks noChangeShapeType="1"/>
          </p:cNvSpPr>
          <p:nvPr/>
        </p:nvSpPr>
        <p:spPr bwMode="auto">
          <a:xfrm flipH="1">
            <a:off x="8305800" y="4358429"/>
            <a:ext cx="1588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3" name="Line 582"/>
          <p:cNvSpPr>
            <a:spLocks noChangeShapeType="1"/>
          </p:cNvSpPr>
          <p:nvPr/>
        </p:nvSpPr>
        <p:spPr bwMode="auto">
          <a:xfrm flipH="1" flipV="1">
            <a:off x="7189788" y="4358429"/>
            <a:ext cx="0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4" name="Line 583"/>
          <p:cNvSpPr>
            <a:spLocks noChangeShapeType="1"/>
          </p:cNvSpPr>
          <p:nvPr/>
        </p:nvSpPr>
        <p:spPr bwMode="auto">
          <a:xfrm flipH="1">
            <a:off x="7150100" y="4358429"/>
            <a:ext cx="1588" cy="238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5" name="Freeform 584"/>
          <p:cNvSpPr>
            <a:spLocks/>
          </p:cNvSpPr>
          <p:nvPr/>
        </p:nvSpPr>
        <p:spPr bwMode="auto">
          <a:xfrm>
            <a:off x="8342313" y="4355254"/>
            <a:ext cx="1588" cy="3175"/>
          </a:xfrm>
          <a:custGeom>
            <a:avLst/>
            <a:gdLst>
              <a:gd name="T0" fmla="*/ 11 w 11"/>
              <a:gd name="T1" fmla="*/ 11 h 11"/>
              <a:gd name="T2" fmla="*/ 9 w 11"/>
              <a:gd name="T3" fmla="*/ 6 h 11"/>
              <a:gd name="T4" fmla="*/ 5 w 11"/>
              <a:gd name="T5" fmla="*/ 2 h 11"/>
              <a:gd name="T6" fmla="*/ 0 w 11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11">
                <a:moveTo>
                  <a:pt x="11" y="11"/>
                </a:moveTo>
                <a:lnTo>
                  <a:pt x="9" y="6"/>
                </a:lnTo>
                <a:lnTo>
                  <a:pt x="5" y="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6" name="Freeform 585"/>
          <p:cNvSpPr>
            <a:spLocks/>
          </p:cNvSpPr>
          <p:nvPr/>
        </p:nvSpPr>
        <p:spPr bwMode="auto">
          <a:xfrm>
            <a:off x="8307388" y="4355254"/>
            <a:ext cx="1588" cy="3175"/>
          </a:xfrm>
          <a:custGeom>
            <a:avLst/>
            <a:gdLst>
              <a:gd name="T0" fmla="*/ 11 w 11"/>
              <a:gd name="T1" fmla="*/ 0 h 11"/>
              <a:gd name="T2" fmla="*/ 5 w 11"/>
              <a:gd name="T3" fmla="*/ 2 h 11"/>
              <a:gd name="T4" fmla="*/ 1 w 11"/>
              <a:gd name="T5" fmla="*/ 6 h 11"/>
              <a:gd name="T6" fmla="*/ 0 w 11"/>
              <a:gd name="T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11">
                <a:moveTo>
                  <a:pt x="11" y="0"/>
                </a:moveTo>
                <a:lnTo>
                  <a:pt x="5" y="2"/>
                </a:lnTo>
                <a:lnTo>
                  <a:pt x="1" y="6"/>
                </a:lnTo>
                <a:lnTo>
                  <a:pt x="0" y="11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7" name="Freeform 586"/>
          <p:cNvSpPr>
            <a:spLocks/>
          </p:cNvSpPr>
          <p:nvPr/>
        </p:nvSpPr>
        <p:spPr bwMode="auto">
          <a:xfrm>
            <a:off x="7186613" y="4355254"/>
            <a:ext cx="3175" cy="3175"/>
          </a:xfrm>
          <a:custGeom>
            <a:avLst/>
            <a:gdLst>
              <a:gd name="T0" fmla="*/ 11 w 11"/>
              <a:gd name="T1" fmla="*/ 11 h 11"/>
              <a:gd name="T2" fmla="*/ 8 w 11"/>
              <a:gd name="T3" fmla="*/ 6 h 11"/>
              <a:gd name="T4" fmla="*/ 5 w 11"/>
              <a:gd name="T5" fmla="*/ 2 h 11"/>
              <a:gd name="T6" fmla="*/ 0 w 11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11">
                <a:moveTo>
                  <a:pt x="11" y="11"/>
                </a:moveTo>
                <a:lnTo>
                  <a:pt x="8" y="6"/>
                </a:lnTo>
                <a:lnTo>
                  <a:pt x="5" y="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8" name="Freeform 587"/>
          <p:cNvSpPr>
            <a:spLocks/>
          </p:cNvSpPr>
          <p:nvPr/>
        </p:nvSpPr>
        <p:spPr bwMode="auto">
          <a:xfrm>
            <a:off x="7151688" y="4355254"/>
            <a:ext cx="1588" cy="3175"/>
          </a:xfrm>
          <a:custGeom>
            <a:avLst/>
            <a:gdLst>
              <a:gd name="T0" fmla="*/ 11 w 11"/>
              <a:gd name="T1" fmla="*/ 0 h 11"/>
              <a:gd name="T2" fmla="*/ 6 w 11"/>
              <a:gd name="T3" fmla="*/ 2 h 11"/>
              <a:gd name="T4" fmla="*/ 3 w 11"/>
              <a:gd name="T5" fmla="*/ 6 h 11"/>
              <a:gd name="T6" fmla="*/ 0 w 11"/>
              <a:gd name="T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11">
                <a:moveTo>
                  <a:pt x="11" y="0"/>
                </a:moveTo>
                <a:lnTo>
                  <a:pt x="6" y="2"/>
                </a:lnTo>
                <a:lnTo>
                  <a:pt x="3" y="6"/>
                </a:lnTo>
                <a:lnTo>
                  <a:pt x="0" y="11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9" name="Freeform 588"/>
          <p:cNvSpPr>
            <a:spLocks/>
          </p:cNvSpPr>
          <p:nvPr/>
        </p:nvSpPr>
        <p:spPr bwMode="auto">
          <a:xfrm>
            <a:off x="7153275" y="4353667"/>
            <a:ext cx="3175" cy="1588"/>
          </a:xfrm>
          <a:custGeom>
            <a:avLst/>
            <a:gdLst>
              <a:gd name="T0" fmla="*/ 0 w 10"/>
              <a:gd name="T1" fmla="*/ 10 h 10"/>
              <a:gd name="T2" fmla="*/ 5 w 10"/>
              <a:gd name="T3" fmla="*/ 9 h 10"/>
              <a:gd name="T4" fmla="*/ 9 w 10"/>
              <a:gd name="T5" fmla="*/ 5 h 10"/>
              <a:gd name="T6" fmla="*/ 10 w 10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10">
                <a:moveTo>
                  <a:pt x="0" y="10"/>
                </a:moveTo>
                <a:lnTo>
                  <a:pt x="5" y="9"/>
                </a:lnTo>
                <a:lnTo>
                  <a:pt x="9" y="5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0" name="Freeform 589"/>
          <p:cNvSpPr>
            <a:spLocks/>
          </p:cNvSpPr>
          <p:nvPr/>
        </p:nvSpPr>
        <p:spPr bwMode="auto">
          <a:xfrm>
            <a:off x="7185025" y="4353667"/>
            <a:ext cx="1588" cy="1588"/>
          </a:xfrm>
          <a:custGeom>
            <a:avLst/>
            <a:gdLst>
              <a:gd name="T0" fmla="*/ 0 w 10"/>
              <a:gd name="T1" fmla="*/ 0 h 10"/>
              <a:gd name="T2" fmla="*/ 1 w 10"/>
              <a:gd name="T3" fmla="*/ 5 h 10"/>
              <a:gd name="T4" fmla="*/ 5 w 10"/>
              <a:gd name="T5" fmla="*/ 9 h 10"/>
              <a:gd name="T6" fmla="*/ 10 w 10"/>
              <a:gd name="T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10">
                <a:moveTo>
                  <a:pt x="0" y="0"/>
                </a:moveTo>
                <a:lnTo>
                  <a:pt x="1" y="5"/>
                </a:lnTo>
                <a:lnTo>
                  <a:pt x="5" y="9"/>
                </a:lnTo>
                <a:lnTo>
                  <a:pt x="10" y="1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1" name="Freeform 590"/>
          <p:cNvSpPr>
            <a:spLocks/>
          </p:cNvSpPr>
          <p:nvPr/>
        </p:nvSpPr>
        <p:spPr bwMode="auto">
          <a:xfrm>
            <a:off x="8308975" y="4353667"/>
            <a:ext cx="3175" cy="1588"/>
          </a:xfrm>
          <a:custGeom>
            <a:avLst/>
            <a:gdLst>
              <a:gd name="T0" fmla="*/ 0 w 10"/>
              <a:gd name="T1" fmla="*/ 10 h 10"/>
              <a:gd name="T2" fmla="*/ 4 w 10"/>
              <a:gd name="T3" fmla="*/ 9 h 10"/>
              <a:gd name="T4" fmla="*/ 9 w 10"/>
              <a:gd name="T5" fmla="*/ 5 h 10"/>
              <a:gd name="T6" fmla="*/ 10 w 10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10">
                <a:moveTo>
                  <a:pt x="0" y="10"/>
                </a:moveTo>
                <a:lnTo>
                  <a:pt x="4" y="9"/>
                </a:lnTo>
                <a:lnTo>
                  <a:pt x="9" y="5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2" name="Freeform 591"/>
          <p:cNvSpPr>
            <a:spLocks/>
          </p:cNvSpPr>
          <p:nvPr/>
        </p:nvSpPr>
        <p:spPr bwMode="auto">
          <a:xfrm>
            <a:off x="8339138" y="4353667"/>
            <a:ext cx="3175" cy="1588"/>
          </a:xfrm>
          <a:custGeom>
            <a:avLst/>
            <a:gdLst>
              <a:gd name="T0" fmla="*/ 0 w 11"/>
              <a:gd name="T1" fmla="*/ 0 h 10"/>
              <a:gd name="T2" fmla="*/ 2 w 11"/>
              <a:gd name="T3" fmla="*/ 5 h 10"/>
              <a:gd name="T4" fmla="*/ 5 w 11"/>
              <a:gd name="T5" fmla="*/ 9 h 10"/>
              <a:gd name="T6" fmla="*/ 11 w 11"/>
              <a:gd name="T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10">
                <a:moveTo>
                  <a:pt x="0" y="0"/>
                </a:moveTo>
                <a:lnTo>
                  <a:pt x="2" y="5"/>
                </a:lnTo>
                <a:lnTo>
                  <a:pt x="5" y="9"/>
                </a:lnTo>
                <a:lnTo>
                  <a:pt x="11" y="1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3" name="Line 592"/>
          <p:cNvSpPr>
            <a:spLocks noChangeShapeType="1"/>
          </p:cNvSpPr>
          <p:nvPr/>
        </p:nvSpPr>
        <p:spPr bwMode="auto">
          <a:xfrm flipV="1">
            <a:off x="7185025" y="4353667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4" name="Line 593"/>
          <p:cNvSpPr>
            <a:spLocks noChangeShapeType="1"/>
          </p:cNvSpPr>
          <p:nvPr/>
        </p:nvSpPr>
        <p:spPr bwMode="auto">
          <a:xfrm>
            <a:off x="7156450" y="4353667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5" name="Line 594"/>
          <p:cNvSpPr>
            <a:spLocks noChangeShapeType="1"/>
          </p:cNvSpPr>
          <p:nvPr/>
        </p:nvSpPr>
        <p:spPr bwMode="auto">
          <a:xfrm flipV="1">
            <a:off x="8339138" y="4353667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6" name="Line 595"/>
          <p:cNvSpPr>
            <a:spLocks noChangeShapeType="1"/>
          </p:cNvSpPr>
          <p:nvPr/>
        </p:nvSpPr>
        <p:spPr bwMode="auto">
          <a:xfrm>
            <a:off x="8312150" y="4353667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7" name="Freeform 596"/>
          <p:cNvSpPr>
            <a:spLocks/>
          </p:cNvSpPr>
          <p:nvPr/>
        </p:nvSpPr>
        <p:spPr bwMode="auto">
          <a:xfrm>
            <a:off x="8167688" y="4382242"/>
            <a:ext cx="1588" cy="6350"/>
          </a:xfrm>
          <a:custGeom>
            <a:avLst/>
            <a:gdLst>
              <a:gd name="T0" fmla="*/ 0 w 10"/>
              <a:gd name="T1" fmla="*/ 24 h 24"/>
              <a:gd name="T2" fmla="*/ 6 w 10"/>
              <a:gd name="T3" fmla="*/ 13 h 24"/>
              <a:gd name="T4" fmla="*/ 10 w 10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24">
                <a:moveTo>
                  <a:pt x="0" y="24"/>
                </a:moveTo>
                <a:lnTo>
                  <a:pt x="6" y="13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8" name="Freeform 597"/>
          <p:cNvSpPr>
            <a:spLocks/>
          </p:cNvSpPr>
          <p:nvPr/>
        </p:nvSpPr>
        <p:spPr bwMode="auto">
          <a:xfrm>
            <a:off x="8229600" y="4382242"/>
            <a:ext cx="3175" cy="6350"/>
          </a:xfrm>
          <a:custGeom>
            <a:avLst/>
            <a:gdLst>
              <a:gd name="T0" fmla="*/ 0 w 9"/>
              <a:gd name="T1" fmla="*/ 0 h 24"/>
              <a:gd name="T2" fmla="*/ 2 w 9"/>
              <a:gd name="T3" fmla="*/ 13 h 24"/>
              <a:gd name="T4" fmla="*/ 9 w 9"/>
              <a:gd name="T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4">
                <a:moveTo>
                  <a:pt x="0" y="0"/>
                </a:moveTo>
                <a:lnTo>
                  <a:pt x="2" y="13"/>
                </a:lnTo>
                <a:lnTo>
                  <a:pt x="9" y="24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9" name="Freeform 598"/>
          <p:cNvSpPr>
            <a:spLocks/>
          </p:cNvSpPr>
          <p:nvPr/>
        </p:nvSpPr>
        <p:spPr bwMode="auto">
          <a:xfrm>
            <a:off x="7264400" y="4382242"/>
            <a:ext cx="1588" cy="6350"/>
          </a:xfrm>
          <a:custGeom>
            <a:avLst/>
            <a:gdLst>
              <a:gd name="T0" fmla="*/ 0 w 9"/>
              <a:gd name="T1" fmla="*/ 24 h 24"/>
              <a:gd name="T2" fmla="*/ 6 w 9"/>
              <a:gd name="T3" fmla="*/ 13 h 24"/>
              <a:gd name="T4" fmla="*/ 9 w 9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24">
                <a:moveTo>
                  <a:pt x="0" y="24"/>
                </a:moveTo>
                <a:lnTo>
                  <a:pt x="6" y="13"/>
                </a:lnTo>
                <a:lnTo>
                  <a:pt x="9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30" name="Freeform 599"/>
          <p:cNvSpPr>
            <a:spLocks/>
          </p:cNvSpPr>
          <p:nvPr/>
        </p:nvSpPr>
        <p:spPr bwMode="auto">
          <a:xfrm>
            <a:off x="7326313" y="4382242"/>
            <a:ext cx="1588" cy="6350"/>
          </a:xfrm>
          <a:custGeom>
            <a:avLst/>
            <a:gdLst>
              <a:gd name="T0" fmla="*/ 0 w 8"/>
              <a:gd name="T1" fmla="*/ 0 h 24"/>
              <a:gd name="T2" fmla="*/ 3 w 8"/>
              <a:gd name="T3" fmla="*/ 13 h 24"/>
              <a:gd name="T4" fmla="*/ 8 w 8"/>
              <a:gd name="T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24">
                <a:moveTo>
                  <a:pt x="0" y="0"/>
                </a:moveTo>
                <a:lnTo>
                  <a:pt x="3" y="13"/>
                </a:lnTo>
                <a:lnTo>
                  <a:pt x="8" y="24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31" name="Line 600"/>
          <p:cNvSpPr>
            <a:spLocks noChangeShapeType="1"/>
          </p:cNvSpPr>
          <p:nvPr/>
        </p:nvSpPr>
        <p:spPr bwMode="auto">
          <a:xfrm flipH="1" flipV="1">
            <a:off x="8359775" y="4355254"/>
            <a:ext cx="1588" cy="2698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32" name="Line 601"/>
          <p:cNvSpPr>
            <a:spLocks noChangeShapeType="1"/>
          </p:cNvSpPr>
          <p:nvPr/>
        </p:nvSpPr>
        <p:spPr bwMode="auto">
          <a:xfrm flipH="1">
            <a:off x="8289925" y="4355254"/>
            <a:ext cx="1588" cy="2698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33" name="Line 602"/>
          <p:cNvSpPr>
            <a:spLocks noChangeShapeType="1"/>
          </p:cNvSpPr>
          <p:nvPr/>
        </p:nvSpPr>
        <p:spPr bwMode="auto">
          <a:xfrm flipH="1" flipV="1">
            <a:off x="7204075" y="4355254"/>
            <a:ext cx="1588" cy="2698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34" name="Line 603"/>
          <p:cNvSpPr>
            <a:spLocks noChangeShapeType="1"/>
          </p:cNvSpPr>
          <p:nvPr/>
        </p:nvSpPr>
        <p:spPr bwMode="auto">
          <a:xfrm flipH="1">
            <a:off x="7134225" y="4355254"/>
            <a:ext cx="1588" cy="2698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35" name="Freeform 604"/>
          <p:cNvSpPr>
            <a:spLocks/>
          </p:cNvSpPr>
          <p:nvPr/>
        </p:nvSpPr>
        <p:spPr bwMode="auto">
          <a:xfrm>
            <a:off x="8291513" y="4353667"/>
            <a:ext cx="3175" cy="1588"/>
          </a:xfrm>
          <a:custGeom>
            <a:avLst/>
            <a:gdLst>
              <a:gd name="T0" fmla="*/ 11 w 11"/>
              <a:gd name="T1" fmla="*/ 0 h 11"/>
              <a:gd name="T2" fmla="*/ 7 w 11"/>
              <a:gd name="T3" fmla="*/ 1 h 11"/>
              <a:gd name="T4" fmla="*/ 2 w 11"/>
              <a:gd name="T5" fmla="*/ 6 h 11"/>
              <a:gd name="T6" fmla="*/ 0 w 11"/>
              <a:gd name="T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11">
                <a:moveTo>
                  <a:pt x="11" y="0"/>
                </a:moveTo>
                <a:lnTo>
                  <a:pt x="7" y="1"/>
                </a:lnTo>
                <a:lnTo>
                  <a:pt x="2" y="6"/>
                </a:lnTo>
                <a:lnTo>
                  <a:pt x="0" y="11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36" name="Freeform 605"/>
          <p:cNvSpPr>
            <a:spLocks/>
          </p:cNvSpPr>
          <p:nvPr/>
        </p:nvSpPr>
        <p:spPr bwMode="auto">
          <a:xfrm>
            <a:off x="8356600" y="4353667"/>
            <a:ext cx="3175" cy="1588"/>
          </a:xfrm>
          <a:custGeom>
            <a:avLst/>
            <a:gdLst>
              <a:gd name="T0" fmla="*/ 11 w 11"/>
              <a:gd name="T1" fmla="*/ 11 h 11"/>
              <a:gd name="T2" fmla="*/ 10 w 11"/>
              <a:gd name="T3" fmla="*/ 6 h 11"/>
              <a:gd name="T4" fmla="*/ 6 w 11"/>
              <a:gd name="T5" fmla="*/ 1 h 11"/>
              <a:gd name="T6" fmla="*/ 0 w 11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11">
                <a:moveTo>
                  <a:pt x="11" y="11"/>
                </a:moveTo>
                <a:lnTo>
                  <a:pt x="10" y="6"/>
                </a:lnTo>
                <a:lnTo>
                  <a:pt x="6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37" name="Freeform 606"/>
          <p:cNvSpPr>
            <a:spLocks/>
          </p:cNvSpPr>
          <p:nvPr/>
        </p:nvSpPr>
        <p:spPr bwMode="auto">
          <a:xfrm>
            <a:off x="7135813" y="4353667"/>
            <a:ext cx="3175" cy="1588"/>
          </a:xfrm>
          <a:custGeom>
            <a:avLst/>
            <a:gdLst>
              <a:gd name="T0" fmla="*/ 12 w 12"/>
              <a:gd name="T1" fmla="*/ 0 h 11"/>
              <a:gd name="T2" fmla="*/ 6 w 12"/>
              <a:gd name="T3" fmla="*/ 1 h 11"/>
              <a:gd name="T4" fmla="*/ 2 w 12"/>
              <a:gd name="T5" fmla="*/ 6 h 11"/>
              <a:gd name="T6" fmla="*/ 0 w 12"/>
              <a:gd name="T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" h="11">
                <a:moveTo>
                  <a:pt x="12" y="0"/>
                </a:moveTo>
                <a:lnTo>
                  <a:pt x="6" y="1"/>
                </a:lnTo>
                <a:lnTo>
                  <a:pt x="2" y="6"/>
                </a:lnTo>
                <a:lnTo>
                  <a:pt x="0" y="11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808"/>
          <p:cNvGrpSpPr>
            <a:grpSpLocks/>
          </p:cNvGrpSpPr>
          <p:nvPr/>
        </p:nvGrpSpPr>
        <p:grpSpPr bwMode="auto">
          <a:xfrm>
            <a:off x="6865938" y="4286992"/>
            <a:ext cx="1765300" cy="557213"/>
            <a:chOff x="4333" y="2710"/>
            <a:chExt cx="1112" cy="351"/>
          </a:xfrm>
        </p:grpSpPr>
        <p:sp>
          <p:nvSpPr>
            <p:cNvPr id="6338" name="Freeform 608"/>
            <p:cNvSpPr>
              <a:spLocks/>
            </p:cNvSpPr>
            <p:nvPr/>
          </p:nvSpPr>
          <p:spPr bwMode="auto">
            <a:xfrm>
              <a:off x="4545" y="2752"/>
              <a:ext cx="1" cy="1"/>
            </a:xfrm>
            <a:custGeom>
              <a:avLst/>
              <a:gdLst>
                <a:gd name="T0" fmla="*/ 12 w 12"/>
                <a:gd name="T1" fmla="*/ 11 h 11"/>
                <a:gd name="T2" fmla="*/ 10 w 12"/>
                <a:gd name="T3" fmla="*/ 6 h 11"/>
                <a:gd name="T4" fmla="*/ 6 w 12"/>
                <a:gd name="T5" fmla="*/ 1 h 11"/>
                <a:gd name="T6" fmla="*/ 0 w 12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lnTo>
                    <a:pt x="10" y="6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9" name="Freeform 609"/>
            <p:cNvSpPr>
              <a:spLocks/>
            </p:cNvSpPr>
            <p:nvPr/>
          </p:nvSpPr>
          <p:spPr bwMode="auto">
            <a:xfrm>
              <a:off x="4547" y="2770"/>
              <a:ext cx="1" cy="4"/>
            </a:xfrm>
            <a:custGeom>
              <a:avLst/>
              <a:gdLst>
                <a:gd name="T0" fmla="*/ 0 w 9"/>
                <a:gd name="T1" fmla="*/ 0 h 24"/>
                <a:gd name="T2" fmla="*/ 2 w 9"/>
                <a:gd name="T3" fmla="*/ 13 h 24"/>
                <a:gd name="T4" fmla="*/ 9 w 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4">
                  <a:moveTo>
                    <a:pt x="0" y="0"/>
                  </a:moveTo>
                  <a:lnTo>
                    <a:pt x="2" y="13"/>
                  </a:lnTo>
                  <a:lnTo>
                    <a:pt x="9" y="2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0" name="Freeform 610"/>
            <p:cNvSpPr>
              <a:spLocks/>
            </p:cNvSpPr>
            <p:nvPr/>
          </p:nvSpPr>
          <p:spPr bwMode="auto">
            <a:xfrm>
              <a:off x="5229" y="2770"/>
              <a:ext cx="1" cy="4"/>
            </a:xfrm>
            <a:custGeom>
              <a:avLst/>
              <a:gdLst>
                <a:gd name="T0" fmla="*/ 0 w 9"/>
                <a:gd name="T1" fmla="*/ 24 h 24"/>
                <a:gd name="T2" fmla="*/ 5 w 9"/>
                <a:gd name="T3" fmla="*/ 13 h 24"/>
                <a:gd name="T4" fmla="*/ 9 w 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4">
                  <a:moveTo>
                    <a:pt x="0" y="24"/>
                  </a:moveTo>
                  <a:lnTo>
                    <a:pt x="5" y="13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1" name="Freeform 611"/>
            <p:cNvSpPr>
              <a:spLocks/>
            </p:cNvSpPr>
            <p:nvPr/>
          </p:nvSpPr>
          <p:spPr bwMode="auto">
            <a:xfrm>
              <a:off x="5275" y="2770"/>
              <a:ext cx="1" cy="4"/>
            </a:xfrm>
            <a:custGeom>
              <a:avLst/>
              <a:gdLst>
                <a:gd name="T0" fmla="*/ 0 w 9"/>
                <a:gd name="T1" fmla="*/ 0 h 24"/>
                <a:gd name="T2" fmla="*/ 2 w 9"/>
                <a:gd name="T3" fmla="*/ 13 h 24"/>
                <a:gd name="T4" fmla="*/ 9 w 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4">
                  <a:moveTo>
                    <a:pt x="0" y="0"/>
                  </a:moveTo>
                  <a:lnTo>
                    <a:pt x="2" y="13"/>
                  </a:lnTo>
                  <a:lnTo>
                    <a:pt x="9" y="2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2" name="Freeform 612"/>
            <p:cNvSpPr>
              <a:spLocks/>
            </p:cNvSpPr>
            <p:nvPr/>
          </p:nvSpPr>
          <p:spPr bwMode="auto">
            <a:xfrm>
              <a:off x="4501" y="2770"/>
              <a:ext cx="1" cy="4"/>
            </a:xfrm>
            <a:custGeom>
              <a:avLst/>
              <a:gdLst>
                <a:gd name="T0" fmla="*/ 0 w 9"/>
                <a:gd name="T1" fmla="*/ 24 h 24"/>
                <a:gd name="T2" fmla="*/ 7 w 9"/>
                <a:gd name="T3" fmla="*/ 13 h 24"/>
                <a:gd name="T4" fmla="*/ 9 w 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4">
                  <a:moveTo>
                    <a:pt x="0" y="24"/>
                  </a:moveTo>
                  <a:lnTo>
                    <a:pt x="7" y="13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3" name="Line 613"/>
            <p:cNvSpPr>
              <a:spLocks noChangeShapeType="1"/>
            </p:cNvSpPr>
            <p:nvPr/>
          </p:nvSpPr>
          <p:spPr bwMode="auto">
            <a:xfrm flipH="1" flipV="1">
              <a:off x="5192" y="2766"/>
              <a:ext cx="0" cy="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4" name="Line 614"/>
            <p:cNvSpPr>
              <a:spLocks noChangeShapeType="1"/>
            </p:cNvSpPr>
            <p:nvPr/>
          </p:nvSpPr>
          <p:spPr bwMode="auto">
            <a:xfrm flipH="1">
              <a:off x="5154" y="2766"/>
              <a:ext cx="0" cy="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5" name="Line 615"/>
            <p:cNvSpPr>
              <a:spLocks noChangeShapeType="1"/>
            </p:cNvSpPr>
            <p:nvPr/>
          </p:nvSpPr>
          <p:spPr bwMode="auto">
            <a:xfrm flipH="1" flipV="1">
              <a:off x="4623" y="2766"/>
              <a:ext cx="0" cy="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6" name="Line 616"/>
            <p:cNvSpPr>
              <a:spLocks noChangeShapeType="1"/>
            </p:cNvSpPr>
            <p:nvPr/>
          </p:nvSpPr>
          <p:spPr bwMode="auto">
            <a:xfrm flipH="1">
              <a:off x="4585" y="2766"/>
              <a:ext cx="0" cy="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7" name="Freeform 617"/>
            <p:cNvSpPr>
              <a:spLocks/>
            </p:cNvSpPr>
            <p:nvPr/>
          </p:nvSpPr>
          <p:spPr bwMode="auto">
            <a:xfrm>
              <a:off x="4585" y="2760"/>
              <a:ext cx="7" cy="6"/>
            </a:xfrm>
            <a:custGeom>
              <a:avLst/>
              <a:gdLst>
                <a:gd name="T0" fmla="*/ 45 w 45"/>
                <a:gd name="T1" fmla="*/ 0 h 43"/>
                <a:gd name="T2" fmla="*/ 32 w 45"/>
                <a:gd name="T3" fmla="*/ 2 h 43"/>
                <a:gd name="T4" fmla="*/ 20 w 45"/>
                <a:gd name="T5" fmla="*/ 8 h 43"/>
                <a:gd name="T6" fmla="*/ 10 w 45"/>
                <a:gd name="T7" fmla="*/ 17 h 43"/>
                <a:gd name="T8" fmla="*/ 3 w 45"/>
                <a:gd name="T9" fmla="*/ 30 h 43"/>
                <a:gd name="T10" fmla="*/ 0 w 45"/>
                <a:gd name="T1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3">
                  <a:moveTo>
                    <a:pt x="45" y="0"/>
                  </a:moveTo>
                  <a:lnTo>
                    <a:pt x="32" y="2"/>
                  </a:lnTo>
                  <a:lnTo>
                    <a:pt x="20" y="8"/>
                  </a:lnTo>
                  <a:lnTo>
                    <a:pt x="10" y="17"/>
                  </a:lnTo>
                  <a:lnTo>
                    <a:pt x="3" y="30"/>
                  </a:lnTo>
                  <a:lnTo>
                    <a:pt x="0" y="4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8" name="Freeform 618"/>
            <p:cNvSpPr>
              <a:spLocks/>
            </p:cNvSpPr>
            <p:nvPr/>
          </p:nvSpPr>
          <p:spPr bwMode="auto">
            <a:xfrm>
              <a:off x="4616" y="2760"/>
              <a:ext cx="7" cy="6"/>
            </a:xfrm>
            <a:custGeom>
              <a:avLst/>
              <a:gdLst>
                <a:gd name="T0" fmla="*/ 45 w 45"/>
                <a:gd name="T1" fmla="*/ 43 h 43"/>
                <a:gd name="T2" fmla="*/ 42 w 45"/>
                <a:gd name="T3" fmla="*/ 30 h 43"/>
                <a:gd name="T4" fmla="*/ 35 w 45"/>
                <a:gd name="T5" fmla="*/ 17 h 43"/>
                <a:gd name="T6" fmla="*/ 25 w 45"/>
                <a:gd name="T7" fmla="*/ 8 h 43"/>
                <a:gd name="T8" fmla="*/ 13 w 45"/>
                <a:gd name="T9" fmla="*/ 2 h 43"/>
                <a:gd name="T10" fmla="*/ 0 w 45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3">
                  <a:moveTo>
                    <a:pt x="45" y="43"/>
                  </a:moveTo>
                  <a:lnTo>
                    <a:pt x="42" y="30"/>
                  </a:lnTo>
                  <a:lnTo>
                    <a:pt x="35" y="17"/>
                  </a:lnTo>
                  <a:lnTo>
                    <a:pt x="25" y="8"/>
                  </a:lnTo>
                  <a:lnTo>
                    <a:pt x="13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9" name="Freeform 619"/>
            <p:cNvSpPr>
              <a:spLocks/>
            </p:cNvSpPr>
            <p:nvPr/>
          </p:nvSpPr>
          <p:spPr bwMode="auto">
            <a:xfrm>
              <a:off x="5186" y="2760"/>
              <a:ext cx="6" cy="6"/>
            </a:xfrm>
            <a:custGeom>
              <a:avLst/>
              <a:gdLst>
                <a:gd name="T0" fmla="*/ 45 w 45"/>
                <a:gd name="T1" fmla="*/ 43 h 43"/>
                <a:gd name="T2" fmla="*/ 42 w 45"/>
                <a:gd name="T3" fmla="*/ 30 h 43"/>
                <a:gd name="T4" fmla="*/ 36 w 45"/>
                <a:gd name="T5" fmla="*/ 17 h 43"/>
                <a:gd name="T6" fmla="*/ 26 w 45"/>
                <a:gd name="T7" fmla="*/ 8 h 43"/>
                <a:gd name="T8" fmla="*/ 14 w 45"/>
                <a:gd name="T9" fmla="*/ 2 h 43"/>
                <a:gd name="T10" fmla="*/ 0 w 45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3">
                  <a:moveTo>
                    <a:pt x="45" y="43"/>
                  </a:moveTo>
                  <a:lnTo>
                    <a:pt x="42" y="30"/>
                  </a:lnTo>
                  <a:lnTo>
                    <a:pt x="36" y="17"/>
                  </a:lnTo>
                  <a:lnTo>
                    <a:pt x="26" y="8"/>
                  </a:lnTo>
                  <a:lnTo>
                    <a:pt x="14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0" name="Freeform 620"/>
            <p:cNvSpPr>
              <a:spLocks/>
            </p:cNvSpPr>
            <p:nvPr/>
          </p:nvSpPr>
          <p:spPr bwMode="auto">
            <a:xfrm>
              <a:off x="5154" y="2760"/>
              <a:ext cx="7" cy="6"/>
            </a:xfrm>
            <a:custGeom>
              <a:avLst/>
              <a:gdLst>
                <a:gd name="T0" fmla="*/ 45 w 45"/>
                <a:gd name="T1" fmla="*/ 0 h 43"/>
                <a:gd name="T2" fmla="*/ 31 w 45"/>
                <a:gd name="T3" fmla="*/ 2 h 43"/>
                <a:gd name="T4" fmla="*/ 19 w 45"/>
                <a:gd name="T5" fmla="*/ 8 h 43"/>
                <a:gd name="T6" fmla="*/ 9 w 45"/>
                <a:gd name="T7" fmla="*/ 17 h 43"/>
                <a:gd name="T8" fmla="*/ 2 w 45"/>
                <a:gd name="T9" fmla="*/ 30 h 43"/>
                <a:gd name="T10" fmla="*/ 0 w 45"/>
                <a:gd name="T1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3">
                  <a:moveTo>
                    <a:pt x="45" y="0"/>
                  </a:moveTo>
                  <a:lnTo>
                    <a:pt x="31" y="2"/>
                  </a:lnTo>
                  <a:lnTo>
                    <a:pt x="19" y="8"/>
                  </a:lnTo>
                  <a:lnTo>
                    <a:pt x="9" y="17"/>
                  </a:lnTo>
                  <a:lnTo>
                    <a:pt x="2" y="30"/>
                  </a:lnTo>
                  <a:lnTo>
                    <a:pt x="0" y="4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" name="Freeform 621"/>
            <p:cNvSpPr>
              <a:spLocks/>
            </p:cNvSpPr>
            <p:nvPr/>
          </p:nvSpPr>
          <p:spPr bwMode="auto">
            <a:xfrm>
              <a:off x="4462" y="2720"/>
              <a:ext cx="2" cy="1"/>
            </a:xfrm>
            <a:custGeom>
              <a:avLst/>
              <a:gdLst>
                <a:gd name="T0" fmla="*/ 16 w 16"/>
                <a:gd name="T1" fmla="*/ 7 h 7"/>
                <a:gd name="T2" fmla="*/ 9 w 16"/>
                <a:gd name="T3" fmla="*/ 1 h 7"/>
                <a:gd name="T4" fmla="*/ 0 w 16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7">
                  <a:moveTo>
                    <a:pt x="16" y="7"/>
                  </a:moveTo>
                  <a:lnTo>
                    <a:pt x="9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2" name="Line 622"/>
            <p:cNvSpPr>
              <a:spLocks noChangeShapeType="1"/>
            </p:cNvSpPr>
            <p:nvPr/>
          </p:nvSpPr>
          <p:spPr bwMode="auto">
            <a:xfrm flipV="1">
              <a:off x="4462" y="2710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3" name="Freeform 623"/>
            <p:cNvSpPr>
              <a:spLocks/>
            </p:cNvSpPr>
            <p:nvPr/>
          </p:nvSpPr>
          <p:spPr bwMode="auto">
            <a:xfrm>
              <a:off x="4462" y="2710"/>
              <a:ext cx="9" cy="4"/>
            </a:xfrm>
            <a:custGeom>
              <a:avLst/>
              <a:gdLst>
                <a:gd name="T0" fmla="*/ 64 w 64"/>
                <a:gd name="T1" fmla="*/ 26 h 26"/>
                <a:gd name="T2" fmla="*/ 50 w 64"/>
                <a:gd name="T3" fmla="*/ 14 h 26"/>
                <a:gd name="T4" fmla="*/ 34 w 64"/>
                <a:gd name="T5" fmla="*/ 6 h 26"/>
                <a:gd name="T6" fmla="*/ 17 w 64"/>
                <a:gd name="T7" fmla="*/ 1 h 26"/>
                <a:gd name="T8" fmla="*/ 0 w 6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6">
                  <a:moveTo>
                    <a:pt x="64" y="26"/>
                  </a:moveTo>
                  <a:lnTo>
                    <a:pt x="50" y="14"/>
                  </a:lnTo>
                  <a:lnTo>
                    <a:pt x="34" y="6"/>
                  </a:lnTo>
                  <a:lnTo>
                    <a:pt x="17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4" name="Line 624"/>
            <p:cNvSpPr>
              <a:spLocks noChangeShapeType="1"/>
            </p:cNvSpPr>
            <p:nvPr/>
          </p:nvSpPr>
          <p:spPr bwMode="auto">
            <a:xfrm flipH="1">
              <a:off x="4464" y="2714"/>
              <a:ext cx="7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5" name="Freeform 625"/>
            <p:cNvSpPr>
              <a:spLocks/>
            </p:cNvSpPr>
            <p:nvPr/>
          </p:nvSpPr>
          <p:spPr bwMode="auto">
            <a:xfrm>
              <a:off x="4492" y="2748"/>
              <a:ext cx="9" cy="4"/>
            </a:xfrm>
            <a:custGeom>
              <a:avLst/>
              <a:gdLst>
                <a:gd name="T0" fmla="*/ 0 w 64"/>
                <a:gd name="T1" fmla="*/ 0 h 26"/>
                <a:gd name="T2" fmla="*/ 14 w 64"/>
                <a:gd name="T3" fmla="*/ 11 h 26"/>
                <a:gd name="T4" fmla="*/ 30 w 64"/>
                <a:gd name="T5" fmla="*/ 19 h 26"/>
                <a:gd name="T6" fmla="*/ 46 w 64"/>
                <a:gd name="T7" fmla="*/ 25 h 26"/>
                <a:gd name="T8" fmla="*/ 64 w 64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6">
                  <a:moveTo>
                    <a:pt x="0" y="0"/>
                  </a:moveTo>
                  <a:lnTo>
                    <a:pt x="14" y="11"/>
                  </a:lnTo>
                  <a:lnTo>
                    <a:pt x="30" y="19"/>
                  </a:lnTo>
                  <a:lnTo>
                    <a:pt x="46" y="25"/>
                  </a:lnTo>
                  <a:lnTo>
                    <a:pt x="64" y="2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6" name="Line 626"/>
            <p:cNvSpPr>
              <a:spLocks noChangeShapeType="1"/>
            </p:cNvSpPr>
            <p:nvPr/>
          </p:nvSpPr>
          <p:spPr bwMode="auto">
            <a:xfrm flipV="1">
              <a:off x="4492" y="2741"/>
              <a:ext cx="7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" name="Line 627"/>
            <p:cNvSpPr>
              <a:spLocks noChangeShapeType="1"/>
            </p:cNvSpPr>
            <p:nvPr/>
          </p:nvSpPr>
          <p:spPr bwMode="auto">
            <a:xfrm>
              <a:off x="4501" y="2742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8" name="Freeform 628"/>
            <p:cNvSpPr>
              <a:spLocks/>
            </p:cNvSpPr>
            <p:nvPr/>
          </p:nvSpPr>
          <p:spPr bwMode="auto">
            <a:xfrm>
              <a:off x="4499" y="2741"/>
              <a:ext cx="2" cy="1"/>
            </a:xfrm>
            <a:custGeom>
              <a:avLst/>
              <a:gdLst>
                <a:gd name="T0" fmla="*/ 0 w 16"/>
                <a:gd name="T1" fmla="*/ 0 h 7"/>
                <a:gd name="T2" fmla="*/ 7 w 16"/>
                <a:gd name="T3" fmla="*/ 5 h 7"/>
                <a:gd name="T4" fmla="*/ 16 w 16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lnTo>
                    <a:pt x="7" y="5"/>
                  </a:lnTo>
                  <a:lnTo>
                    <a:pt x="16" y="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9" name="Line 629"/>
            <p:cNvSpPr>
              <a:spLocks noChangeShapeType="1"/>
            </p:cNvSpPr>
            <p:nvPr/>
          </p:nvSpPr>
          <p:spPr bwMode="auto">
            <a:xfrm flipH="1" flipV="1">
              <a:off x="4464" y="2721"/>
              <a:ext cx="28" cy="2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0" name="Line 630"/>
            <p:cNvSpPr>
              <a:spLocks noChangeShapeType="1"/>
            </p:cNvSpPr>
            <p:nvPr/>
          </p:nvSpPr>
          <p:spPr bwMode="auto">
            <a:xfrm flipH="1" flipV="1">
              <a:off x="4471" y="2714"/>
              <a:ext cx="28" cy="2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1" name="Line 631"/>
            <p:cNvSpPr>
              <a:spLocks noChangeShapeType="1"/>
            </p:cNvSpPr>
            <p:nvPr/>
          </p:nvSpPr>
          <p:spPr bwMode="auto">
            <a:xfrm flipH="1">
              <a:off x="4501" y="2752"/>
              <a:ext cx="5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2" name="Line 632"/>
            <p:cNvSpPr>
              <a:spLocks noChangeShapeType="1"/>
            </p:cNvSpPr>
            <p:nvPr/>
          </p:nvSpPr>
          <p:spPr bwMode="auto">
            <a:xfrm>
              <a:off x="4557" y="2742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3" name="Line 633"/>
            <p:cNvSpPr>
              <a:spLocks noChangeShapeType="1"/>
            </p:cNvSpPr>
            <p:nvPr/>
          </p:nvSpPr>
          <p:spPr bwMode="auto">
            <a:xfrm flipH="1">
              <a:off x="4501" y="2742"/>
              <a:ext cx="5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4" name="Line 634"/>
            <p:cNvSpPr>
              <a:spLocks noChangeShapeType="1"/>
            </p:cNvSpPr>
            <p:nvPr/>
          </p:nvSpPr>
          <p:spPr bwMode="auto">
            <a:xfrm flipH="1">
              <a:off x="4352" y="2720"/>
              <a:ext cx="11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5" name="Line 635"/>
            <p:cNvSpPr>
              <a:spLocks noChangeShapeType="1"/>
            </p:cNvSpPr>
            <p:nvPr/>
          </p:nvSpPr>
          <p:spPr bwMode="auto">
            <a:xfrm>
              <a:off x="4352" y="2710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6" name="Line 636"/>
            <p:cNvSpPr>
              <a:spLocks noChangeShapeType="1"/>
            </p:cNvSpPr>
            <p:nvPr/>
          </p:nvSpPr>
          <p:spPr bwMode="auto">
            <a:xfrm flipH="1">
              <a:off x="4352" y="2710"/>
              <a:ext cx="11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7" name="Line 637"/>
            <p:cNvSpPr>
              <a:spLocks noChangeShapeType="1"/>
            </p:cNvSpPr>
            <p:nvPr/>
          </p:nvSpPr>
          <p:spPr bwMode="auto">
            <a:xfrm flipV="1">
              <a:off x="4333" y="2710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8" name="Line 638"/>
            <p:cNvSpPr>
              <a:spLocks noChangeShapeType="1"/>
            </p:cNvSpPr>
            <p:nvPr/>
          </p:nvSpPr>
          <p:spPr bwMode="auto">
            <a:xfrm flipH="1">
              <a:off x="4333" y="2720"/>
              <a:ext cx="1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9" name="Line 639"/>
            <p:cNvSpPr>
              <a:spLocks noChangeShapeType="1"/>
            </p:cNvSpPr>
            <p:nvPr/>
          </p:nvSpPr>
          <p:spPr bwMode="auto">
            <a:xfrm>
              <a:off x="4333" y="2710"/>
              <a:ext cx="1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0" name="Line 640"/>
            <p:cNvSpPr>
              <a:spLocks noChangeShapeType="1"/>
            </p:cNvSpPr>
            <p:nvPr/>
          </p:nvSpPr>
          <p:spPr bwMode="auto">
            <a:xfrm flipH="1" flipV="1">
              <a:off x="5306" y="2714"/>
              <a:ext cx="7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1" name="Line 641"/>
            <p:cNvSpPr>
              <a:spLocks noChangeShapeType="1"/>
            </p:cNvSpPr>
            <p:nvPr/>
          </p:nvSpPr>
          <p:spPr bwMode="auto">
            <a:xfrm flipV="1">
              <a:off x="5286" y="2721"/>
              <a:ext cx="27" cy="2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2" name="Line 642"/>
            <p:cNvSpPr>
              <a:spLocks noChangeShapeType="1"/>
            </p:cNvSpPr>
            <p:nvPr/>
          </p:nvSpPr>
          <p:spPr bwMode="auto">
            <a:xfrm>
              <a:off x="5279" y="2741"/>
              <a:ext cx="7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3" name="Line 643"/>
            <p:cNvSpPr>
              <a:spLocks noChangeShapeType="1"/>
            </p:cNvSpPr>
            <p:nvPr/>
          </p:nvSpPr>
          <p:spPr bwMode="auto">
            <a:xfrm flipV="1">
              <a:off x="5279" y="2714"/>
              <a:ext cx="27" cy="2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4" name="Freeform 644"/>
            <p:cNvSpPr>
              <a:spLocks/>
            </p:cNvSpPr>
            <p:nvPr/>
          </p:nvSpPr>
          <p:spPr bwMode="auto">
            <a:xfrm>
              <a:off x="5277" y="2748"/>
              <a:ext cx="9" cy="4"/>
            </a:xfrm>
            <a:custGeom>
              <a:avLst/>
              <a:gdLst>
                <a:gd name="T0" fmla="*/ 0 w 65"/>
                <a:gd name="T1" fmla="*/ 26 h 26"/>
                <a:gd name="T2" fmla="*/ 18 w 65"/>
                <a:gd name="T3" fmla="*/ 25 h 26"/>
                <a:gd name="T4" fmla="*/ 35 w 65"/>
                <a:gd name="T5" fmla="*/ 19 h 26"/>
                <a:gd name="T6" fmla="*/ 50 w 65"/>
                <a:gd name="T7" fmla="*/ 11 h 26"/>
                <a:gd name="T8" fmla="*/ 65 w 65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6">
                  <a:moveTo>
                    <a:pt x="0" y="26"/>
                  </a:moveTo>
                  <a:lnTo>
                    <a:pt x="18" y="25"/>
                  </a:lnTo>
                  <a:lnTo>
                    <a:pt x="35" y="19"/>
                  </a:lnTo>
                  <a:lnTo>
                    <a:pt x="50" y="11"/>
                  </a:lnTo>
                  <a:lnTo>
                    <a:pt x="65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5" name="Line 645"/>
            <p:cNvSpPr>
              <a:spLocks noChangeShapeType="1"/>
            </p:cNvSpPr>
            <p:nvPr/>
          </p:nvSpPr>
          <p:spPr bwMode="auto">
            <a:xfrm flipV="1">
              <a:off x="5277" y="2742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6" name="Freeform 646"/>
            <p:cNvSpPr>
              <a:spLocks/>
            </p:cNvSpPr>
            <p:nvPr/>
          </p:nvSpPr>
          <p:spPr bwMode="auto">
            <a:xfrm>
              <a:off x="5277" y="2741"/>
              <a:ext cx="2" cy="1"/>
            </a:xfrm>
            <a:custGeom>
              <a:avLst/>
              <a:gdLst>
                <a:gd name="T0" fmla="*/ 0 w 17"/>
                <a:gd name="T1" fmla="*/ 7 h 7"/>
                <a:gd name="T2" fmla="*/ 9 w 17"/>
                <a:gd name="T3" fmla="*/ 5 h 7"/>
                <a:gd name="T4" fmla="*/ 17 w 1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7">
                  <a:moveTo>
                    <a:pt x="0" y="7"/>
                  </a:moveTo>
                  <a:lnTo>
                    <a:pt x="9" y="5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7" name="Line 647"/>
            <p:cNvSpPr>
              <a:spLocks noChangeShapeType="1"/>
            </p:cNvSpPr>
            <p:nvPr/>
          </p:nvSpPr>
          <p:spPr bwMode="auto">
            <a:xfrm>
              <a:off x="5316" y="2710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8" name="Line 648"/>
            <p:cNvSpPr>
              <a:spLocks noChangeShapeType="1"/>
            </p:cNvSpPr>
            <p:nvPr/>
          </p:nvSpPr>
          <p:spPr bwMode="auto">
            <a:xfrm>
              <a:off x="5316" y="2710"/>
              <a:ext cx="10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9" name="Line 649"/>
            <p:cNvSpPr>
              <a:spLocks noChangeShapeType="1"/>
            </p:cNvSpPr>
            <p:nvPr/>
          </p:nvSpPr>
          <p:spPr bwMode="auto">
            <a:xfrm flipV="1">
              <a:off x="5425" y="2710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0" name="Line 650"/>
            <p:cNvSpPr>
              <a:spLocks noChangeShapeType="1"/>
            </p:cNvSpPr>
            <p:nvPr/>
          </p:nvSpPr>
          <p:spPr bwMode="auto">
            <a:xfrm>
              <a:off x="5316" y="2720"/>
              <a:ext cx="10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1" name="Line 651"/>
            <p:cNvSpPr>
              <a:spLocks noChangeShapeType="1"/>
            </p:cNvSpPr>
            <p:nvPr/>
          </p:nvSpPr>
          <p:spPr bwMode="auto">
            <a:xfrm>
              <a:off x="5220" y="2752"/>
              <a:ext cx="5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2" name="Line 652"/>
            <p:cNvSpPr>
              <a:spLocks noChangeShapeType="1"/>
            </p:cNvSpPr>
            <p:nvPr/>
          </p:nvSpPr>
          <p:spPr bwMode="auto">
            <a:xfrm>
              <a:off x="5220" y="2742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3" name="Line 653"/>
            <p:cNvSpPr>
              <a:spLocks noChangeShapeType="1"/>
            </p:cNvSpPr>
            <p:nvPr/>
          </p:nvSpPr>
          <p:spPr bwMode="auto">
            <a:xfrm>
              <a:off x="5220" y="2742"/>
              <a:ext cx="5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4" name="Freeform 654"/>
            <p:cNvSpPr>
              <a:spLocks/>
            </p:cNvSpPr>
            <p:nvPr/>
          </p:nvSpPr>
          <p:spPr bwMode="auto">
            <a:xfrm>
              <a:off x="5306" y="2710"/>
              <a:ext cx="10" cy="4"/>
            </a:xfrm>
            <a:custGeom>
              <a:avLst/>
              <a:gdLst>
                <a:gd name="T0" fmla="*/ 65 w 65"/>
                <a:gd name="T1" fmla="*/ 0 h 26"/>
                <a:gd name="T2" fmla="*/ 47 w 65"/>
                <a:gd name="T3" fmla="*/ 1 h 26"/>
                <a:gd name="T4" fmla="*/ 30 w 65"/>
                <a:gd name="T5" fmla="*/ 6 h 26"/>
                <a:gd name="T6" fmla="*/ 15 w 65"/>
                <a:gd name="T7" fmla="*/ 14 h 26"/>
                <a:gd name="T8" fmla="*/ 0 w 6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6">
                  <a:moveTo>
                    <a:pt x="65" y="0"/>
                  </a:moveTo>
                  <a:lnTo>
                    <a:pt x="47" y="1"/>
                  </a:lnTo>
                  <a:lnTo>
                    <a:pt x="30" y="6"/>
                  </a:lnTo>
                  <a:lnTo>
                    <a:pt x="15" y="14"/>
                  </a:lnTo>
                  <a:lnTo>
                    <a:pt x="0" y="2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5" name="Freeform 655"/>
            <p:cNvSpPr>
              <a:spLocks/>
            </p:cNvSpPr>
            <p:nvPr/>
          </p:nvSpPr>
          <p:spPr bwMode="auto">
            <a:xfrm>
              <a:off x="5313" y="2720"/>
              <a:ext cx="3" cy="1"/>
            </a:xfrm>
            <a:custGeom>
              <a:avLst/>
              <a:gdLst>
                <a:gd name="T0" fmla="*/ 17 w 17"/>
                <a:gd name="T1" fmla="*/ 0 h 7"/>
                <a:gd name="T2" fmla="*/ 8 w 17"/>
                <a:gd name="T3" fmla="*/ 1 h 7"/>
                <a:gd name="T4" fmla="*/ 0 w 17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7">
                  <a:moveTo>
                    <a:pt x="17" y="0"/>
                  </a:moveTo>
                  <a:lnTo>
                    <a:pt x="8" y="1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6" name="Line 656"/>
            <p:cNvSpPr>
              <a:spLocks noChangeShapeType="1"/>
            </p:cNvSpPr>
            <p:nvPr/>
          </p:nvSpPr>
          <p:spPr bwMode="auto">
            <a:xfrm>
              <a:off x="5445" y="2710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7" name="Line 657"/>
            <p:cNvSpPr>
              <a:spLocks noChangeShapeType="1"/>
            </p:cNvSpPr>
            <p:nvPr/>
          </p:nvSpPr>
          <p:spPr bwMode="auto">
            <a:xfrm flipH="1">
              <a:off x="5425" y="2720"/>
              <a:ext cx="2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8" name="Line 658"/>
            <p:cNvSpPr>
              <a:spLocks noChangeShapeType="1"/>
            </p:cNvSpPr>
            <p:nvPr/>
          </p:nvSpPr>
          <p:spPr bwMode="auto">
            <a:xfrm>
              <a:off x="5425" y="2710"/>
              <a:ext cx="2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9" name="Line 659"/>
            <p:cNvSpPr>
              <a:spLocks noChangeShapeType="1"/>
            </p:cNvSpPr>
            <p:nvPr/>
          </p:nvSpPr>
          <p:spPr bwMode="auto">
            <a:xfrm flipH="1">
              <a:off x="4989" y="3061"/>
              <a:ext cx="1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0" name="Line 660"/>
            <p:cNvSpPr>
              <a:spLocks noChangeShapeType="1"/>
            </p:cNvSpPr>
            <p:nvPr/>
          </p:nvSpPr>
          <p:spPr bwMode="auto">
            <a:xfrm flipH="1">
              <a:off x="4810" y="3061"/>
              <a:ext cx="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1" name="Line 661"/>
            <p:cNvSpPr>
              <a:spLocks noChangeShapeType="1"/>
            </p:cNvSpPr>
            <p:nvPr/>
          </p:nvSpPr>
          <p:spPr bwMode="auto">
            <a:xfrm flipH="1">
              <a:off x="4643" y="3061"/>
              <a:ext cx="15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2" name="Line 662"/>
            <p:cNvSpPr>
              <a:spLocks noChangeShapeType="1"/>
            </p:cNvSpPr>
            <p:nvPr/>
          </p:nvSpPr>
          <p:spPr bwMode="auto">
            <a:xfrm>
              <a:off x="4642" y="3061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3" name="Line 663"/>
            <p:cNvSpPr>
              <a:spLocks noChangeShapeType="1"/>
            </p:cNvSpPr>
            <p:nvPr/>
          </p:nvSpPr>
          <p:spPr bwMode="auto">
            <a:xfrm>
              <a:off x="5139" y="3061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4" name="Line 664"/>
            <p:cNvSpPr>
              <a:spLocks noChangeShapeType="1"/>
            </p:cNvSpPr>
            <p:nvPr/>
          </p:nvSpPr>
          <p:spPr bwMode="auto">
            <a:xfrm flipH="1">
              <a:off x="5406" y="2979"/>
              <a:ext cx="1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5" name="Freeform 665"/>
            <p:cNvSpPr>
              <a:spLocks/>
            </p:cNvSpPr>
            <p:nvPr/>
          </p:nvSpPr>
          <p:spPr bwMode="auto">
            <a:xfrm>
              <a:off x="4356" y="2978"/>
              <a:ext cx="19" cy="1"/>
            </a:xfrm>
            <a:custGeom>
              <a:avLst/>
              <a:gdLst>
                <a:gd name="T0" fmla="*/ 136 w 136"/>
                <a:gd name="T1" fmla="*/ 0 h 4"/>
                <a:gd name="T2" fmla="*/ 134 w 136"/>
                <a:gd name="T3" fmla="*/ 0 h 4"/>
                <a:gd name="T4" fmla="*/ 130 w 136"/>
                <a:gd name="T5" fmla="*/ 0 h 4"/>
                <a:gd name="T6" fmla="*/ 123 w 136"/>
                <a:gd name="T7" fmla="*/ 0 h 4"/>
                <a:gd name="T8" fmla="*/ 116 w 136"/>
                <a:gd name="T9" fmla="*/ 0 h 4"/>
                <a:gd name="T10" fmla="*/ 106 w 136"/>
                <a:gd name="T11" fmla="*/ 0 h 4"/>
                <a:gd name="T12" fmla="*/ 93 w 136"/>
                <a:gd name="T13" fmla="*/ 1 h 4"/>
                <a:gd name="T14" fmla="*/ 68 w 136"/>
                <a:gd name="T15" fmla="*/ 1 h 4"/>
                <a:gd name="T16" fmla="*/ 43 w 136"/>
                <a:gd name="T17" fmla="*/ 2 h 4"/>
                <a:gd name="T18" fmla="*/ 30 w 136"/>
                <a:gd name="T19" fmla="*/ 2 h 4"/>
                <a:gd name="T20" fmla="*/ 20 w 136"/>
                <a:gd name="T21" fmla="*/ 4 h 4"/>
                <a:gd name="T22" fmla="*/ 13 w 136"/>
                <a:gd name="T23" fmla="*/ 4 h 4"/>
                <a:gd name="T24" fmla="*/ 6 w 136"/>
                <a:gd name="T25" fmla="*/ 4 h 4"/>
                <a:gd name="T26" fmla="*/ 3 w 136"/>
                <a:gd name="T27" fmla="*/ 4 h 4"/>
                <a:gd name="T28" fmla="*/ 0 w 136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6" h="4">
                  <a:moveTo>
                    <a:pt x="136" y="0"/>
                  </a:moveTo>
                  <a:lnTo>
                    <a:pt x="134" y="0"/>
                  </a:lnTo>
                  <a:lnTo>
                    <a:pt x="130" y="0"/>
                  </a:lnTo>
                  <a:lnTo>
                    <a:pt x="123" y="0"/>
                  </a:lnTo>
                  <a:lnTo>
                    <a:pt x="116" y="0"/>
                  </a:lnTo>
                  <a:lnTo>
                    <a:pt x="106" y="0"/>
                  </a:lnTo>
                  <a:lnTo>
                    <a:pt x="93" y="1"/>
                  </a:lnTo>
                  <a:lnTo>
                    <a:pt x="68" y="1"/>
                  </a:lnTo>
                  <a:lnTo>
                    <a:pt x="43" y="2"/>
                  </a:lnTo>
                  <a:lnTo>
                    <a:pt x="30" y="2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6" y="4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6" name="Line 666"/>
            <p:cNvSpPr>
              <a:spLocks noChangeShapeType="1"/>
            </p:cNvSpPr>
            <p:nvPr/>
          </p:nvSpPr>
          <p:spPr bwMode="auto">
            <a:xfrm>
              <a:off x="5153" y="2938"/>
              <a:ext cx="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7" name="Line 667"/>
            <p:cNvSpPr>
              <a:spLocks noChangeShapeType="1"/>
            </p:cNvSpPr>
            <p:nvPr/>
          </p:nvSpPr>
          <p:spPr bwMode="auto">
            <a:xfrm>
              <a:off x="4973" y="2938"/>
              <a:ext cx="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8" name="Line 668"/>
            <p:cNvSpPr>
              <a:spLocks noChangeShapeType="1"/>
            </p:cNvSpPr>
            <p:nvPr/>
          </p:nvSpPr>
          <p:spPr bwMode="auto">
            <a:xfrm>
              <a:off x="4794" y="2938"/>
              <a:ext cx="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9" name="Line 669"/>
            <p:cNvSpPr>
              <a:spLocks noChangeShapeType="1"/>
            </p:cNvSpPr>
            <p:nvPr/>
          </p:nvSpPr>
          <p:spPr bwMode="auto">
            <a:xfrm>
              <a:off x="4615" y="2938"/>
              <a:ext cx="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0" name="Freeform 670"/>
            <p:cNvSpPr>
              <a:spLocks/>
            </p:cNvSpPr>
            <p:nvPr/>
          </p:nvSpPr>
          <p:spPr bwMode="auto">
            <a:xfrm>
              <a:off x="5098" y="2785"/>
              <a:ext cx="86" cy="86"/>
            </a:xfrm>
            <a:custGeom>
              <a:avLst/>
              <a:gdLst>
                <a:gd name="T0" fmla="*/ 605 w 605"/>
                <a:gd name="T1" fmla="*/ 303 h 605"/>
                <a:gd name="T2" fmla="*/ 603 w 605"/>
                <a:gd name="T3" fmla="*/ 266 h 605"/>
                <a:gd name="T4" fmla="*/ 596 w 605"/>
                <a:gd name="T5" fmla="*/ 231 h 605"/>
                <a:gd name="T6" fmla="*/ 585 w 605"/>
                <a:gd name="T7" fmla="*/ 195 h 605"/>
                <a:gd name="T8" fmla="*/ 571 w 605"/>
                <a:gd name="T9" fmla="*/ 162 h 605"/>
                <a:gd name="T10" fmla="*/ 552 w 605"/>
                <a:gd name="T11" fmla="*/ 131 h 605"/>
                <a:gd name="T12" fmla="*/ 529 w 605"/>
                <a:gd name="T13" fmla="*/ 102 h 605"/>
                <a:gd name="T14" fmla="*/ 503 w 605"/>
                <a:gd name="T15" fmla="*/ 76 h 605"/>
                <a:gd name="T16" fmla="*/ 474 w 605"/>
                <a:gd name="T17" fmla="*/ 54 h 605"/>
                <a:gd name="T18" fmla="*/ 443 w 605"/>
                <a:gd name="T19" fmla="*/ 35 h 605"/>
                <a:gd name="T20" fmla="*/ 410 w 605"/>
                <a:gd name="T21" fmla="*/ 19 h 605"/>
                <a:gd name="T22" fmla="*/ 375 w 605"/>
                <a:gd name="T23" fmla="*/ 9 h 605"/>
                <a:gd name="T24" fmla="*/ 339 w 605"/>
                <a:gd name="T25" fmla="*/ 3 h 605"/>
                <a:gd name="T26" fmla="*/ 303 w 605"/>
                <a:gd name="T27" fmla="*/ 0 h 605"/>
                <a:gd name="T28" fmla="*/ 266 w 605"/>
                <a:gd name="T29" fmla="*/ 3 h 605"/>
                <a:gd name="T30" fmla="*/ 230 w 605"/>
                <a:gd name="T31" fmla="*/ 9 h 605"/>
                <a:gd name="T32" fmla="*/ 195 w 605"/>
                <a:gd name="T33" fmla="*/ 19 h 605"/>
                <a:gd name="T34" fmla="*/ 162 w 605"/>
                <a:gd name="T35" fmla="*/ 35 h 605"/>
                <a:gd name="T36" fmla="*/ 131 w 605"/>
                <a:gd name="T37" fmla="*/ 54 h 605"/>
                <a:gd name="T38" fmla="*/ 102 w 605"/>
                <a:gd name="T39" fmla="*/ 76 h 605"/>
                <a:gd name="T40" fmla="*/ 76 w 605"/>
                <a:gd name="T41" fmla="*/ 102 h 605"/>
                <a:gd name="T42" fmla="*/ 53 w 605"/>
                <a:gd name="T43" fmla="*/ 131 h 605"/>
                <a:gd name="T44" fmla="*/ 35 w 605"/>
                <a:gd name="T45" fmla="*/ 162 h 605"/>
                <a:gd name="T46" fmla="*/ 19 w 605"/>
                <a:gd name="T47" fmla="*/ 195 h 605"/>
                <a:gd name="T48" fmla="*/ 9 w 605"/>
                <a:gd name="T49" fmla="*/ 231 h 605"/>
                <a:gd name="T50" fmla="*/ 2 w 605"/>
                <a:gd name="T51" fmla="*/ 266 h 605"/>
                <a:gd name="T52" fmla="*/ 0 w 605"/>
                <a:gd name="T53" fmla="*/ 303 h 605"/>
                <a:gd name="T54" fmla="*/ 2 w 605"/>
                <a:gd name="T55" fmla="*/ 339 h 605"/>
                <a:gd name="T56" fmla="*/ 9 w 605"/>
                <a:gd name="T57" fmla="*/ 375 h 605"/>
                <a:gd name="T58" fmla="*/ 19 w 605"/>
                <a:gd name="T59" fmla="*/ 410 h 605"/>
                <a:gd name="T60" fmla="*/ 35 w 605"/>
                <a:gd name="T61" fmla="*/ 443 h 605"/>
                <a:gd name="T62" fmla="*/ 53 w 605"/>
                <a:gd name="T63" fmla="*/ 475 h 605"/>
                <a:gd name="T64" fmla="*/ 76 w 605"/>
                <a:gd name="T65" fmla="*/ 503 h 605"/>
                <a:gd name="T66" fmla="*/ 102 w 605"/>
                <a:gd name="T67" fmla="*/ 530 h 605"/>
                <a:gd name="T68" fmla="*/ 131 w 605"/>
                <a:gd name="T69" fmla="*/ 552 h 605"/>
                <a:gd name="T70" fmla="*/ 162 w 605"/>
                <a:gd name="T71" fmla="*/ 571 h 605"/>
                <a:gd name="T72" fmla="*/ 195 w 605"/>
                <a:gd name="T73" fmla="*/ 586 h 605"/>
                <a:gd name="T74" fmla="*/ 230 w 605"/>
                <a:gd name="T75" fmla="*/ 596 h 605"/>
                <a:gd name="T76" fmla="*/ 266 w 605"/>
                <a:gd name="T77" fmla="*/ 603 h 605"/>
                <a:gd name="T78" fmla="*/ 303 w 605"/>
                <a:gd name="T79" fmla="*/ 605 h 605"/>
                <a:gd name="T80" fmla="*/ 339 w 605"/>
                <a:gd name="T81" fmla="*/ 603 h 605"/>
                <a:gd name="T82" fmla="*/ 375 w 605"/>
                <a:gd name="T83" fmla="*/ 596 h 605"/>
                <a:gd name="T84" fmla="*/ 410 w 605"/>
                <a:gd name="T85" fmla="*/ 586 h 605"/>
                <a:gd name="T86" fmla="*/ 443 w 605"/>
                <a:gd name="T87" fmla="*/ 571 h 605"/>
                <a:gd name="T88" fmla="*/ 474 w 605"/>
                <a:gd name="T89" fmla="*/ 552 h 605"/>
                <a:gd name="T90" fmla="*/ 503 w 605"/>
                <a:gd name="T91" fmla="*/ 530 h 605"/>
                <a:gd name="T92" fmla="*/ 529 w 605"/>
                <a:gd name="T93" fmla="*/ 503 h 605"/>
                <a:gd name="T94" fmla="*/ 552 w 605"/>
                <a:gd name="T95" fmla="*/ 475 h 605"/>
                <a:gd name="T96" fmla="*/ 571 w 605"/>
                <a:gd name="T97" fmla="*/ 443 h 605"/>
                <a:gd name="T98" fmla="*/ 585 w 605"/>
                <a:gd name="T99" fmla="*/ 410 h 605"/>
                <a:gd name="T100" fmla="*/ 596 w 605"/>
                <a:gd name="T101" fmla="*/ 375 h 605"/>
                <a:gd name="T102" fmla="*/ 603 w 605"/>
                <a:gd name="T103" fmla="*/ 339 h 605"/>
                <a:gd name="T104" fmla="*/ 605 w 605"/>
                <a:gd name="T105" fmla="*/ 303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05" h="605">
                  <a:moveTo>
                    <a:pt x="605" y="303"/>
                  </a:moveTo>
                  <a:lnTo>
                    <a:pt x="603" y="266"/>
                  </a:lnTo>
                  <a:lnTo>
                    <a:pt x="596" y="231"/>
                  </a:lnTo>
                  <a:lnTo>
                    <a:pt x="585" y="195"/>
                  </a:lnTo>
                  <a:lnTo>
                    <a:pt x="571" y="162"/>
                  </a:lnTo>
                  <a:lnTo>
                    <a:pt x="552" y="131"/>
                  </a:lnTo>
                  <a:lnTo>
                    <a:pt x="529" y="102"/>
                  </a:lnTo>
                  <a:lnTo>
                    <a:pt x="503" y="76"/>
                  </a:lnTo>
                  <a:lnTo>
                    <a:pt x="474" y="54"/>
                  </a:lnTo>
                  <a:lnTo>
                    <a:pt x="443" y="35"/>
                  </a:lnTo>
                  <a:lnTo>
                    <a:pt x="410" y="19"/>
                  </a:lnTo>
                  <a:lnTo>
                    <a:pt x="375" y="9"/>
                  </a:lnTo>
                  <a:lnTo>
                    <a:pt x="339" y="3"/>
                  </a:lnTo>
                  <a:lnTo>
                    <a:pt x="303" y="0"/>
                  </a:lnTo>
                  <a:lnTo>
                    <a:pt x="266" y="3"/>
                  </a:lnTo>
                  <a:lnTo>
                    <a:pt x="230" y="9"/>
                  </a:lnTo>
                  <a:lnTo>
                    <a:pt x="195" y="19"/>
                  </a:lnTo>
                  <a:lnTo>
                    <a:pt x="162" y="35"/>
                  </a:lnTo>
                  <a:lnTo>
                    <a:pt x="131" y="54"/>
                  </a:lnTo>
                  <a:lnTo>
                    <a:pt x="102" y="76"/>
                  </a:lnTo>
                  <a:lnTo>
                    <a:pt x="76" y="102"/>
                  </a:lnTo>
                  <a:lnTo>
                    <a:pt x="53" y="131"/>
                  </a:lnTo>
                  <a:lnTo>
                    <a:pt x="35" y="162"/>
                  </a:lnTo>
                  <a:lnTo>
                    <a:pt x="19" y="195"/>
                  </a:lnTo>
                  <a:lnTo>
                    <a:pt x="9" y="231"/>
                  </a:lnTo>
                  <a:lnTo>
                    <a:pt x="2" y="266"/>
                  </a:lnTo>
                  <a:lnTo>
                    <a:pt x="0" y="303"/>
                  </a:lnTo>
                  <a:lnTo>
                    <a:pt x="2" y="339"/>
                  </a:lnTo>
                  <a:lnTo>
                    <a:pt x="9" y="375"/>
                  </a:lnTo>
                  <a:lnTo>
                    <a:pt x="19" y="410"/>
                  </a:lnTo>
                  <a:lnTo>
                    <a:pt x="35" y="443"/>
                  </a:lnTo>
                  <a:lnTo>
                    <a:pt x="53" y="475"/>
                  </a:lnTo>
                  <a:lnTo>
                    <a:pt x="76" y="503"/>
                  </a:lnTo>
                  <a:lnTo>
                    <a:pt x="102" y="530"/>
                  </a:lnTo>
                  <a:lnTo>
                    <a:pt x="131" y="552"/>
                  </a:lnTo>
                  <a:lnTo>
                    <a:pt x="162" y="571"/>
                  </a:lnTo>
                  <a:lnTo>
                    <a:pt x="195" y="586"/>
                  </a:lnTo>
                  <a:lnTo>
                    <a:pt x="230" y="596"/>
                  </a:lnTo>
                  <a:lnTo>
                    <a:pt x="266" y="603"/>
                  </a:lnTo>
                  <a:lnTo>
                    <a:pt x="303" y="605"/>
                  </a:lnTo>
                  <a:lnTo>
                    <a:pt x="339" y="603"/>
                  </a:lnTo>
                  <a:lnTo>
                    <a:pt x="375" y="596"/>
                  </a:lnTo>
                  <a:lnTo>
                    <a:pt x="410" y="586"/>
                  </a:lnTo>
                  <a:lnTo>
                    <a:pt x="443" y="571"/>
                  </a:lnTo>
                  <a:lnTo>
                    <a:pt x="474" y="552"/>
                  </a:lnTo>
                  <a:lnTo>
                    <a:pt x="503" y="530"/>
                  </a:lnTo>
                  <a:lnTo>
                    <a:pt x="529" y="503"/>
                  </a:lnTo>
                  <a:lnTo>
                    <a:pt x="552" y="475"/>
                  </a:lnTo>
                  <a:lnTo>
                    <a:pt x="571" y="443"/>
                  </a:lnTo>
                  <a:lnTo>
                    <a:pt x="585" y="410"/>
                  </a:lnTo>
                  <a:lnTo>
                    <a:pt x="596" y="375"/>
                  </a:lnTo>
                  <a:lnTo>
                    <a:pt x="603" y="339"/>
                  </a:lnTo>
                  <a:lnTo>
                    <a:pt x="605" y="303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1" name="Line 671"/>
            <p:cNvSpPr>
              <a:spLocks noChangeShapeType="1"/>
            </p:cNvSpPr>
            <p:nvPr/>
          </p:nvSpPr>
          <p:spPr bwMode="auto">
            <a:xfrm>
              <a:off x="5126" y="2827"/>
              <a:ext cx="7" cy="1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2" name="Line 672"/>
            <p:cNvSpPr>
              <a:spLocks noChangeShapeType="1"/>
            </p:cNvSpPr>
            <p:nvPr/>
          </p:nvSpPr>
          <p:spPr bwMode="auto">
            <a:xfrm>
              <a:off x="5133" y="2841"/>
              <a:ext cx="1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3" name="Freeform 673"/>
            <p:cNvSpPr>
              <a:spLocks/>
            </p:cNvSpPr>
            <p:nvPr/>
          </p:nvSpPr>
          <p:spPr bwMode="auto">
            <a:xfrm>
              <a:off x="5152" y="2852"/>
              <a:ext cx="6" cy="4"/>
            </a:xfrm>
            <a:custGeom>
              <a:avLst/>
              <a:gdLst>
                <a:gd name="T0" fmla="*/ 0 w 38"/>
                <a:gd name="T1" fmla="*/ 19 h 30"/>
                <a:gd name="T2" fmla="*/ 7 w 38"/>
                <a:gd name="T3" fmla="*/ 27 h 30"/>
                <a:gd name="T4" fmla="*/ 17 w 38"/>
                <a:gd name="T5" fmla="*/ 30 h 30"/>
                <a:gd name="T6" fmla="*/ 28 w 38"/>
                <a:gd name="T7" fmla="*/ 27 h 30"/>
                <a:gd name="T8" fmla="*/ 35 w 38"/>
                <a:gd name="T9" fmla="*/ 20 h 30"/>
                <a:gd name="T10" fmla="*/ 38 w 38"/>
                <a:gd name="T11" fmla="*/ 10 h 30"/>
                <a:gd name="T12" fmla="*/ 36 w 3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0">
                  <a:moveTo>
                    <a:pt x="0" y="19"/>
                  </a:moveTo>
                  <a:lnTo>
                    <a:pt x="7" y="27"/>
                  </a:lnTo>
                  <a:lnTo>
                    <a:pt x="17" y="30"/>
                  </a:lnTo>
                  <a:lnTo>
                    <a:pt x="28" y="27"/>
                  </a:lnTo>
                  <a:lnTo>
                    <a:pt x="35" y="20"/>
                  </a:lnTo>
                  <a:lnTo>
                    <a:pt x="38" y="10"/>
                  </a:lnTo>
                  <a:lnTo>
                    <a:pt x="3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4" name="Line 674"/>
            <p:cNvSpPr>
              <a:spLocks noChangeShapeType="1"/>
            </p:cNvSpPr>
            <p:nvPr/>
          </p:nvSpPr>
          <p:spPr bwMode="auto">
            <a:xfrm flipH="1" flipV="1">
              <a:off x="5150" y="2839"/>
              <a:ext cx="7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5" name="Line 675"/>
            <p:cNvSpPr>
              <a:spLocks noChangeShapeType="1"/>
            </p:cNvSpPr>
            <p:nvPr/>
          </p:nvSpPr>
          <p:spPr bwMode="auto">
            <a:xfrm flipV="1">
              <a:off x="5150" y="2828"/>
              <a:ext cx="6" cy="1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6" name="Line 676"/>
            <p:cNvSpPr>
              <a:spLocks noChangeShapeType="1"/>
            </p:cNvSpPr>
            <p:nvPr/>
          </p:nvSpPr>
          <p:spPr bwMode="auto">
            <a:xfrm flipH="1" flipV="1">
              <a:off x="5149" y="2815"/>
              <a:ext cx="7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7" name="Line 677"/>
            <p:cNvSpPr>
              <a:spLocks noChangeShapeType="1"/>
            </p:cNvSpPr>
            <p:nvPr/>
          </p:nvSpPr>
          <p:spPr bwMode="auto">
            <a:xfrm flipH="1" flipV="1">
              <a:off x="5137" y="2814"/>
              <a:ext cx="12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8" name="Line 678"/>
            <p:cNvSpPr>
              <a:spLocks noChangeShapeType="1"/>
            </p:cNvSpPr>
            <p:nvPr/>
          </p:nvSpPr>
          <p:spPr bwMode="auto">
            <a:xfrm flipH="1" flipV="1">
              <a:off x="5130" y="2801"/>
              <a:ext cx="7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9" name="Freeform 679"/>
            <p:cNvSpPr>
              <a:spLocks/>
            </p:cNvSpPr>
            <p:nvPr/>
          </p:nvSpPr>
          <p:spPr bwMode="auto">
            <a:xfrm>
              <a:off x="5124" y="2799"/>
              <a:ext cx="6" cy="4"/>
            </a:xfrm>
            <a:custGeom>
              <a:avLst/>
              <a:gdLst>
                <a:gd name="T0" fmla="*/ 38 w 38"/>
                <a:gd name="T1" fmla="*/ 11 h 30"/>
                <a:gd name="T2" fmla="*/ 30 w 38"/>
                <a:gd name="T3" fmla="*/ 4 h 30"/>
                <a:gd name="T4" fmla="*/ 20 w 38"/>
                <a:gd name="T5" fmla="*/ 0 h 30"/>
                <a:gd name="T6" fmla="*/ 10 w 38"/>
                <a:gd name="T7" fmla="*/ 4 h 30"/>
                <a:gd name="T8" fmla="*/ 3 w 38"/>
                <a:gd name="T9" fmla="*/ 10 h 30"/>
                <a:gd name="T10" fmla="*/ 0 w 38"/>
                <a:gd name="T11" fmla="*/ 20 h 30"/>
                <a:gd name="T12" fmla="*/ 3 w 3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0">
                  <a:moveTo>
                    <a:pt x="38" y="11"/>
                  </a:moveTo>
                  <a:lnTo>
                    <a:pt x="30" y="4"/>
                  </a:lnTo>
                  <a:lnTo>
                    <a:pt x="20" y="0"/>
                  </a:lnTo>
                  <a:lnTo>
                    <a:pt x="10" y="4"/>
                  </a:lnTo>
                  <a:lnTo>
                    <a:pt x="3" y="10"/>
                  </a:lnTo>
                  <a:lnTo>
                    <a:pt x="0" y="20"/>
                  </a:lnTo>
                  <a:lnTo>
                    <a:pt x="3" y="3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0" name="Line 680"/>
            <p:cNvSpPr>
              <a:spLocks noChangeShapeType="1"/>
            </p:cNvSpPr>
            <p:nvPr/>
          </p:nvSpPr>
          <p:spPr bwMode="auto">
            <a:xfrm>
              <a:off x="5125" y="2803"/>
              <a:ext cx="7" cy="1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1" name="Line 681"/>
            <p:cNvSpPr>
              <a:spLocks noChangeShapeType="1"/>
            </p:cNvSpPr>
            <p:nvPr/>
          </p:nvSpPr>
          <p:spPr bwMode="auto">
            <a:xfrm flipH="1">
              <a:off x="5126" y="2817"/>
              <a:ext cx="6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2" name="Line 682"/>
            <p:cNvSpPr>
              <a:spLocks noChangeShapeType="1"/>
            </p:cNvSpPr>
            <p:nvPr/>
          </p:nvSpPr>
          <p:spPr bwMode="auto">
            <a:xfrm>
              <a:off x="5145" y="2841"/>
              <a:ext cx="7" cy="1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3" name="Freeform 683"/>
            <p:cNvSpPr>
              <a:spLocks/>
            </p:cNvSpPr>
            <p:nvPr/>
          </p:nvSpPr>
          <p:spPr bwMode="auto">
            <a:xfrm>
              <a:off x="5164" y="2781"/>
              <a:ext cx="9" cy="5"/>
            </a:xfrm>
            <a:custGeom>
              <a:avLst/>
              <a:gdLst>
                <a:gd name="T0" fmla="*/ 58 w 58"/>
                <a:gd name="T1" fmla="*/ 36 h 36"/>
                <a:gd name="T2" fmla="*/ 31 w 58"/>
                <a:gd name="T3" fmla="*/ 16 h 36"/>
                <a:gd name="T4" fmla="*/ 0 w 58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36">
                  <a:moveTo>
                    <a:pt x="58" y="36"/>
                  </a:moveTo>
                  <a:lnTo>
                    <a:pt x="31" y="1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4" name="Line 684"/>
            <p:cNvSpPr>
              <a:spLocks noChangeShapeType="1"/>
            </p:cNvSpPr>
            <p:nvPr/>
          </p:nvSpPr>
          <p:spPr bwMode="auto">
            <a:xfrm flipH="1" flipV="1">
              <a:off x="5173" y="2786"/>
              <a:ext cx="21" cy="3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5" name="Freeform 685"/>
            <p:cNvSpPr>
              <a:spLocks/>
            </p:cNvSpPr>
            <p:nvPr/>
          </p:nvSpPr>
          <p:spPr bwMode="auto">
            <a:xfrm>
              <a:off x="5193" y="2825"/>
              <a:ext cx="1" cy="9"/>
            </a:xfrm>
            <a:custGeom>
              <a:avLst/>
              <a:gdLst>
                <a:gd name="T0" fmla="*/ 0 w 3"/>
                <a:gd name="T1" fmla="*/ 69 h 69"/>
                <a:gd name="T2" fmla="*/ 3 w 3"/>
                <a:gd name="T3" fmla="*/ 34 h 69"/>
                <a:gd name="T4" fmla="*/ 3 w 3"/>
                <a:gd name="T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9">
                  <a:moveTo>
                    <a:pt x="0" y="69"/>
                  </a:moveTo>
                  <a:lnTo>
                    <a:pt x="3" y="34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6" name="Line 686"/>
            <p:cNvSpPr>
              <a:spLocks noChangeShapeType="1"/>
            </p:cNvSpPr>
            <p:nvPr/>
          </p:nvSpPr>
          <p:spPr bwMode="auto">
            <a:xfrm flipV="1">
              <a:off x="5170" y="2834"/>
              <a:ext cx="23" cy="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7" name="Freeform 687"/>
            <p:cNvSpPr>
              <a:spLocks/>
            </p:cNvSpPr>
            <p:nvPr/>
          </p:nvSpPr>
          <p:spPr bwMode="auto">
            <a:xfrm>
              <a:off x="5161" y="2872"/>
              <a:ext cx="9" cy="5"/>
            </a:xfrm>
            <a:custGeom>
              <a:avLst/>
              <a:gdLst>
                <a:gd name="T0" fmla="*/ 0 w 62"/>
                <a:gd name="T1" fmla="*/ 33 h 33"/>
                <a:gd name="T2" fmla="*/ 32 w 62"/>
                <a:gd name="T3" fmla="*/ 17 h 33"/>
                <a:gd name="T4" fmla="*/ 62 w 62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33">
                  <a:moveTo>
                    <a:pt x="0" y="33"/>
                  </a:moveTo>
                  <a:lnTo>
                    <a:pt x="32" y="17"/>
                  </a:lnTo>
                  <a:lnTo>
                    <a:pt x="6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8" name="Line 688"/>
            <p:cNvSpPr>
              <a:spLocks noChangeShapeType="1"/>
            </p:cNvSpPr>
            <p:nvPr/>
          </p:nvSpPr>
          <p:spPr bwMode="auto">
            <a:xfrm>
              <a:off x="5117" y="2875"/>
              <a:ext cx="44" cy="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9" name="Freeform 689"/>
            <p:cNvSpPr>
              <a:spLocks/>
            </p:cNvSpPr>
            <p:nvPr/>
          </p:nvSpPr>
          <p:spPr bwMode="auto">
            <a:xfrm>
              <a:off x="5109" y="2870"/>
              <a:ext cx="8" cy="5"/>
            </a:xfrm>
            <a:custGeom>
              <a:avLst/>
              <a:gdLst>
                <a:gd name="T0" fmla="*/ 0 w 59"/>
                <a:gd name="T1" fmla="*/ 0 h 37"/>
                <a:gd name="T2" fmla="*/ 29 w 59"/>
                <a:gd name="T3" fmla="*/ 20 h 37"/>
                <a:gd name="T4" fmla="*/ 59 w 59"/>
                <a:gd name="T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37">
                  <a:moveTo>
                    <a:pt x="0" y="0"/>
                  </a:moveTo>
                  <a:lnTo>
                    <a:pt x="29" y="20"/>
                  </a:lnTo>
                  <a:lnTo>
                    <a:pt x="59" y="3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0" name="Line 690"/>
            <p:cNvSpPr>
              <a:spLocks noChangeShapeType="1"/>
            </p:cNvSpPr>
            <p:nvPr/>
          </p:nvSpPr>
          <p:spPr bwMode="auto">
            <a:xfrm>
              <a:off x="5088" y="2831"/>
              <a:ext cx="21" cy="3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1" name="Freeform 691"/>
            <p:cNvSpPr>
              <a:spLocks/>
            </p:cNvSpPr>
            <p:nvPr/>
          </p:nvSpPr>
          <p:spPr bwMode="auto">
            <a:xfrm>
              <a:off x="5088" y="2821"/>
              <a:ext cx="1" cy="10"/>
            </a:xfrm>
            <a:custGeom>
              <a:avLst/>
              <a:gdLst>
                <a:gd name="T0" fmla="*/ 3 w 3"/>
                <a:gd name="T1" fmla="*/ 0 h 70"/>
                <a:gd name="T2" fmla="*/ 0 w 3"/>
                <a:gd name="T3" fmla="*/ 36 h 70"/>
                <a:gd name="T4" fmla="*/ 1 w 3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0">
                  <a:moveTo>
                    <a:pt x="3" y="0"/>
                  </a:moveTo>
                  <a:lnTo>
                    <a:pt x="0" y="36"/>
                  </a:lnTo>
                  <a:lnTo>
                    <a:pt x="1" y="7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2" name="Line 692"/>
            <p:cNvSpPr>
              <a:spLocks noChangeShapeType="1"/>
            </p:cNvSpPr>
            <p:nvPr/>
          </p:nvSpPr>
          <p:spPr bwMode="auto">
            <a:xfrm flipH="1">
              <a:off x="5089" y="2784"/>
              <a:ext cx="23" cy="3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3" name="Freeform 693"/>
            <p:cNvSpPr>
              <a:spLocks/>
            </p:cNvSpPr>
            <p:nvPr/>
          </p:nvSpPr>
          <p:spPr bwMode="auto">
            <a:xfrm>
              <a:off x="5112" y="2779"/>
              <a:ext cx="8" cy="5"/>
            </a:xfrm>
            <a:custGeom>
              <a:avLst/>
              <a:gdLst>
                <a:gd name="T0" fmla="*/ 61 w 61"/>
                <a:gd name="T1" fmla="*/ 0 h 33"/>
                <a:gd name="T2" fmla="*/ 30 w 61"/>
                <a:gd name="T3" fmla="*/ 15 h 33"/>
                <a:gd name="T4" fmla="*/ 0 w 61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33">
                  <a:moveTo>
                    <a:pt x="61" y="0"/>
                  </a:moveTo>
                  <a:lnTo>
                    <a:pt x="30" y="15"/>
                  </a:lnTo>
                  <a:lnTo>
                    <a:pt x="0" y="3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4" name="Line 694"/>
            <p:cNvSpPr>
              <a:spLocks noChangeShapeType="1"/>
            </p:cNvSpPr>
            <p:nvPr/>
          </p:nvSpPr>
          <p:spPr bwMode="auto">
            <a:xfrm flipH="1" flipV="1">
              <a:off x="5120" y="2779"/>
              <a:ext cx="44" cy="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5" name="Line 695"/>
            <p:cNvSpPr>
              <a:spLocks noChangeShapeType="1"/>
            </p:cNvSpPr>
            <p:nvPr/>
          </p:nvSpPr>
          <p:spPr bwMode="auto">
            <a:xfrm flipV="1">
              <a:off x="5131" y="2824"/>
              <a:ext cx="23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6" name="Line 696"/>
            <p:cNvSpPr>
              <a:spLocks noChangeShapeType="1"/>
            </p:cNvSpPr>
            <p:nvPr/>
          </p:nvSpPr>
          <p:spPr bwMode="auto">
            <a:xfrm flipH="1">
              <a:off x="5128" y="2819"/>
              <a:ext cx="23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7" name="Line 697"/>
            <p:cNvSpPr>
              <a:spLocks noChangeShapeType="1"/>
            </p:cNvSpPr>
            <p:nvPr/>
          </p:nvSpPr>
          <p:spPr bwMode="auto">
            <a:xfrm flipV="1">
              <a:off x="5140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8" name="Line 698"/>
            <p:cNvSpPr>
              <a:spLocks noChangeShapeType="1"/>
            </p:cNvSpPr>
            <p:nvPr/>
          </p:nvSpPr>
          <p:spPr bwMode="auto">
            <a:xfrm>
              <a:off x="5150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9" name="Line 699"/>
            <p:cNvSpPr>
              <a:spLocks noChangeShapeType="1"/>
            </p:cNvSpPr>
            <p:nvPr/>
          </p:nvSpPr>
          <p:spPr bwMode="auto">
            <a:xfrm flipH="1">
              <a:off x="5140" y="2956"/>
              <a:ext cx="1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0" name="Line 700"/>
            <p:cNvSpPr>
              <a:spLocks noChangeShapeType="1"/>
            </p:cNvSpPr>
            <p:nvPr/>
          </p:nvSpPr>
          <p:spPr bwMode="auto">
            <a:xfrm>
              <a:off x="5140" y="2946"/>
              <a:ext cx="1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1" name="Line 701"/>
            <p:cNvSpPr>
              <a:spLocks noChangeShapeType="1"/>
            </p:cNvSpPr>
            <p:nvPr/>
          </p:nvSpPr>
          <p:spPr bwMode="auto">
            <a:xfrm>
              <a:off x="4593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2" name="Line 702"/>
            <p:cNvSpPr>
              <a:spLocks noChangeShapeType="1"/>
            </p:cNvSpPr>
            <p:nvPr/>
          </p:nvSpPr>
          <p:spPr bwMode="auto">
            <a:xfrm flipV="1">
              <a:off x="4626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3" name="Line 703"/>
            <p:cNvSpPr>
              <a:spLocks noChangeShapeType="1"/>
            </p:cNvSpPr>
            <p:nvPr/>
          </p:nvSpPr>
          <p:spPr bwMode="auto">
            <a:xfrm>
              <a:off x="4593" y="2956"/>
              <a:ext cx="3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4" name="Line 704"/>
            <p:cNvSpPr>
              <a:spLocks noChangeShapeType="1"/>
            </p:cNvSpPr>
            <p:nvPr/>
          </p:nvSpPr>
          <p:spPr bwMode="auto">
            <a:xfrm>
              <a:off x="4593" y="2946"/>
              <a:ext cx="3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5" name="Line 705"/>
            <p:cNvSpPr>
              <a:spLocks noChangeShapeType="1"/>
            </p:cNvSpPr>
            <p:nvPr/>
          </p:nvSpPr>
          <p:spPr bwMode="auto">
            <a:xfrm flipV="1">
              <a:off x="4583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6" name="Line 706"/>
            <p:cNvSpPr>
              <a:spLocks noChangeShapeType="1"/>
            </p:cNvSpPr>
            <p:nvPr/>
          </p:nvSpPr>
          <p:spPr bwMode="auto">
            <a:xfrm flipH="1">
              <a:off x="4583" y="2956"/>
              <a:ext cx="1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7" name="Line 707"/>
            <p:cNvSpPr>
              <a:spLocks noChangeShapeType="1"/>
            </p:cNvSpPr>
            <p:nvPr/>
          </p:nvSpPr>
          <p:spPr bwMode="auto">
            <a:xfrm>
              <a:off x="4583" y="2946"/>
              <a:ext cx="1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8" name="Line 708"/>
            <p:cNvSpPr>
              <a:spLocks noChangeShapeType="1"/>
            </p:cNvSpPr>
            <p:nvPr/>
          </p:nvSpPr>
          <p:spPr bwMode="auto">
            <a:xfrm>
              <a:off x="4993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9" name="Line 709"/>
            <p:cNvSpPr>
              <a:spLocks noChangeShapeType="1"/>
            </p:cNvSpPr>
            <p:nvPr/>
          </p:nvSpPr>
          <p:spPr bwMode="auto">
            <a:xfrm flipH="1">
              <a:off x="4983" y="2956"/>
              <a:ext cx="1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0" name="Line 710"/>
            <p:cNvSpPr>
              <a:spLocks noChangeShapeType="1"/>
            </p:cNvSpPr>
            <p:nvPr/>
          </p:nvSpPr>
          <p:spPr bwMode="auto">
            <a:xfrm flipV="1">
              <a:off x="4983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1" name="Line 711"/>
            <p:cNvSpPr>
              <a:spLocks noChangeShapeType="1"/>
            </p:cNvSpPr>
            <p:nvPr/>
          </p:nvSpPr>
          <p:spPr bwMode="auto">
            <a:xfrm>
              <a:off x="4983" y="2946"/>
              <a:ext cx="1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2" name="Line 712"/>
            <p:cNvSpPr>
              <a:spLocks noChangeShapeType="1"/>
            </p:cNvSpPr>
            <p:nvPr/>
          </p:nvSpPr>
          <p:spPr bwMode="auto">
            <a:xfrm flipV="1">
              <a:off x="4782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3" name="Line 713"/>
            <p:cNvSpPr>
              <a:spLocks noChangeShapeType="1"/>
            </p:cNvSpPr>
            <p:nvPr/>
          </p:nvSpPr>
          <p:spPr bwMode="auto">
            <a:xfrm>
              <a:off x="4791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4" name="Line 714"/>
            <p:cNvSpPr>
              <a:spLocks noChangeShapeType="1"/>
            </p:cNvSpPr>
            <p:nvPr/>
          </p:nvSpPr>
          <p:spPr bwMode="auto">
            <a:xfrm flipH="1">
              <a:off x="4782" y="2956"/>
              <a:ext cx="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5" name="Line 715"/>
            <p:cNvSpPr>
              <a:spLocks noChangeShapeType="1"/>
            </p:cNvSpPr>
            <p:nvPr/>
          </p:nvSpPr>
          <p:spPr bwMode="auto">
            <a:xfrm>
              <a:off x="4782" y="2946"/>
              <a:ext cx="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6" name="Line 716"/>
            <p:cNvSpPr>
              <a:spLocks noChangeShapeType="1"/>
            </p:cNvSpPr>
            <p:nvPr/>
          </p:nvSpPr>
          <p:spPr bwMode="auto">
            <a:xfrm>
              <a:off x="4791" y="2956"/>
              <a:ext cx="19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7" name="Line 717"/>
            <p:cNvSpPr>
              <a:spLocks noChangeShapeType="1"/>
            </p:cNvSpPr>
            <p:nvPr/>
          </p:nvSpPr>
          <p:spPr bwMode="auto">
            <a:xfrm>
              <a:off x="4791" y="2946"/>
              <a:ext cx="19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8" name="Line 718"/>
            <p:cNvSpPr>
              <a:spLocks noChangeShapeType="1"/>
            </p:cNvSpPr>
            <p:nvPr/>
          </p:nvSpPr>
          <p:spPr bwMode="auto">
            <a:xfrm>
              <a:off x="4636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9" name="Line 719"/>
            <p:cNvSpPr>
              <a:spLocks noChangeShapeType="1"/>
            </p:cNvSpPr>
            <p:nvPr/>
          </p:nvSpPr>
          <p:spPr bwMode="auto">
            <a:xfrm flipH="1">
              <a:off x="4626" y="2956"/>
              <a:ext cx="1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0" name="Line 720"/>
            <p:cNvSpPr>
              <a:spLocks noChangeShapeType="1"/>
            </p:cNvSpPr>
            <p:nvPr/>
          </p:nvSpPr>
          <p:spPr bwMode="auto">
            <a:xfrm>
              <a:off x="4626" y="2946"/>
              <a:ext cx="1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1" name="Line 721"/>
            <p:cNvSpPr>
              <a:spLocks noChangeShapeType="1"/>
            </p:cNvSpPr>
            <p:nvPr/>
          </p:nvSpPr>
          <p:spPr bwMode="auto">
            <a:xfrm flipV="1">
              <a:off x="5182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" name="Line 722"/>
            <p:cNvSpPr>
              <a:spLocks noChangeShapeType="1"/>
            </p:cNvSpPr>
            <p:nvPr/>
          </p:nvSpPr>
          <p:spPr bwMode="auto">
            <a:xfrm>
              <a:off x="5191" y="2946"/>
              <a:ext cx="0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" name="Line 723"/>
            <p:cNvSpPr>
              <a:spLocks noChangeShapeType="1"/>
            </p:cNvSpPr>
            <p:nvPr/>
          </p:nvSpPr>
          <p:spPr bwMode="auto">
            <a:xfrm flipH="1">
              <a:off x="5182" y="2956"/>
              <a:ext cx="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4" name="Line 724"/>
            <p:cNvSpPr>
              <a:spLocks noChangeShapeType="1"/>
            </p:cNvSpPr>
            <p:nvPr/>
          </p:nvSpPr>
          <p:spPr bwMode="auto">
            <a:xfrm>
              <a:off x="5182" y="2946"/>
              <a:ext cx="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" name="Line 725"/>
            <p:cNvSpPr>
              <a:spLocks noChangeShapeType="1"/>
            </p:cNvSpPr>
            <p:nvPr/>
          </p:nvSpPr>
          <p:spPr bwMode="auto">
            <a:xfrm>
              <a:off x="5150" y="2956"/>
              <a:ext cx="3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6" name="Line 726"/>
            <p:cNvSpPr>
              <a:spLocks noChangeShapeType="1"/>
            </p:cNvSpPr>
            <p:nvPr/>
          </p:nvSpPr>
          <p:spPr bwMode="auto">
            <a:xfrm>
              <a:off x="5150" y="2946"/>
              <a:ext cx="3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7" name="Line 727"/>
            <p:cNvSpPr>
              <a:spLocks noChangeShapeType="1"/>
            </p:cNvSpPr>
            <p:nvPr/>
          </p:nvSpPr>
          <p:spPr bwMode="auto">
            <a:xfrm flipH="1">
              <a:off x="4637" y="2943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8" name="Line 728"/>
            <p:cNvSpPr>
              <a:spLocks noChangeShapeType="1"/>
            </p:cNvSpPr>
            <p:nvPr/>
          </p:nvSpPr>
          <p:spPr bwMode="auto">
            <a:xfrm>
              <a:off x="4650" y="2943"/>
              <a:ext cx="0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9" name="Line 729"/>
            <p:cNvSpPr>
              <a:spLocks noChangeShapeType="1"/>
            </p:cNvSpPr>
            <p:nvPr/>
          </p:nvSpPr>
          <p:spPr bwMode="auto">
            <a:xfrm>
              <a:off x="4637" y="2943"/>
              <a:ext cx="0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0" name="Line 730"/>
            <p:cNvSpPr>
              <a:spLocks noChangeShapeType="1"/>
            </p:cNvSpPr>
            <p:nvPr/>
          </p:nvSpPr>
          <p:spPr bwMode="auto">
            <a:xfrm flipH="1">
              <a:off x="4637" y="2956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1" name="Line 731"/>
            <p:cNvSpPr>
              <a:spLocks noChangeShapeType="1"/>
            </p:cNvSpPr>
            <p:nvPr/>
          </p:nvSpPr>
          <p:spPr bwMode="auto">
            <a:xfrm flipH="1">
              <a:off x="4766" y="2943"/>
              <a:ext cx="1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2" name="Line 732"/>
            <p:cNvSpPr>
              <a:spLocks noChangeShapeType="1"/>
            </p:cNvSpPr>
            <p:nvPr/>
          </p:nvSpPr>
          <p:spPr bwMode="auto">
            <a:xfrm flipH="1">
              <a:off x="4764" y="2927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3" name="Line 733"/>
            <p:cNvSpPr>
              <a:spLocks noChangeShapeType="1"/>
            </p:cNvSpPr>
            <p:nvPr/>
          </p:nvSpPr>
          <p:spPr bwMode="auto">
            <a:xfrm flipH="1">
              <a:off x="4650" y="2927"/>
              <a:ext cx="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4" name="Line 734"/>
            <p:cNvSpPr>
              <a:spLocks noChangeShapeType="1"/>
            </p:cNvSpPr>
            <p:nvPr/>
          </p:nvSpPr>
          <p:spPr bwMode="auto">
            <a:xfrm flipV="1">
              <a:off x="4637" y="2914"/>
              <a:ext cx="0" cy="2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5" name="Freeform 735"/>
            <p:cNvSpPr>
              <a:spLocks/>
            </p:cNvSpPr>
            <p:nvPr/>
          </p:nvSpPr>
          <p:spPr bwMode="auto">
            <a:xfrm>
              <a:off x="4637" y="2904"/>
              <a:ext cx="10" cy="10"/>
            </a:xfrm>
            <a:custGeom>
              <a:avLst/>
              <a:gdLst>
                <a:gd name="T0" fmla="*/ 67 w 67"/>
                <a:gd name="T1" fmla="*/ 0 h 67"/>
                <a:gd name="T2" fmla="*/ 50 w 67"/>
                <a:gd name="T3" fmla="*/ 2 h 67"/>
                <a:gd name="T4" fmla="*/ 34 w 67"/>
                <a:gd name="T5" fmla="*/ 9 h 67"/>
                <a:gd name="T6" fmla="*/ 19 w 67"/>
                <a:gd name="T7" fmla="*/ 20 h 67"/>
                <a:gd name="T8" fmla="*/ 9 w 67"/>
                <a:gd name="T9" fmla="*/ 34 h 67"/>
                <a:gd name="T10" fmla="*/ 3 w 67"/>
                <a:gd name="T11" fmla="*/ 50 h 67"/>
                <a:gd name="T12" fmla="*/ 0 w 67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67">
                  <a:moveTo>
                    <a:pt x="67" y="0"/>
                  </a:moveTo>
                  <a:lnTo>
                    <a:pt x="50" y="2"/>
                  </a:lnTo>
                  <a:lnTo>
                    <a:pt x="34" y="9"/>
                  </a:lnTo>
                  <a:lnTo>
                    <a:pt x="19" y="20"/>
                  </a:lnTo>
                  <a:lnTo>
                    <a:pt x="9" y="34"/>
                  </a:lnTo>
                  <a:lnTo>
                    <a:pt x="3" y="50"/>
                  </a:lnTo>
                  <a:lnTo>
                    <a:pt x="0" y="6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6" name="Line 736"/>
            <p:cNvSpPr>
              <a:spLocks noChangeShapeType="1"/>
            </p:cNvSpPr>
            <p:nvPr/>
          </p:nvSpPr>
          <p:spPr bwMode="auto">
            <a:xfrm>
              <a:off x="4647" y="2904"/>
              <a:ext cx="12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7" name="Freeform 737"/>
            <p:cNvSpPr>
              <a:spLocks/>
            </p:cNvSpPr>
            <p:nvPr/>
          </p:nvSpPr>
          <p:spPr bwMode="auto">
            <a:xfrm>
              <a:off x="4769" y="2904"/>
              <a:ext cx="9" cy="10"/>
            </a:xfrm>
            <a:custGeom>
              <a:avLst/>
              <a:gdLst>
                <a:gd name="T0" fmla="*/ 67 w 67"/>
                <a:gd name="T1" fmla="*/ 67 h 67"/>
                <a:gd name="T2" fmla="*/ 65 w 67"/>
                <a:gd name="T3" fmla="*/ 50 h 67"/>
                <a:gd name="T4" fmla="*/ 59 w 67"/>
                <a:gd name="T5" fmla="*/ 34 h 67"/>
                <a:gd name="T6" fmla="*/ 47 w 67"/>
                <a:gd name="T7" fmla="*/ 20 h 67"/>
                <a:gd name="T8" fmla="*/ 34 w 67"/>
                <a:gd name="T9" fmla="*/ 9 h 67"/>
                <a:gd name="T10" fmla="*/ 18 w 67"/>
                <a:gd name="T11" fmla="*/ 2 h 67"/>
                <a:gd name="T12" fmla="*/ 0 w 67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67">
                  <a:moveTo>
                    <a:pt x="67" y="67"/>
                  </a:moveTo>
                  <a:lnTo>
                    <a:pt x="65" y="50"/>
                  </a:lnTo>
                  <a:lnTo>
                    <a:pt x="59" y="34"/>
                  </a:lnTo>
                  <a:lnTo>
                    <a:pt x="47" y="20"/>
                  </a:lnTo>
                  <a:lnTo>
                    <a:pt x="34" y="9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8" name="Line 738"/>
            <p:cNvSpPr>
              <a:spLocks noChangeShapeType="1"/>
            </p:cNvSpPr>
            <p:nvPr/>
          </p:nvSpPr>
          <p:spPr bwMode="auto">
            <a:xfrm>
              <a:off x="4778" y="2914"/>
              <a:ext cx="0" cy="2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9" name="Line 739"/>
            <p:cNvSpPr>
              <a:spLocks noChangeShapeType="1"/>
            </p:cNvSpPr>
            <p:nvPr/>
          </p:nvSpPr>
          <p:spPr bwMode="auto">
            <a:xfrm flipV="1">
              <a:off x="4766" y="2927"/>
              <a:ext cx="0" cy="1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0" name="Line 740"/>
            <p:cNvSpPr>
              <a:spLocks noChangeShapeType="1"/>
            </p:cNvSpPr>
            <p:nvPr/>
          </p:nvSpPr>
          <p:spPr bwMode="auto">
            <a:xfrm>
              <a:off x="4650" y="2927"/>
              <a:ext cx="0" cy="1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1" name="Line 741"/>
            <p:cNvSpPr>
              <a:spLocks noChangeShapeType="1"/>
            </p:cNvSpPr>
            <p:nvPr/>
          </p:nvSpPr>
          <p:spPr bwMode="auto">
            <a:xfrm flipV="1">
              <a:off x="4766" y="2943"/>
              <a:ext cx="0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2" name="Line 742"/>
            <p:cNvSpPr>
              <a:spLocks noChangeShapeType="1"/>
            </p:cNvSpPr>
            <p:nvPr/>
          </p:nvSpPr>
          <p:spPr bwMode="auto">
            <a:xfrm flipV="1">
              <a:off x="4778" y="2943"/>
              <a:ext cx="0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3" name="Line 743"/>
            <p:cNvSpPr>
              <a:spLocks noChangeShapeType="1"/>
            </p:cNvSpPr>
            <p:nvPr/>
          </p:nvSpPr>
          <p:spPr bwMode="auto">
            <a:xfrm flipH="1">
              <a:off x="4766" y="2956"/>
              <a:ext cx="1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4" name="Line 744"/>
            <p:cNvSpPr>
              <a:spLocks noChangeShapeType="1"/>
            </p:cNvSpPr>
            <p:nvPr/>
          </p:nvSpPr>
          <p:spPr bwMode="auto">
            <a:xfrm flipH="1">
              <a:off x="5124" y="2943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5" name="Line 745"/>
            <p:cNvSpPr>
              <a:spLocks noChangeShapeType="1"/>
            </p:cNvSpPr>
            <p:nvPr/>
          </p:nvSpPr>
          <p:spPr bwMode="auto">
            <a:xfrm flipH="1">
              <a:off x="5120" y="2927"/>
              <a:ext cx="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6" name="Line 746"/>
            <p:cNvSpPr>
              <a:spLocks noChangeShapeType="1"/>
            </p:cNvSpPr>
            <p:nvPr/>
          </p:nvSpPr>
          <p:spPr bwMode="auto">
            <a:xfrm flipH="1">
              <a:off x="5009" y="2927"/>
              <a:ext cx="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7" name="Line 747"/>
            <p:cNvSpPr>
              <a:spLocks noChangeShapeType="1"/>
            </p:cNvSpPr>
            <p:nvPr/>
          </p:nvSpPr>
          <p:spPr bwMode="auto">
            <a:xfrm flipH="1">
              <a:off x="4996" y="2943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8" name="Line 748"/>
            <p:cNvSpPr>
              <a:spLocks noChangeShapeType="1"/>
            </p:cNvSpPr>
            <p:nvPr/>
          </p:nvSpPr>
          <p:spPr bwMode="auto">
            <a:xfrm flipV="1">
              <a:off x="4996" y="2914"/>
              <a:ext cx="0" cy="2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9" name="Freeform 749"/>
            <p:cNvSpPr>
              <a:spLocks/>
            </p:cNvSpPr>
            <p:nvPr/>
          </p:nvSpPr>
          <p:spPr bwMode="auto">
            <a:xfrm>
              <a:off x="4996" y="2904"/>
              <a:ext cx="10" cy="10"/>
            </a:xfrm>
            <a:custGeom>
              <a:avLst/>
              <a:gdLst>
                <a:gd name="T0" fmla="*/ 66 w 66"/>
                <a:gd name="T1" fmla="*/ 0 h 67"/>
                <a:gd name="T2" fmla="*/ 50 w 66"/>
                <a:gd name="T3" fmla="*/ 2 h 67"/>
                <a:gd name="T4" fmla="*/ 33 w 66"/>
                <a:gd name="T5" fmla="*/ 9 h 67"/>
                <a:gd name="T6" fmla="*/ 19 w 66"/>
                <a:gd name="T7" fmla="*/ 20 h 67"/>
                <a:gd name="T8" fmla="*/ 9 w 66"/>
                <a:gd name="T9" fmla="*/ 34 h 67"/>
                <a:gd name="T10" fmla="*/ 2 w 66"/>
                <a:gd name="T11" fmla="*/ 50 h 67"/>
                <a:gd name="T12" fmla="*/ 0 w 66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lnTo>
                    <a:pt x="50" y="2"/>
                  </a:lnTo>
                  <a:lnTo>
                    <a:pt x="33" y="9"/>
                  </a:lnTo>
                  <a:lnTo>
                    <a:pt x="19" y="20"/>
                  </a:lnTo>
                  <a:lnTo>
                    <a:pt x="9" y="34"/>
                  </a:lnTo>
                  <a:lnTo>
                    <a:pt x="2" y="50"/>
                  </a:lnTo>
                  <a:lnTo>
                    <a:pt x="0" y="6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0" name="Line 750"/>
            <p:cNvSpPr>
              <a:spLocks noChangeShapeType="1"/>
            </p:cNvSpPr>
            <p:nvPr/>
          </p:nvSpPr>
          <p:spPr bwMode="auto">
            <a:xfrm>
              <a:off x="5006" y="2904"/>
              <a:ext cx="12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1" name="Freeform 751"/>
            <p:cNvSpPr>
              <a:spLocks/>
            </p:cNvSpPr>
            <p:nvPr/>
          </p:nvSpPr>
          <p:spPr bwMode="auto">
            <a:xfrm>
              <a:off x="5127" y="2904"/>
              <a:ext cx="10" cy="10"/>
            </a:xfrm>
            <a:custGeom>
              <a:avLst/>
              <a:gdLst>
                <a:gd name="T0" fmla="*/ 68 w 68"/>
                <a:gd name="T1" fmla="*/ 67 h 67"/>
                <a:gd name="T2" fmla="*/ 66 w 68"/>
                <a:gd name="T3" fmla="*/ 50 h 67"/>
                <a:gd name="T4" fmla="*/ 59 w 68"/>
                <a:gd name="T5" fmla="*/ 34 h 67"/>
                <a:gd name="T6" fmla="*/ 48 w 68"/>
                <a:gd name="T7" fmla="*/ 20 h 67"/>
                <a:gd name="T8" fmla="*/ 35 w 68"/>
                <a:gd name="T9" fmla="*/ 9 h 67"/>
                <a:gd name="T10" fmla="*/ 18 w 68"/>
                <a:gd name="T11" fmla="*/ 2 h 67"/>
                <a:gd name="T12" fmla="*/ 0 w 68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67">
                  <a:moveTo>
                    <a:pt x="68" y="67"/>
                  </a:moveTo>
                  <a:lnTo>
                    <a:pt x="66" y="50"/>
                  </a:lnTo>
                  <a:lnTo>
                    <a:pt x="59" y="34"/>
                  </a:lnTo>
                  <a:lnTo>
                    <a:pt x="48" y="20"/>
                  </a:lnTo>
                  <a:lnTo>
                    <a:pt x="35" y="9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2" name="Line 752"/>
            <p:cNvSpPr>
              <a:spLocks noChangeShapeType="1"/>
            </p:cNvSpPr>
            <p:nvPr/>
          </p:nvSpPr>
          <p:spPr bwMode="auto">
            <a:xfrm>
              <a:off x="5137" y="2914"/>
              <a:ext cx="0" cy="2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3" name="Line 753"/>
            <p:cNvSpPr>
              <a:spLocks noChangeShapeType="1"/>
            </p:cNvSpPr>
            <p:nvPr/>
          </p:nvSpPr>
          <p:spPr bwMode="auto">
            <a:xfrm>
              <a:off x="5009" y="2927"/>
              <a:ext cx="0" cy="1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4" name="Line 754"/>
            <p:cNvSpPr>
              <a:spLocks noChangeShapeType="1"/>
            </p:cNvSpPr>
            <p:nvPr/>
          </p:nvSpPr>
          <p:spPr bwMode="auto">
            <a:xfrm flipV="1">
              <a:off x="5124" y="2927"/>
              <a:ext cx="0" cy="1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5" name="Line 755"/>
            <p:cNvSpPr>
              <a:spLocks noChangeShapeType="1"/>
            </p:cNvSpPr>
            <p:nvPr/>
          </p:nvSpPr>
          <p:spPr bwMode="auto">
            <a:xfrm>
              <a:off x="4996" y="2943"/>
              <a:ext cx="0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6" name="Line 756"/>
            <p:cNvSpPr>
              <a:spLocks noChangeShapeType="1"/>
            </p:cNvSpPr>
            <p:nvPr/>
          </p:nvSpPr>
          <p:spPr bwMode="auto">
            <a:xfrm>
              <a:off x="5009" y="2943"/>
              <a:ext cx="0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7" name="Line 757"/>
            <p:cNvSpPr>
              <a:spLocks noChangeShapeType="1"/>
            </p:cNvSpPr>
            <p:nvPr/>
          </p:nvSpPr>
          <p:spPr bwMode="auto">
            <a:xfrm flipH="1">
              <a:off x="4996" y="2956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8" name="Line 758"/>
            <p:cNvSpPr>
              <a:spLocks noChangeShapeType="1"/>
            </p:cNvSpPr>
            <p:nvPr/>
          </p:nvSpPr>
          <p:spPr bwMode="auto">
            <a:xfrm flipV="1">
              <a:off x="5137" y="2943"/>
              <a:ext cx="0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9" name="Line 759"/>
            <p:cNvSpPr>
              <a:spLocks noChangeShapeType="1"/>
            </p:cNvSpPr>
            <p:nvPr/>
          </p:nvSpPr>
          <p:spPr bwMode="auto">
            <a:xfrm flipV="1">
              <a:off x="5124" y="2943"/>
              <a:ext cx="0" cy="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0" name="Line 760"/>
            <p:cNvSpPr>
              <a:spLocks noChangeShapeType="1"/>
            </p:cNvSpPr>
            <p:nvPr/>
          </p:nvSpPr>
          <p:spPr bwMode="auto">
            <a:xfrm flipH="1">
              <a:off x="5124" y="2956"/>
              <a:ext cx="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1" name="Line 761"/>
            <p:cNvSpPr>
              <a:spLocks noChangeShapeType="1"/>
            </p:cNvSpPr>
            <p:nvPr/>
          </p:nvSpPr>
          <p:spPr bwMode="auto">
            <a:xfrm>
              <a:off x="4636" y="2956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2" name="Line 762"/>
            <p:cNvSpPr>
              <a:spLocks noChangeShapeType="1"/>
            </p:cNvSpPr>
            <p:nvPr/>
          </p:nvSpPr>
          <p:spPr bwMode="auto">
            <a:xfrm>
              <a:off x="4778" y="2956"/>
              <a:ext cx="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3" name="Line 763"/>
            <p:cNvSpPr>
              <a:spLocks noChangeShapeType="1"/>
            </p:cNvSpPr>
            <p:nvPr/>
          </p:nvSpPr>
          <p:spPr bwMode="auto">
            <a:xfrm>
              <a:off x="4993" y="2956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4" name="Line 764"/>
            <p:cNvSpPr>
              <a:spLocks noChangeShapeType="1"/>
            </p:cNvSpPr>
            <p:nvPr/>
          </p:nvSpPr>
          <p:spPr bwMode="auto">
            <a:xfrm>
              <a:off x="5137" y="2956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5" name="Line 765"/>
            <p:cNvSpPr>
              <a:spLocks noChangeShapeType="1"/>
            </p:cNvSpPr>
            <p:nvPr/>
          </p:nvSpPr>
          <p:spPr bwMode="auto">
            <a:xfrm>
              <a:off x="4650" y="2956"/>
              <a:ext cx="1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6" name="Line 766"/>
            <p:cNvSpPr>
              <a:spLocks noChangeShapeType="1"/>
            </p:cNvSpPr>
            <p:nvPr/>
          </p:nvSpPr>
          <p:spPr bwMode="auto">
            <a:xfrm>
              <a:off x="5009" y="2956"/>
              <a:ext cx="11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7" name="Line 767"/>
            <p:cNvSpPr>
              <a:spLocks noChangeShapeType="1"/>
            </p:cNvSpPr>
            <p:nvPr/>
          </p:nvSpPr>
          <p:spPr bwMode="auto">
            <a:xfrm>
              <a:off x="4387" y="2948"/>
              <a:ext cx="19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8" name="Line 768"/>
            <p:cNvSpPr>
              <a:spLocks noChangeShapeType="1"/>
            </p:cNvSpPr>
            <p:nvPr/>
          </p:nvSpPr>
          <p:spPr bwMode="auto">
            <a:xfrm flipH="1">
              <a:off x="4403" y="2952"/>
              <a:ext cx="18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9" name="Line 769"/>
            <p:cNvSpPr>
              <a:spLocks noChangeShapeType="1"/>
            </p:cNvSpPr>
            <p:nvPr/>
          </p:nvSpPr>
          <p:spPr bwMode="auto">
            <a:xfrm>
              <a:off x="5191" y="2948"/>
              <a:ext cx="20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0" name="Line 770"/>
            <p:cNvSpPr>
              <a:spLocks noChangeShapeType="1"/>
            </p:cNvSpPr>
            <p:nvPr/>
          </p:nvSpPr>
          <p:spPr bwMode="auto">
            <a:xfrm flipH="1">
              <a:off x="5191" y="2952"/>
              <a:ext cx="18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1" name="Line 771"/>
            <p:cNvSpPr>
              <a:spLocks noChangeShapeType="1"/>
            </p:cNvSpPr>
            <p:nvPr/>
          </p:nvSpPr>
          <p:spPr bwMode="auto">
            <a:xfrm>
              <a:off x="4657" y="2946"/>
              <a:ext cx="10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2" name="Line 772"/>
            <p:cNvSpPr>
              <a:spLocks noChangeShapeType="1"/>
            </p:cNvSpPr>
            <p:nvPr/>
          </p:nvSpPr>
          <p:spPr bwMode="auto">
            <a:xfrm flipH="1">
              <a:off x="4657" y="2925"/>
              <a:ext cx="10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3" name="Line 773"/>
            <p:cNvSpPr>
              <a:spLocks noChangeShapeType="1"/>
            </p:cNvSpPr>
            <p:nvPr/>
          </p:nvSpPr>
          <p:spPr bwMode="auto">
            <a:xfrm>
              <a:off x="4764" y="2925"/>
              <a:ext cx="1" cy="2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4" name="Line 774"/>
            <p:cNvSpPr>
              <a:spLocks noChangeShapeType="1"/>
            </p:cNvSpPr>
            <p:nvPr/>
          </p:nvSpPr>
          <p:spPr bwMode="auto">
            <a:xfrm flipH="1">
              <a:off x="4657" y="2925"/>
              <a:ext cx="0" cy="2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5" name="Line 775"/>
            <p:cNvSpPr>
              <a:spLocks noChangeShapeType="1"/>
            </p:cNvSpPr>
            <p:nvPr/>
          </p:nvSpPr>
          <p:spPr bwMode="auto">
            <a:xfrm>
              <a:off x="5012" y="2946"/>
              <a:ext cx="10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6" name="Line 776"/>
            <p:cNvSpPr>
              <a:spLocks noChangeShapeType="1"/>
            </p:cNvSpPr>
            <p:nvPr/>
          </p:nvSpPr>
          <p:spPr bwMode="auto">
            <a:xfrm flipV="1">
              <a:off x="5012" y="2925"/>
              <a:ext cx="1" cy="2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7" name="Line 777"/>
            <p:cNvSpPr>
              <a:spLocks noChangeShapeType="1"/>
            </p:cNvSpPr>
            <p:nvPr/>
          </p:nvSpPr>
          <p:spPr bwMode="auto">
            <a:xfrm>
              <a:off x="5013" y="2925"/>
              <a:ext cx="10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8" name="Line 778"/>
            <p:cNvSpPr>
              <a:spLocks noChangeShapeType="1"/>
            </p:cNvSpPr>
            <p:nvPr/>
          </p:nvSpPr>
          <p:spPr bwMode="auto">
            <a:xfrm>
              <a:off x="5120" y="2925"/>
              <a:ext cx="1" cy="2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9" name="Line 779"/>
            <p:cNvSpPr>
              <a:spLocks noChangeShapeType="1"/>
            </p:cNvSpPr>
            <p:nvPr/>
          </p:nvSpPr>
          <p:spPr bwMode="auto">
            <a:xfrm>
              <a:off x="4764" y="2933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0" name="Line 780"/>
            <p:cNvSpPr>
              <a:spLocks noChangeShapeType="1"/>
            </p:cNvSpPr>
            <p:nvPr/>
          </p:nvSpPr>
          <p:spPr bwMode="auto">
            <a:xfrm>
              <a:off x="4765" y="2946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" name="Freeform 781"/>
            <p:cNvSpPr>
              <a:spLocks/>
            </p:cNvSpPr>
            <p:nvPr/>
          </p:nvSpPr>
          <p:spPr bwMode="auto">
            <a:xfrm>
              <a:off x="5122" y="2933"/>
              <a:ext cx="2" cy="0"/>
            </a:xfrm>
            <a:custGeom>
              <a:avLst/>
              <a:gdLst>
                <a:gd name="T0" fmla="*/ 0 w 12"/>
                <a:gd name="T1" fmla="*/ 2 h 2"/>
                <a:gd name="T2" fmla="*/ 6 w 12"/>
                <a:gd name="T3" fmla="*/ 2 h 2"/>
                <a:gd name="T4" fmla="*/ 12 w 1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">
                  <a:moveTo>
                    <a:pt x="0" y="2"/>
                  </a:moveTo>
                  <a:lnTo>
                    <a:pt x="6" y="2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2" name="Line 782"/>
            <p:cNvSpPr>
              <a:spLocks noChangeShapeType="1"/>
            </p:cNvSpPr>
            <p:nvPr/>
          </p:nvSpPr>
          <p:spPr bwMode="auto">
            <a:xfrm>
              <a:off x="5120" y="2933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3" name="Line 783"/>
            <p:cNvSpPr>
              <a:spLocks noChangeShapeType="1"/>
            </p:cNvSpPr>
            <p:nvPr/>
          </p:nvSpPr>
          <p:spPr bwMode="auto">
            <a:xfrm>
              <a:off x="5121" y="2946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4" name="Line 784"/>
            <p:cNvSpPr>
              <a:spLocks noChangeShapeType="1"/>
            </p:cNvSpPr>
            <p:nvPr/>
          </p:nvSpPr>
          <p:spPr bwMode="auto">
            <a:xfrm flipV="1">
              <a:off x="4650" y="2932"/>
              <a:ext cx="1" cy="14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5" name="Freeform 785"/>
            <p:cNvSpPr>
              <a:spLocks/>
            </p:cNvSpPr>
            <p:nvPr/>
          </p:nvSpPr>
          <p:spPr bwMode="auto">
            <a:xfrm>
              <a:off x="4651" y="2932"/>
              <a:ext cx="4" cy="1"/>
            </a:xfrm>
            <a:custGeom>
              <a:avLst/>
              <a:gdLst>
                <a:gd name="T0" fmla="*/ 29 w 29"/>
                <a:gd name="T1" fmla="*/ 10 h 10"/>
                <a:gd name="T2" fmla="*/ 23 w 29"/>
                <a:gd name="T3" fmla="*/ 9 h 10"/>
                <a:gd name="T4" fmla="*/ 15 w 29"/>
                <a:gd name="T5" fmla="*/ 7 h 10"/>
                <a:gd name="T6" fmla="*/ 0 w 2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0">
                  <a:moveTo>
                    <a:pt x="29" y="10"/>
                  </a:moveTo>
                  <a:lnTo>
                    <a:pt x="23" y="9"/>
                  </a:lnTo>
                  <a:lnTo>
                    <a:pt x="15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6" name="Line 786"/>
            <p:cNvSpPr>
              <a:spLocks noChangeShapeType="1"/>
            </p:cNvSpPr>
            <p:nvPr/>
          </p:nvSpPr>
          <p:spPr bwMode="auto">
            <a:xfrm>
              <a:off x="4655" y="2933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7" name="Line 787"/>
            <p:cNvSpPr>
              <a:spLocks noChangeShapeType="1"/>
            </p:cNvSpPr>
            <p:nvPr/>
          </p:nvSpPr>
          <p:spPr bwMode="auto">
            <a:xfrm>
              <a:off x="4650" y="2946"/>
              <a:ext cx="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8" name="Freeform 788"/>
            <p:cNvSpPr>
              <a:spLocks/>
            </p:cNvSpPr>
            <p:nvPr/>
          </p:nvSpPr>
          <p:spPr bwMode="auto">
            <a:xfrm>
              <a:off x="5009" y="2933"/>
              <a:ext cx="2" cy="0"/>
            </a:xfrm>
            <a:custGeom>
              <a:avLst/>
              <a:gdLst>
                <a:gd name="T0" fmla="*/ 11 w 11"/>
                <a:gd name="T1" fmla="*/ 2 h 2"/>
                <a:gd name="T2" fmla="*/ 5 w 11"/>
                <a:gd name="T3" fmla="*/ 2 h 2"/>
                <a:gd name="T4" fmla="*/ 0 w 1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9" name="Line 789"/>
            <p:cNvSpPr>
              <a:spLocks noChangeShapeType="1"/>
            </p:cNvSpPr>
            <p:nvPr/>
          </p:nvSpPr>
          <p:spPr bwMode="auto">
            <a:xfrm>
              <a:off x="5011" y="2933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0" name="Line 790"/>
            <p:cNvSpPr>
              <a:spLocks noChangeShapeType="1"/>
            </p:cNvSpPr>
            <p:nvPr/>
          </p:nvSpPr>
          <p:spPr bwMode="auto">
            <a:xfrm>
              <a:off x="5009" y="2946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1" name="Line 791"/>
            <p:cNvSpPr>
              <a:spLocks noChangeShapeType="1"/>
            </p:cNvSpPr>
            <p:nvPr/>
          </p:nvSpPr>
          <p:spPr bwMode="auto">
            <a:xfrm flipV="1">
              <a:off x="4635" y="2895"/>
              <a:ext cx="0" cy="5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2" name="Line 792"/>
            <p:cNvSpPr>
              <a:spLocks noChangeShapeType="1"/>
            </p:cNvSpPr>
            <p:nvPr/>
          </p:nvSpPr>
          <p:spPr bwMode="auto">
            <a:xfrm>
              <a:off x="4355" y="2946"/>
              <a:ext cx="22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3" name="Line 793"/>
            <p:cNvSpPr>
              <a:spLocks noChangeShapeType="1"/>
            </p:cNvSpPr>
            <p:nvPr/>
          </p:nvSpPr>
          <p:spPr bwMode="auto">
            <a:xfrm flipV="1">
              <a:off x="5143" y="2895"/>
              <a:ext cx="0" cy="5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4" name="Line 794"/>
            <p:cNvSpPr>
              <a:spLocks noChangeShapeType="1"/>
            </p:cNvSpPr>
            <p:nvPr/>
          </p:nvSpPr>
          <p:spPr bwMode="auto">
            <a:xfrm>
              <a:off x="4635" y="2895"/>
              <a:ext cx="50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5" name="Line 795"/>
            <p:cNvSpPr>
              <a:spLocks noChangeShapeType="1"/>
            </p:cNvSpPr>
            <p:nvPr/>
          </p:nvSpPr>
          <p:spPr bwMode="auto">
            <a:xfrm>
              <a:off x="4636" y="2946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6" name="Line 796"/>
            <p:cNvSpPr>
              <a:spLocks noChangeShapeType="1"/>
            </p:cNvSpPr>
            <p:nvPr/>
          </p:nvSpPr>
          <p:spPr bwMode="auto">
            <a:xfrm>
              <a:off x="4650" y="2946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7" name="Line 797"/>
            <p:cNvSpPr>
              <a:spLocks noChangeShapeType="1"/>
            </p:cNvSpPr>
            <p:nvPr/>
          </p:nvSpPr>
          <p:spPr bwMode="auto">
            <a:xfrm>
              <a:off x="4778" y="2946"/>
              <a:ext cx="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8" name="Line 798"/>
            <p:cNvSpPr>
              <a:spLocks noChangeShapeType="1"/>
            </p:cNvSpPr>
            <p:nvPr/>
          </p:nvSpPr>
          <p:spPr bwMode="auto">
            <a:xfrm>
              <a:off x="4993" y="2946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9" name="Line 799"/>
            <p:cNvSpPr>
              <a:spLocks noChangeShapeType="1"/>
            </p:cNvSpPr>
            <p:nvPr/>
          </p:nvSpPr>
          <p:spPr bwMode="auto">
            <a:xfrm>
              <a:off x="5137" y="2946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0" name="Line 800"/>
            <p:cNvSpPr>
              <a:spLocks noChangeShapeType="1"/>
            </p:cNvSpPr>
            <p:nvPr/>
          </p:nvSpPr>
          <p:spPr bwMode="auto">
            <a:xfrm>
              <a:off x="5191" y="2946"/>
              <a:ext cx="23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1" name="Line 801"/>
            <p:cNvSpPr>
              <a:spLocks noChangeShapeType="1"/>
            </p:cNvSpPr>
            <p:nvPr/>
          </p:nvSpPr>
          <p:spPr bwMode="auto">
            <a:xfrm flipH="1">
              <a:off x="4369" y="2886"/>
              <a:ext cx="26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2" name="Line 802"/>
            <p:cNvSpPr>
              <a:spLocks noChangeShapeType="1"/>
            </p:cNvSpPr>
            <p:nvPr/>
          </p:nvSpPr>
          <p:spPr bwMode="auto">
            <a:xfrm flipV="1">
              <a:off x="4635" y="2886"/>
              <a:ext cx="0" cy="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3" name="Line 803"/>
            <p:cNvSpPr>
              <a:spLocks noChangeShapeType="1"/>
            </p:cNvSpPr>
            <p:nvPr/>
          </p:nvSpPr>
          <p:spPr bwMode="auto">
            <a:xfrm flipH="1">
              <a:off x="4635" y="2886"/>
              <a:ext cx="50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4" name="Line 804"/>
            <p:cNvSpPr>
              <a:spLocks noChangeShapeType="1"/>
            </p:cNvSpPr>
            <p:nvPr/>
          </p:nvSpPr>
          <p:spPr bwMode="auto">
            <a:xfrm flipV="1">
              <a:off x="5143" y="2886"/>
              <a:ext cx="0" cy="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5" name="Line 805"/>
            <p:cNvSpPr>
              <a:spLocks noChangeShapeType="1"/>
            </p:cNvSpPr>
            <p:nvPr/>
          </p:nvSpPr>
          <p:spPr bwMode="auto">
            <a:xfrm flipH="1">
              <a:off x="5143" y="2886"/>
              <a:ext cx="26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6" name="Line 806"/>
            <p:cNvSpPr>
              <a:spLocks noChangeShapeType="1"/>
            </p:cNvSpPr>
            <p:nvPr/>
          </p:nvSpPr>
          <p:spPr bwMode="auto">
            <a:xfrm flipH="1">
              <a:off x="4984" y="2884"/>
              <a:ext cx="2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7" name="Line 807"/>
            <p:cNvSpPr>
              <a:spLocks noChangeShapeType="1"/>
            </p:cNvSpPr>
            <p:nvPr/>
          </p:nvSpPr>
          <p:spPr bwMode="auto">
            <a:xfrm>
              <a:off x="5088" y="2883"/>
              <a:ext cx="10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1009"/>
          <p:cNvGrpSpPr>
            <a:grpSpLocks/>
          </p:cNvGrpSpPr>
          <p:nvPr/>
        </p:nvGrpSpPr>
        <p:grpSpPr bwMode="auto">
          <a:xfrm>
            <a:off x="6907213" y="4353667"/>
            <a:ext cx="1681163" cy="393700"/>
            <a:chOff x="4359" y="2752"/>
            <a:chExt cx="1059" cy="248"/>
          </a:xfrm>
        </p:grpSpPr>
        <p:sp>
          <p:nvSpPr>
            <p:cNvPr id="56" name="Line 809"/>
            <p:cNvSpPr>
              <a:spLocks noChangeShapeType="1"/>
            </p:cNvSpPr>
            <p:nvPr/>
          </p:nvSpPr>
          <p:spPr bwMode="auto">
            <a:xfrm>
              <a:off x="5194" y="2883"/>
              <a:ext cx="0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810"/>
            <p:cNvSpPr>
              <a:spLocks noChangeShapeType="1"/>
            </p:cNvSpPr>
            <p:nvPr/>
          </p:nvSpPr>
          <p:spPr bwMode="auto">
            <a:xfrm flipV="1">
              <a:off x="5088" y="2883"/>
              <a:ext cx="0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11"/>
            <p:cNvSpPr>
              <a:spLocks/>
            </p:cNvSpPr>
            <p:nvPr/>
          </p:nvSpPr>
          <p:spPr bwMode="auto">
            <a:xfrm>
              <a:off x="5082" y="2883"/>
              <a:ext cx="3" cy="3"/>
            </a:xfrm>
            <a:custGeom>
              <a:avLst/>
              <a:gdLst>
                <a:gd name="T0" fmla="*/ 0 w 23"/>
                <a:gd name="T1" fmla="*/ 21 h 21"/>
                <a:gd name="T2" fmla="*/ 8 w 23"/>
                <a:gd name="T3" fmla="*/ 18 h 21"/>
                <a:gd name="T4" fmla="*/ 16 w 23"/>
                <a:gd name="T5" fmla="*/ 14 h 21"/>
                <a:gd name="T6" fmla="*/ 20 w 23"/>
                <a:gd name="T7" fmla="*/ 7 h 21"/>
                <a:gd name="T8" fmla="*/ 23 w 23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1">
                  <a:moveTo>
                    <a:pt x="0" y="21"/>
                  </a:moveTo>
                  <a:lnTo>
                    <a:pt x="8" y="18"/>
                  </a:lnTo>
                  <a:lnTo>
                    <a:pt x="16" y="14"/>
                  </a:lnTo>
                  <a:lnTo>
                    <a:pt x="20" y="7"/>
                  </a:lnTo>
                  <a:lnTo>
                    <a:pt x="23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812"/>
            <p:cNvSpPr>
              <a:spLocks/>
            </p:cNvSpPr>
            <p:nvPr/>
          </p:nvSpPr>
          <p:spPr bwMode="auto">
            <a:xfrm>
              <a:off x="5085" y="2883"/>
              <a:ext cx="3" cy="0"/>
            </a:xfrm>
            <a:custGeom>
              <a:avLst/>
              <a:gdLst>
                <a:gd name="T0" fmla="*/ 0 w 22"/>
                <a:gd name="T1" fmla="*/ 2 h 2"/>
                <a:gd name="T2" fmla="*/ 2 w 22"/>
                <a:gd name="T3" fmla="*/ 2 h 2"/>
                <a:gd name="T4" fmla="*/ 3 w 22"/>
                <a:gd name="T5" fmla="*/ 2 h 2"/>
                <a:gd name="T6" fmla="*/ 6 w 22"/>
                <a:gd name="T7" fmla="*/ 2 h 2"/>
                <a:gd name="T8" fmla="*/ 14 w 22"/>
                <a:gd name="T9" fmla="*/ 2 h 2"/>
                <a:gd name="T10" fmla="*/ 22 w 2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2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14" y="2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813"/>
            <p:cNvSpPr>
              <a:spLocks/>
            </p:cNvSpPr>
            <p:nvPr/>
          </p:nvSpPr>
          <p:spPr bwMode="auto">
            <a:xfrm>
              <a:off x="5197" y="2883"/>
              <a:ext cx="2" cy="3"/>
            </a:xfrm>
            <a:custGeom>
              <a:avLst/>
              <a:gdLst>
                <a:gd name="T0" fmla="*/ 0 w 20"/>
                <a:gd name="T1" fmla="*/ 0 h 21"/>
                <a:gd name="T2" fmla="*/ 1 w 20"/>
                <a:gd name="T3" fmla="*/ 7 h 21"/>
                <a:gd name="T4" fmla="*/ 5 w 20"/>
                <a:gd name="T5" fmla="*/ 14 h 21"/>
                <a:gd name="T6" fmla="*/ 12 w 20"/>
                <a:gd name="T7" fmla="*/ 18 h 21"/>
                <a:gd name="T8" fmla="*/ 20 w 2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lnTo>
                    <a:pt x="1" y="7"/>
                  </a:lnTo>
                  <a:lnTo>
                    <a:pt x="5" y="14"/>
                  </a:lnTo>
                  <a:lnTo>
                    <a:pt x="12" y="18"/>
                  </a:lnTo>
                  <a:lnTo>
                    <a:pt x="20" y="2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814"/>
            <p:cNvSpPr>
              <a:spLocks/>
            </p:cNvSpPr>
            <p:nvPr/>
          </p:nvSpPr>
          <p:spPr bwMode="auto">
            <a:xfrm>
              <a:off x="5194" y="2883"/>
              <a:ext cx="3" cy="0"/>
            </a:xfrm>
            <a:custGeom>
              <a:avLst/>
              <a:gdLst>
                <a:gd name="T0" fmla="*/ 0 w 21"/>
                <a:gd name="T1" fmla="*/ 0 h 2"/>
                <a:gd name="T2" fmla="*/ 12 w 21"/>
                <a:gd name="T3" fmla="*/ 2 h 2"/>
                <a:gd name="T4" fmla="*/ 17 w 21"/>
                <a:gd name="T5" fmla="*/ 2 h 2"/>
                <a:gd name="T6" fmla="*/ 21 w 2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lnTo>
                    <a:pt x="12" y="2"/>
                  </a:lnTo>
                  <a:lnTo>
                    <a:pt x="17" y="2"/>
                  </a:lnTo>
                  <a:lnTo>
                    <a:pt x="21" y="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815"/>
            <p:cNvSpPr>
              <a:spLocks noChangeShapeType="1"/>
            </p:cNvSpPr>
            <p:nvPr/>
          </p:nvSpPr>
          <p:spPr bwMode="auto">
            <a:xfrm>
              <a:off x="5021" y="2883"/>
              <a:ext cx="3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816"/>
            <p:cNvSpPr>
              <a:spLocks noChangeShapeType="1"/>
            </p:cNvSpPr>
            <p:nvPr/>
          </p:nvSpPr>
          <p:spPr bwMode="auto">
            <a:xfrm flipV="1">
              <a:off x="5053" y="2883"/>
              <a:ext cx="0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" name="Line 817"/>
            <p:cNvSpPr>
              <a:spLocks noChangeShapeType="1"/>
            </p:cNvSpPr>
            <p:nvPr/>
          </p:nvSpPr>
          <p:spPr bwMode="auto">
            <a:xfrm flipV="1">
              <a:off x="5021" y="2883"/>
              <a:ext cx="0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" name="Freeform 818"/>
            <p:cNvSpPr>
              <a:spLocks/>
            </p:cNvSpPr>
            <p:nvPr/>
          </p:nvSpPr>
          <p:spPr bwMode="auto">
            <a:xfrm>
              <a:off x="5017" y="2883"/>
              <a:ext cx="2" cy="3"/>
            </a:xfrm>
            <a:custGeom>
              <a:avLst/>
              <a:gdLst>
                <a:gd name="T0" fmla="*/ 0 w 16"/>
                <a:gd name="T1" fmla="*/ 21 h 21"/>
                <a:gd name="T2" fmla="*/ 9 w 16"/>
                <a:gd name="T3" fmla="*/ 16 h 21"/>
                <a:gd name="T4" fmla="*/ 14 w 16"/>
                <a:gd name="T5" fmla="*/ 8 h 21"/>
                <a:gd name="T6" fmla="*/ 16 w 16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lnTo>
                    <a:pt x="9" y="16"/>
                  </a:lnTo>
                  <a:lnTo>
                    <a:pt x="14" y="8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6" name="Freeform 819"/>
            <p:cNvSpPr>
              <a:spLocks/>
            </p:cNvSpPr>
            <p:nvPr/>
          </p:nvSpPr>
          <p:spPr bwMode="auto">
            <a:xfrm>
              <a:off x="5019" y="2883"/>
              <a:ext cx="2" cy="0"/>
            </a:xfrm>
            <a:custGeom>
              <a:avLst/>
              <a:gdLst>
                <a:gd name="T0" fmla="*/ 0 w 16"/>
                <a:gd name="T1" fmla="*/ 2 h 2"/>
                <a:gd name="T2" fmla="*/ 7 w 16"/>
                <a:gd name="T3" fmla="*/ 2 h 2"/>
                <a:gd name="T4" fmla="*/ 16 w 1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2">
                  <a:moveTo>
                    <a:pt x="0" y="2"/>
                  </a:moveTo>
                  <a:lnTo>
                    <a:pt x="7" y="2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7" name="Freeform 820"/>
            <p:cNvSpPr>
              <a:spLocks/>
            </p:cNvSpPr>
            <p:nvPr/>
          </p:nvSpPr>
          <p:spPr bwMode="auto">
            <a:xfrm>
              <a:off x="5056" y="2883"/>
              <a:ext cx="2" cy="3"/>
            </a:xfrm>
            <a:custGeom>
              <a:avLst/>
              <a:gdLst>
                <a:gd name="T0" fmla="*/ 0 w 15"/>
                <a:gd name="T1" fmla="*/ 0 h 21"/>
                <a:gd name="T2" fmla="*/ 1 w 15"/>
                <a:gd name="T3" fmla="*/ 8 h 21"/>
                <a:gd name="T4" fmla="*/ 6 w 15"/>
                <a:gd name="T5" fmla="*/ 16 h 21"/>
                <a:gd name="T6" fmla="*/ 15 w 15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1">
                  <a:moveTo>
                    <a:pt x="0" y="0"/>
                  </a:moveTo>
                  <a:lnTo>
                    <a:pt x="1" y="8"/>
                  </a:lnTo>
                  <a:lnTo>
                    <a:pt x="6" y="16"/>
                  </a:lnTo>
                  <a:lnTo>
                    <a:pt x="15" y="2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0" name="Freeform 821"/>
            <p:cNvSpPr>
              <a:spLocks/>
            </p:cNvSpPr>
            <p:nvPr/>
          </p:nvSpPr>
          <p:spPr bwMode="auto">
            <a:xfrm>
              <a:off x="5053" y="2883"/>
              <a:ext cx="3" cy="0"/>
            </a:xfrm>
            <a:custGeom>
              <a:avLst/>
              <a:gdLst>
                <a:gd name="T0" fmla="*/ 0 w 17"/>
                <a:gd name="T1" fmla="*/ 0 h 2"/>
                <a:gd name="T2" fmla="*/ 9 w 17"/>
                <a:gd name="T3" fmla="*/ 2 h 2"/>
                <a:gd name="T4" fmla="*/ 17 w 17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">
                  <a:moveTo>
                    <a:pt x="0" y="0"/>
                  </a:moveTo>
                  <a:lnTo>
                    <a:pt x="9" y="2"/>
                  </a:lnTo>
                  <a:lnTo>
                    <a:pt x="17" y="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1" name="Freeform 822"/>
            <p:cNvSpPr>
              <a:spLocks/>
            </p:cNvSpPr>
            <p:nvPr/>
          </p:nvSpPr>
          <p:spPr bwMode="auto">
            <a:xfrm>
              <a:off x="5015" y="2883"/>
              <a:ext cx="3" cy="3"/>
            </a:xfrm>
            <a:custGeom>
              <a:avLst/>
              <a:gdLst>
                <a:gd name="T0" fmla="*/ 0 w 22"/>
                <a:gd name="T1" fmla="*/ 23 h 23"/>
                <a:gd name="T2" fmla="*/ 8 w 22"/>
                <a:gd name="T3" fmla="*/ 20 h 23"/>
                <a:gd name="T4" fmla="*/ 15 w 22"/>
                <a:gd name="T5" fmla="*/ 16 h 23"/>
                <a:gd name="T6" fmla="*/ 20 w 22"/>
                <a:gd name="T7" fmla="*/ 9 h 23"/>
                <a:gd name="T8" fmla="*/ 22 w 2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0" y="23"/>
                  </a:moveTo>
                  <a:lnTo>
                    <a:pt x="8" y="20"/>
                  </a:lnTo>
                  <a:lnTo>
                    <a:pt x="15" y="16"/>
                  </a:lnTo>
                  <a:lnTo>
                    <a:pt x="20" y="9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" name="Freeform 823"/>
            <p:cNvSpPr>
              <a:spLocks/>
            </p:cNvSpPr>
            <p:nvPr/>
          </p:nvSpPr>
          <p:spPr bwMode="auto">
            <a:xfrm>
              <a:off x="5018" y="2883"/>
              <a:ext cx="1" cy="0"/>
            </a:xfrm>
            <a:custGeom>
              <a:avLst/>
              <a:gdLst>
                <a:gd name="T0" fmla="*/ 0 w 7"/>
                <a:gd name="T1" fmla="*/ 0 h 2"/>
                <a:gd name="T2" fmla="*/ 1 w 7"/>
                <a:gd name="T3" fmla="*/ 2 h 2"/>
                <a:gd name="T4" fmla="*/ 2 w 7"/>
                <a:gd name="T5" fmla="*/ 2 h 2"/>
                <a:gd name="T6" fmla="*/ 7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7" y="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" name="Freeform 824"/>
            <p:cNvSpPr>
              <a:spLocks/>
            </p:cNvSpPr>
            <p:nvPr/>
          </p:nvSpPr>
          <p:spPr bwMode="auto">
            <a:xfrm>
              <a:off x="5056" y="2883"/>
              <a:ext cx="1" cy="0"/>
            </a:xfrm>
            <a:custGeom>
              <a:avLst/>
              <a:gdLst>
                <a:gd name="T0" fmla="*/ 0 w 5"/>
                <a:gd name="T1" fmla="*/ 2 h 2"/>
                <a:gd name="T2" fmla="*/ 4 w 5"/>
                <a:gd name="T3" fmla="*/ 2 h 2"/>
                <a:gd name="T4" fmla="*/ 5 w 5"/>
                <a:gd name="T5" fmla="*/ 2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4" y="2"/>
                  </a:lnTo>
                  <a:lnTo>
                    <a:pt x="5" y="2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4" name="Freeform 825"/>
            <p:cNvSpPr>
              <a:spLocks/>
            </p:cNvSpPr>
            <p:nvPr/>
          </p:nvSpPr>
          <p:spPr bwMode="auto">
            <a:xfrm>
              <a:off x="5057" y="2883"/>
              <a:ext cx="3" cy="3"/>
            </a:xfrm>
            <a:custGeom>
              <a:avLst/>
              <a:gdLst>
                <a:gd name="T0" fmla="*/ 0 w 23"/>
                <a:gd name="T1" fmla="*/ 0 h 23"/>
                <a:gd name="T2" fmla="*/ 2 w 23"/>
                <a:gd name="T3" fmla="*/ 9 h 23"/>
                <a:gd name="T4" fmla="*/ 8 w 23"/>
                <a:gd name="T5" fmla="*/ 16 h 23"/>
                <a:gd name="T6" fmla="*/ 15 w 23"/>
                <a:gd name="T7" fmla="*/ 20 h 23"/>
                <a:gd name="T8" fmla="*/ 23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0"/>
                  </a:moveTo>
                  <a:lnTo>
                    <a:pt x="2" y="9"/>
                  </a:lnTo>
                  <a:lnTo>
                    <a:pt x="8" y="16"/>
                  </a:lnTo>
                  <a:lnTo>
                    <a:pt x="15" y="20"/>
                  </a:lnTo>
                  <a:lnTo>
                    <a:pt x="23" y="2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5" name="Line 826"/>
            <p:cNvSpPr>
              <a:spLocks noChangeShapeType="1"/>
            </p:cNvSpPr>
            <p:nvPr/>
          </p:nvSpPr>
          <p:spPr bwMode="auto">
            <a:xfrm flipV="1">
              <a:off x="5085" y="2878"/>
              <a:ext cx="1" cy="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6" name="Line 827"/>
            <p:cNvSpPr>
              <a:spLocks noChangeShapeType="1"/>
            </p:cNvSpPr>
            <p:nvPr/>
          </p:nvSpPr>
          <p:spPr bwMode="auto">
            <a:xfrm flipH="1">
              <a:off x="5086" y="2878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7" name="Line 828"/>
            <p:cNvSpPr>
              <a:spLocks noChangeShapeType="1"/>
            </p:cNvSpPr>
            <p:nvPr/>
          </p:nvSpPr>
          <p:spPr bwMode="auto">
            <a:xfrm flipH="1">
              <a:off x="5088" y="2878"/>
              <a:ext cx="1" cy="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8" name="Line 829"/>
            <p:cNvSpPr>
              <a:spLocks noChangeShapeType="1"/>
            </p:cNvSpPr>
            <p:nvPr/>
          </p:nvSpPr>
          <p:spPr bwMode="auto">
            <a:xfrm>
              <a:off x="5196" y="2878"/>
              <a:ext cx="1" cy="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9" name="Freeform 830"/>
            <p:cNvSpPr>
              <a:spLocks/>
            </p:cNvSpPr>
            <p:nvPr/>
          </p:nvSpPr>
          <p:spPr bwMode="auto">
            <a:xfrm>
              <a:off x="5197" y="2883"/>
              <a:ext cx="0" cy="0"/>
            </a:xfrm>
            <a:custGeom>
              <a:avLst/>
              <a:gdLst>
                <a:gd name="T0" fmla="*/ 0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0" name="Line 831"/>
            <p:cNvSpPr>
              <a:spLocks noChangeShapeType="1"/>
            </p:cNvSpPr>
            <p:nvPr/>
          </p:nvSpPr>
          <p:spPr bwMode="auto">
            <a:xfrm>
              <a:off x="5193" y="2878"/>
              <a:ext cx="1" cy="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1" name="Line 832"/>
            <p:cNvSpPr>
              <a:spLocks noChangeShapeType="1"/>
            </p:cNvSpPr>
            <p:nvPr/>
          </p:nvSpPr>
          <p:spPr bwMode="auto">
            <a:xfrm>
              <a:off x="5193" y="2878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2" name="Line 833"/>
            <p:cNvSpPr>
              <a:spLocks noChangeShapeType="1"/>
            </p:cNvSpPr>
            <p:nvPr/>
          </p:nvSpPr>
          <p:spPr bwMode="auto">
            <a:xfrm>
              <a:off x="5089" y="2878"/>
              <a:ext cx="10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3" name="Line 834"/>
            <p:cNvSpPr>
              <a:spLocks noChangeShapeType="1"/>
            </p:cNvSpPr>
            <p:nvPr/>
          </p:nvSpPr>
          <p:spPr bwMode="auto">
            <a:xfrm flipH="1" flipV="1">
              <a:off x="5052" y="2850"/>
              <a:ext cx="1" cy="3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4" name="Line 835"/>
            <p:cNvSpPr>
              <a:spLocks noChangeShapeType="1"/>
            </p:cNvSpPr>
            <p:nvPr/>
          </p:nvSpPr>
          <p:spPr bwMode="auto">
            <a:xfrm flipH="1">
              <a:off x="5052" y="2850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5" name="Line 836"/>
            <p:cNvSpPr>
              <a:spLocks noChangeShapeType="1"/>
            </p:cNvSpPr>
            <p:nvPr/>
          </p:nvSpPr>
          <p:spPr bwMode="auto">
            <a:xfrm>
              <a:off x="5055" y="2850"/>
              <a:ext cx="2" cy="3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6" name="Line 837"/>
            <p:cNvSpPr>
              <a:spLocks noChangeShapeType="1"/>
            </p:cNvSpPr>
            <p:nvPr/>
          </p:nvSpPr>
          <p:spPr bwMode="auto">
            <a:xfrm flipV="1">
              <a:off x="5018" y="2850"/>
              <a:ext cx="2" cy="3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7" name="Line 838"/>
            <p:cNvSpPr>
              <a:spLocks noChangeShapeType="1"/>
            </p:cNvSpPr>
            <p:nvPr/>
          </p:nvSpPr>
          <p:spPr bwMode="auto">
            <a:xfrm flipH="1">
              <a:off x="5020" y="2850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8" name="Line 839"/>
            <p:cNvSpPr>
              <a:spLocks noChangeShapeType="1"/>
            </p:cNvSpPr>
            <p:nvPr/>
          </p:nvSpPr>
          <p:spPr bwMode="auto">
            <a:xfrm flipH="1">
              <a:off x="5021" y="2850"/>
              <a:ext cx="2" cy="3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9" name="Freeform 840"/>
            <p:cNvSpPr>
              <a:spLocks/>
            </p:cNvSpPr>
            <p:nvPr/>
          </p:nvSpPr>
          <p:spPr bwMode="auto">
            <a:xfrm>
              <a:off x="5029" y="2856"/>
              <a:ext cx="20" cy="19"/>
            </a:xfrm>
            <a:custGeom>
              <a:avLst/>
              <a:gdLst>
                <a:gd name="T0" fmla="*/ 139 w 139"/>
                <a:gd name="T1" fmla="*/ 68 h 138"/>
                <a:gd name="T2" fmla="*/ 137 w 139"/>
                <a:gd name="T3" fmla="*/ 51 h 138"/>
                <a:gd name="T4" fmla="*/ 130 w 139"/>
                <a:gd name="T5" fmla="*/ 34 h 138"/>
                <a:gd name="T6" fmla="*/ 119 w 139"/>
                <a:gd name="T7" fmla="*/ 20 h 138"/>
                <a:gd name="T8" fmla="*/ 104 w 139"/>
                <a:gd name="T9" fmla="*/ 9 h 138"/>
                <a:gd name="T10" fmla="*/ 87 w 139"/>
                <a:gd name="T11" fmla="*/ 2 h 138"/>
                <a:gd name="T12" fmla="*/ 69 w 139"/>
                <a:gd name="T13" fmla="*/ 0 h 138"/>
                <a:gd name="T14" fmla="*/ 51 w 139"/>
                <a:gd name="T15" fmla="*/ 2 h 138"/>
                <a:gd name="T16" fmla="*/ 35 w 139"/>
                <a:gd name="T17" fmla="*/ 9 h 138"/>
                <a:gd name="T18" fmla="*/ 20 w 139"/>
                <a:gd name="T19" fmla="*/ 20 h 138"/>
                <a:gd name="T20" fmla="*/ 9 w 139"/>
                <a:gd name="T21" fmla="*/ 34 h 138"/>
                <a:gd name="T22" fmla="*/ 2 w 139"/>
                <a:gd name="T23" fmla="*/ 51 h 138"/>
                <a:gd name="T24" fmla="*/ 0 w 139"/>
                <a:gd name="T25" fmla="*/ 68 h 138"/>
                <a:gd name="T26" fmla="*/ 2 w 139"/>
                <a:gd name="T27" fmla="*/ 87 h 138"/>
                <a:gd name="T28" fmla="*/ 9 w 139"/>
                <a:gd name="T29" fmla="*/ 104 h 138"/>
                <a:gd name="T30" fmla="*/ 20 w 139"/>
                <a:gd name="T31" fmla="*/ 118 h 138"/>
                <a:gd name="T32" fmla="*/ 35 w 139"/>
                <a:gd name="T33" fmla="*/ 129 h 138"/>
                <a:gd name="T34" fmla="*/ 51 w 139"/>
                <a:gd name="T35" fmla="*/ 136 h 138"/>
                <a:gd name="T36" fmla="*/ 69 w 139"/>
                <a:gd name="T37" fmla="*/ 138 h 138"/>
                <a:gd name="T38" fmla="*/ 87 w 139"/>
                <a:gd name="T39" fmla="*/ 136 h 138"/>
                <a:gd name="T40" fmla="*/ 104 w 139"/>
                <a:gd name="T41" fmla="*/ 129 h 138"/>
                <a:gd name="T42" fmla="*/ 119 w 139"/>
                <a:gd name="T43" fmla="*/ 118 h 138"/>
                <a:gd name="T44" fmla="*/ 130 w 139"/>
                <a:gd name="T45" fmla="*/ 104 h 138"/>
                <a:gd name="T46" fmla="*/ 137 w 139"/>
                <a:gd name="T47" fmla="*/ 87 h 138"/>
                <a:gd name="T48" fmla="*/ 139 w 139"/>
                <a:gd name="T49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9" y="68"/>
                  </a:moveTo>
                  <a:lnTo>
                    <a:pt x="137" y="51"/>
                  </a:lnTo>
                  <a:lnTo>
                    <a:pt x="130" y="34"/>
                  </a:lnTo>
                  <a:lnTo>
                    <a:pt x="119" y="20"/>
                  </a:lnTo>
                  <a:lnTo>
                    <a:pt x="104" y="9"/>
                  </a:lnTo>
                  <a:lnTo>
                    <a:pt x="87" y="2"/>
                  </a:lnTo>
                  <a:lnTo>
                    <a:pt x="69" y="0"/>
                  </a:lnTo>
                  <a:lnTo>
                    <a:pt x="51" y="2"/>
                  </a:lnTo>
                  <a:lnTo>
                    <a:pt x="35" y="9"/>
                  </a:lnTo>
                  <a:lnTo>
                    <a:pt x="20" y="20"/>
                  </a:lnTo>
                  <a:lnTo>
                    <a:pt x="9" y="34"/>
                  </a:lnTo>
                  <a:lnTo>
                    <a:pt x="2" y="51"/>
                  </a:lnTo>
                  <a:lnTo>
                    <a:pt x="0" y="68"/>
                  </a:lnTo>
                  <a:lnTo>
                    <a:pt x="2" y="87"/>
                  </a:lnTo>
                  <a:lnTo>
                    <a:pt x="9" y="104"/>
                  </a:lnTo>
                  <a:lnTo>
                    <a:pt x="20" y="118"/>
                  </a:lnTo>
                  <a:lnTo>
                    <a:pt x="35" y="129"/>
                  </a:lnTo>
                  <a:lnTo>
                    <a:pt x="51" y="136"/>
                  </a:lnTo>
                  <a:lnTo>
                    <a:pt x="69" y="138"/>
                  </a:lnTo>
                  <a:lnTo>
                    <a:pt x="87" y="136"/>
                  </a:lnTo>
                  <a:lnTo>
                    <a:pt x="104" y="129"/>
                  </a:lnTo>
                  <a:lnTo>
                    <a:pt x="119" y="118"/>
                  </a:lnTo>
                  <a:lnTo>
                    <a:pt x="130" y="104"/>
                  </a:lnTo>
                  <a:lnTo>
                    <a:pt x="137" y="87"/>
                  </a:lnTo>
                  <a:lnTo>
                    <a:pt x="139" y="68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0" name="Line 841"/>
            <p:cNvSpPr>
              <a:spLocks noChangeShapeType="1"/>
            </p:cNvSpPr>
            <p:nvPr/>
          </p:nvSpPr>
          <p:spPr bwMode="auto">
            <a:xfrm flipH="1">
              <a:off x="5023" y="2850"/>
              <a:ext cx="2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1" name="Freeform 842"/>
            <p:cNvSpPr>
              <a:spLocks/>
            </p:cNvSpPr>
            <p:nvPr/>
          </p:nvSpPr>
          <p:spPr bwMode="auto">
            <a:xfrm>
              <a:off x="5197" y="2883"/>
              <a:ext cx="3" cy="3"/>
            </a:xfrm>
            <a:custGeom>
              <a:avLst/>
              <a:gdLst>
                <a:gd name="T0" fmla="*/ 0 w 22"/>
                <a:gd name="T1" fmla="*/ 0 h 21"/>
                <a:gd name="T2" fmla="*/ 2 w 22"/>
                <a:gd name="T3" fmla="*/ 7 h 21"/>
                <a:gd name="T4" fmla="*/ 6 w 22"/>
                <a:gd name="T5" fmla="*/ 14 h 21"/>
                <a:gd name="T6" fmla="*/ 14 w 22"/>
                <a:gd name="T7" fmla="*/ 18 h 21"/>
                <a:gd name="T8" fmla="*/ 22 w 22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0" y="0"/>
                  </a:moveTo>
                  <a:lnTo>
                    <a:pt x="2" y="7"/>
                  </a:lnTo>
                  <a:lnTo>
                    <a:pt x="6" y="14"/>
                  </a:lnTo>
                  <a:lnTo>
                    <a:pt x="14" y="18"/>
                  </a:lnTo>
                  <a:lnTo>
                    <a:pt x="22" y="2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2" name="Freeform 843"/>
            <p:cNvSpPr>
              <a:spLocks/>
            </p:cNvSpPr>
            <p:nvPr/>
          </p:nvSpPr>
          <p:spPr bwMode="auto">
            <a:xfrm>
              <a:off x="5032" y="2859"/>
              <a:ext cx="14" cy="13"/>
            </a:xfrm>
            <a:custGeom>
              <a:avLst/>
              <a:gdLst>
                <a:gd name="T0" fmla="*/ 95 w 95"/>
                <a:gd name="T1" fmla="*/ 47 h 94"/>
                <a:gd name="T2" fmla="*/ 92 w 95"/>
                <a:gd name="T3" fmla="*/ 32 h 94"/>
                <a:gd name="T4" fmla="*/ 86 w 95"/>
                <a:gd name="T5" fmla="*/ 19 h 94"/>
                <a:gd name="T6" fmla="*/ 75 w 95"/>
                <a:gd name="T7" fmla="*/ 9 h 94"/>
                <a:gd name="T8" fmla="*/ 61 w 95"/>
                <a:gd name="T9" fmla="*/ 2 h 94"/>
                <a:gd name="T10" fmla="*/ 47 w 95"/>
                <a:gd name="T11" fmla="*/ 0 h 94"/>
                <a:gd name="T12" fmla="*/ 33 w 95"/>
                <a:gd name="T13" fmla="*/ 2 h 94"/>
                <a:gd name="T14" fmla="*/ 19 w 95"/>
                <a:gd name="T15" fmla="*/ 9 h 94"/>
                <a:gd name="T16" fmla="*/ 9 w 95"/>
                <a:gd name="T17" fmla="*/ 19 h 94"/>
                <a:gd name="T18" fmla="*/ 3 w 95"/>
                <a:gd name="T19" fmla="*/ 32 h 94"/>
                <a:gd name="T20" fmla="*/ 0 w 95"/>
                <a:gd name="T21" fmla="*/ 47 h 94"/>
                <a:gd name="T22" fmla="*/ 3 w 95"/>
                <a:gd name="T23" fmla="*/ 62 h 94"/>
                <a:gd name="T24" fmla="*/ 9 w 95"/>
                <a:gd name="T25" fmla="*/ 74 h 94"/>
                <a:gd name="T26" fmla="*/ 19 w 95"/>
                <a:gd name="T27" fmla="*/ 85 h 94"/>
                <a:gd name="T28" fmla="*/ 33 w 95"/>
                <a:gd name="T29" fmla="*/ 92 h 94"/>
                <a:gd name="T30" fmla="*/ 47 w 95"/>
                <a:gd name="T31" fmla="*/ 94 h 94"/>
                <a:gd name="T32" fmla="*/ 61 w 95"/>
                <a:gd name="T33" fmla="*/ 92 h 94"/>
                <a:gd name="T34" fmla="*/ 75 w 95"/>
                <a:gd name="T35" fmla="*/ 85 h 94"/>
                <a:gd name="T36" fmla="*/ 86 w 95"/>
                <a:gd name="T37" fmla="*/ 74 h 94"/>
                <a:gd name="T38" fmla="*/ 92 w 95"/>
                <a:gd name="T39" fmla="*/ 62 h 94"/>
                <a:gd name="T40" fmla="*/ 95 w 95"/>
                <a:gd name="T41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94">
                  <a:moveTo>
                    <a:pt x="95" y="47"/>
                  </a:moveTo>
                  <a:lnTo>
                    <a:pt x="92" y="32"/>
                  </a:lnTo>
                  <a:lnTo>
                    <a:pt x="86" y="19"/>
                  </a:lnTo>
                  <a:lnTo>
                    <a:pt x="75" y="9"/>
                  </a:lnTo>
                  <a:lnTo>
                    <a:pt x="61" y="2"/>
                  </a:lnTo>
                  <a:lnTo>
                    <a:pt x="47" y="0"/>
                  </a:lnTo>
                  <a:lnTo>
                    <a:pt x="33" y="2"/>
                  </a:lnTo>
                  <a:lnTo>
                    <a:pt x="19" y="9"/>
                  </a:lnTo>
                  <a:lnTo>
                    <a:pt x="9" y="19"/>
                  </a:lnTo>
                  <a:lnTo>
                    <a:pt x="3" y="32"/>
                  </a:lnTo>
                  <a:lnTo>
                    <a:pt x="0" y="47"/>
                  </a:lnTo>
                  <a:lnTo>
                    <a:pt x="3" y="62"/>
                  </a:lnTo>
                  <a:lnTo>
                    <a:pt x="9" y="74"/>
                  </a:lnTo>
                  <a:lnTo>
                    <a:pt x="19" y="85"/>
                  </a:lnTo>
                  <a:lnTo>
                    <a:pt x="33" y="92"/>
                  </a:lnTo>
                  <a:lnTo>
                    <a:pt x="47" y="94"/>
                  </a:lnTo>
                  <a:lnTo>
                    <a:pt x="61" y="92"/>
                  </a:lnTo>
                  <a:lnTo>
                    <a:pt x="75" y="85"/>
                  </a:lnTo>
                  <a:lnTo>
                    <a:pt x="86" y="74"/>
                  </a:lnTo>
                  <a:lnTo>
                    <a:pt x="92" y="62"/>
                  </a:lnTo>
                  <a:lnTo>
                    <a:pt x="95" y="47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3" name="Line 844"/>
            <p:cNvSpPr>
              <a:spLocks noChangeShapeType="1"/>
            </p:cNvSpPr>
            <p:nvPr/>
          </p:nvSpPr>
          <p:spPr bwMode="auto">
            <a:xfrm flipV="1">
              <a:off x="5052" y="2847"/>
              <a:ext cx="0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4" name="Freeform 845"/>
            <p:cNvSpPr>
              <a:spLocks/>
            </p:cNvSpPr>
            <p:nvPr/>
          </p:nvSpPr>
          <p:spPr bwMode="auto">
            <a:xfrm>
              <a:off x="5052" y="2847"/>
              <a:ext cx="3" cy="3"/>
            </a:xfrm>
            <a:custGeom>
              <a:avLst/>
              <a:gdLst>
                <a:gd name="T0" fmla="*/ 23 w 23"/>
                <a:gd name="T1" fmla="*/ 22 h 22"/>
                <a:gd name="T2" fmla="*/ 21 w 23"/>
                <a:gd name="T3" fmla="*/ 13 h 22"/>
                <a:gd name="T4" fmla="*/ 15 w 23"/>
                <a:gd name="T5" fmla="*/ 7 h 22"/>
                <a:gd name="T6" fmla="*/ 9 w 23"/>
                <a:gd name="T7" fmla="*/ 2 h 22"/>
                <a:gd name="T8" fmla="*/ 0 w 23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23" y="22"/>
                  </a:moveTo>
                  <a:lnTo>
                    <a:pt x="21" y="13"/>
                  </a:lnTo>
                  <a:lnTo>
                    <a:pt x="15" y="7"/>
                  </a:lnTo>
                  <a:lnTo>
                    <a:pt x="9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5" name="Line 846"/>
            <p:cNvSpPr>
              <a:spLocks noChangeShapeType="1"/>
            </p:cNvSpPr>
            <p:nvPr/>
          </p:nvSpPr>
          <p:spPr bwMode="auto">
            <a:xfrm>
              <a:off x="5023" y="2847"/>
              <a:ext cx="0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6" name="Freeform 847"/>
            <p:cNvSpPr>
              <a:spLocks/>
            </p:cNvSpPr>
            <p:nvPr/>
          </p:nvSpPr>
          <p:spPr bwMode="auto">
            <a:xfrm>
              <a:off x="5020" y="2847"/>
              <a:ext cx="3" cy="3"/>
            </a:xfrm>
            <a:custGeom>
              <a:avLst/>
              <a:gdLst>
                <a:gd name="T0" fmla="*/ 23 w 23"/>
                <a:gd name="T1" fmla="*/ 0 h 22"/>
                <a:gd name="T2" fmla="*/ 15 w 23"/>
                <a:gd name="T3" fmla="*/ 2 h 22"/>
                <a:gd name="T4" fmla="*/ 7 w 23"/>
                <a:gd name="T5" fmla="*/ 7 h 22"/>
                <a:gd name="T6" fmla="*/ 2 w 23"/>
                <a:gd name="T7" fmla="*/ 13 h 22"/>
                <a:gd name="T8" fmla="*/ 0 w 23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23" y="0"/>
                  </a:moveTo>
                  <a:lnTo>
                    <a:pt x="15" y="2"/>
                  </a:lnTo>
                  <a:lnTo>
                    <a:pt x="7" y="7"/>
                  </a:lnTo>
                  <a:lnTo>
                    <a:pt x="2" y="13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7" name="Line 848"/>
            <p:cNvSpPr>
              <a:spLocks noChangeShapeType="1"/>
            </p:cNvSpPr>
            <p:nvPr/>
          </p:nvSpPr>
          <p:spPr bwMode="auto">
            <a:xfrm>
              <a:off x="5023" y="2847"/>
              <a:ext cx="2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8" name="Freeform 849"/>
            <p:cNvSpPr>
              <a:spLocks/>
            </p:cNvSpPr>
            <p:nvPr/>
          </p:nvSpPr>
          <p:spPr bwMode="auto">
            <a:xfrm>
              <a:off x="5032" y="2861"/>
              <a:ext cx="13" cy="5"/>
            </a:xfrm>
            <a:custGeom>
              <a:avLst/>
              <a:gdLst>
                <a:gd name="T0" fmla="*/ 93 w 93"/>
                <a:gd name="T1" fmla="*/ 41 h 41"/>
                <a:gd name="T2" fmla="*/ 90 w 93"/>
                <a:gd name="T3" fmla="*/ 27 h 41"/>
                <a:gd name="T4" fmla="*/ 81 w 93"/>
                <a:gd name="T5" fmla="*/ 15 h 41"/>
                <a:gd name="T6" fmla="*/ 69 w 93"/>
                <a:gd name="T7" fmla="*/ 5 h 41"/>
                <a:gd name="T8" fmla="*/ 55 w 93"/>
                <a:gd name="T9" fmla="*/ 0 h 41"/>
                <a:gd name="T10" fmla="*/ 39 w 93"/>
                <a:gd name="T11" fmla="*/ 0 h 41"/>
                <a:gd name="T12" fmla="*/ 25 w 93"/>
                <a:gd name="T13" fmla="*/ 5 h 41"/>
                <a:gd name="T14" fmla="*/ 13 w 93"/>
                <a:gd name="T15" fmla="*/ 15 h 41"/>
                <a:gd name="T16" fmla="*/ 5 w 93"/>
                <a:gd name="T17" fmla="*/ 27 h 41"/>
                <a:gd name="T18" fmla="*/ 0 w 93"/>
                <a:gd name="T1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41">
                  <a:moveTo>
                    <a:pt x="93" y="41"/>
                  </a:moveTo>
                  <a:lnTo>
                    <a:pt x="90" y="27"/>
                  </a:lnTo>
                  <a:lnTo>
                    <a:pt x="81" y="15"/>
                  </a:lnTo>
                  <a:lnTo>
                    <a:pt x="69" y="5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5" y="5"/>
                  </a:lnTo>
                  <a:lnTo>
                    <a:pt x="13" y="15"/>
                  </a:lnTo>
                  <a:lnTo>
                    <a:pt x="5" y="27"/>
                  </a:lnTo>
                  <a:lnTo>
                    <a:pt x="0" y="4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9" name="Freeform 850"/>
            <p:cNvSpPr>
              <a:spLocks/>
            </p:cNvSpPr>
            <p:nvPr/>
          </p:nvSpPr>
          <p:spPr bwMode="auto">
            <a:xfrm>
              <a:off x="5175" y="2789"/>
              <a:ext cx="15" cy="21"/>
            </a:xfrm>
            <a:custGeom>
              <a:avLst/>
              <a:gdLst>
                <a:gd name="T0" fmla="*/ 105 w 105"/>
                <a:gd name="T1" fmla="*/ 151 h 151"/>
                <a:gd name="T2" fmla="*/ 97 w 105"/>
                <a:gd name="T3" fmla="*/ 129 h 151"/>
                <a:gd name="T4" fmla="*/ 87 w 105"/>
                <a:gd name="T5" fmla="*/ 108 h 151"/>
                <a:gd name="T6" fmla="*/ 75 w 105"/>
                <a:gd name="T7" fmla="*/ 88 h 151"/>
                <a:gd name="T8" fmla="*/ 63 w 105"/>
                <a:gd name="T9" fmla="*/ 68 h 151"/>
                <a:gd name="T10" fmla="*/ 49 w 105"/>
                <a:gd name="T11" fmla="*/ 49 h 151"/>
                <a:gd name="T12" fmla="*/ 34 w 105"/>
                <a:gd name="T13" fmla="*/ 31 h 151"/>
                <a:gd name="T14" fmla="*/ 17 w 105"/>
                <a:gd name="T15" fmla="*/ 16 h 151"/>
                <a:gd name="T16" fmla="*/ 0 w 105"/>
                <a:gd name="T1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51">
                  <a:moveTo>
                    <a:pt x="105" y="151"/>
                  </a:moveTo>
                  <a:lnTo>
                    <a:pt x="97" y="129"/>
                  </a:lnTo>
                  <a:lnTo>
                    <a:pt x="87" y="108"/>
                  </a:lnTo>
                  <a:lnTo>
                    <a:pt x="75" y="88"/>
                  </a:lnTo>
                  <a:lnTo>
                    <a:pt x="63" y="68"/>
                  </a:lnTo>
                  <a:lnTo>
                    <a:pt x="49" y="49"/>
                  </a:lnTo>
                  <a:lnTo>
                    <a:pt x="34" y="31"/>
                  </a:lnTo>
                  <a:lnTo>
                    <a:pt x="17" y="1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0" name="Freeform 851"/>
            <p:cNvSpPr>
              <a:spLocks/>
            </p:cNvSpPr>
            <p:nvPr/>
          </p:nvSpPr>
          <p:spPr bwMode="auto">
            <a:xfrm>
              <a:off x="5124" y="2776"/>
              <a:ext cx="36" cy="4"/>
            </a:xfrm>
            <a:custGeom>
              <a:avLst/>
              <a:gdLst>
                <a:gd name="T0" fmla="*/ 253 w 253"/>
                <a:gd name="T1" fmla="*/ 28 h 28"/>
                <a:gd name="T2" fmla="*/ 239 w 253"/>
                <a:gd name="T3" fmla="*/ 21 h 28"/>
                <a:gd name="T4" fmla="*/ 223 w 253"/>
                <a:gd name="T5" fmla="*/ 15 h 28"/>
                <a:gd name="T6" fmla="*/ 208 w 253"/>
                <a:gd name="T7" fmla="*/ 11 h 28"/>
                <a:gd name="T8" fmla="*/ 192 w 253"/>
                <a:gd name="T9" fmla="*/ 8 h 28"/>
                <a:gd name="T10" fmla="*/ 160 w 253"/>
                <a:gd name="T11" fmla="*/ 2 h 28"/>
                <a:gd name="T12" fmla="*/ 128 w 253"/>
                <a:gd name="T13" fmla="*/ 0 h 28"/>
                <a:gd name="T14" fmla="*/ 96 w 253"/>
                <a:gd name="T15" fmla="*/ 0 h 28"/>
                <a:gd name="T16" fmla="*/ 63 w 253"/>
                <a:gd name="T17" fmla="*/ 3 h 28"/>
                <a:gd name="T18" fmla="*/ 47 w 253"/>
                <a:gd name="T19" fmla="*/ 5 h 28"/>
                <a:gd name="T20" fmla="*/ 31 w 253"/>
                <a:gd name="T21" fmla="*/ 10 h 28"/>
                <a:gd name="T22" fmla="*/ 0 w 253"/>
                <a:gd name="T23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3" h="28">
                  <a:moveTo>
                    <a:pt x="253" y="28"/>
                  </a:moveTo>
                  <a:lnTo>
                    <a:pt x="239" y="21"/>
                  </a:lnTo>
                  <a:lnTo>
                    <a:pt x="223" y="15"/>
                  </a:lnTo>
                  <a:lnTo>
                    <a:pt x="208" y="11"/>
                  </a:lnTo>
                  <a:lnTo>
                    <a:pt x="192" y="8"/>
                  </a:lnTo>
                  <a:lnTo>
                    <a:pt x="160" y="2"/>
                  </a:lnTo>
                  <a:lnTo>
                    <a:pt x="128" y="0"/>
                  </a:lnTo>
                  <a:lnTo>
                    <a:pt x="96" y="0"/>
                  </a:lnTo>
                  <a:lnTo>
                    <a:pt x="63" y="3"/>
                  </a:lnTo>
                  <a:lnTo>
                    <a:pt x="47" y="5"/>
                  </a:lnTo>
                  <a:lnTo>
                    <a:pt x="31" y="10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1" name="Freeform 852"/>
            <p:cNvSpPr>
              <a:spLocks/>
            </p:cNvSpPr>
            <p:nvPr/>
          </p:nvSpPr>
          <p:spPr bwMode="auto">
            <a:xfrm>
              <a:off x="5092" y="2787"/>
              <a:ext cx="18" cy="23"/>
            </a:xfrm>
            <a:custGeom>
              <a:avLst/>
              <a:gdLst>
                <a:gd name="T0" fmla="*/ 123 w 123"/>
                <a:gd name="T1" fmla="*/ 0 h 164"/>
                <a:gd name="T2" fmla="*/ 102 w 123"/>
                <a:gd name="T3" fmla="*/ 16 h 164"/>
                <a:gd name="T4" fmla="*/ 84 w 123"/>
                <a:gd name="T5" fmla="*/ 33 h 164"/>
                <a:gd name="T6" fmla="*/ 66 w 123"/>
                <a:gd name="T7" fmla="*/ 52 h 164"/>
                <a:gd name="T8" fmla="*/ 49 w 123"/>
                <a:gd name="T9" fmla="*/ 72 h 164"/>
                <a:gd name="T10" fmla="*/ 35 w 123"/>
                <a:gd name="T11" fmla="*/ 94 h 164"/>
                <a:gd name="T12" fmla="*/ 21 w 123"/>
                <a:gd name="T13" fmla="*/ 116 h 164"/>
                <a:gd name="T14" fmla="*/ 10 w 123"/>
                <a:gd name="T15" fmla="*/ 140 h 164"/>
                <a:gd name="T16" fmla="*/ 0 w 123"/>
                <a:gd name="T1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64">
                  <a:moveTo>
                    <a:pt x="123" y="0"/>
                  </a:moveTo>
                  <a:lnTo>
                    <a:pt x="102" y="16"/>
                  </a:lnTo>
                  <a:lnTo>
                    <a:pt x="84" y="33"/>
                  </a:lnTo>
                  <a:lnTo>
                    <a:pt x="66" y="52"/>
                  </a:lnTo>
                  <a:lnTo>
                    <a:pt x="49" y="72"/>
                  </a:lnTo>
                  <a:lnTo>
                    <a:pt x="35" y="94"/>
                  </a:lnTo>
                  <a:lnTo>
                    <a:pt x="21" y="116"/>
                  </a:lnTo>
                  <a:lnTo>
                    <a:pt x="10" y="140"/>
                  </a:lnTo>
                  <a:lnTo>
                    <a:pt x="0" y="16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2" name="Freeform 853"/>
            <p:cNvSpPr>
              <a:spLocks/>
            </p:cNvSpPr>
            <p:nvPr/>
          </p:nvSpPr>
          <p:spPr bwMode="auto">
            <a:xfrm>
              <a:off x="5092" y="2787"/>
              <a:ext cx="18" cy="23"/>
            </a:xfrm>
            <a:custGeom>
              <a:avLst/>
              <a:gdLst>
                <a:gd name="T0" fmla="*/ 0 w 126"/>
                <a:gd name="T1" fmla="*/ 167 h 167"/>
                <a:gd name="T2" fmla="*/ 12 w 126"/>
                <a:gd name="T3" fmla="*/ 143 h 167"/>
                <a:gd name="T4" fmla="*/ 23 w 126"/>
                <a:gd name="T5" fmla="*/ 118 h 167"/>
                <a:gd name="T6" fmla="*/ 36 w 126"/>
                <a:gd name="T7" fmla="*/ 95 h 167"/>
                <a:gd name="T8" fmla="*/ 50 w 126"/>
                <a:gd name="T9" fmla="*/ 74 h 167"/>
                <a:gd name="T10" fmla="*/ 67 w 126"/>
                <a:gd name="T11" fmla="*/ 53 h 167"/>
                <a:gd name="T12" fmla="*/ 85 w 126"/>
                <a:gd name="T13" fmla="*/ 34 h 167"/>
                <a:gd name="T14" fmla="*/ 105 w 126"/>
                <a:gd name="T15" fmla="*/ 15 h 167"/>
                <a:gd name="T16" fmla="*/ 126 w 126"/>
                <a:gd name="T1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167">
                  <a:moveTo>
                    <a:pt x="0" y="167"/>
                  </a:moveTo>
                  <a:lnTo>
                    <a:pt x="12" y="143"/>
                  </a:lnTo>
                  <a:lnTo>
                    <a:pt x="23" y="118"/>
                  </a:lnTo>
                  <a:lnTo>
                    <a:pt x="36" y="95"/>
                  </a:lnTo>
                  <a:lnTo>
                    <a:pt x="50" y="74"/>
                  </a:lnTo>
                  <a:lnTo>
                    <a:pt x="67" y="53"/>
                  </a:lnTo>
                  <a:lnTo>
                    <a:pt x="85" y="34"/>
                  </a:lnTo>
                  <a:lnTo>
                    <a:pt x="105" y="15"/>
                  </a:lnTo>
                  <a:lnTo>
                    <a:pt x="12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3" name="Freeform 854"/>
            <p:cNvSpPr>
              <a:spLocks/>
            </p:cNvSpPr>
            <p:nvPr/>
          </p:nvSpPr>
          <p:spPr bwMode="auto">
            <a:xfrm>
              <a:off x="5124" y="2776"/>
              <a:ext cx="17" cy="3"/>
            </a:xfrm>
            <a:custGeom>
              <a:avLst/>
              <a:gdLst>
                <a:gd name="T0" fmla="*/ 0 w 121"/>
                <a:gd name="T1" fmla="*/ 22 h 22"/>
                <a:gd name="T2" fmla="*/ 14 w 121"/>
                <a:gd name="T3" fmla="*/ 16 h 22"/>
                <a:gd name="T4" fmla="*/ 29 w 121"/>
                <a:gd name="T5" fmla="*/ 12 h 22"/>
                <a:gd name="T6" fmla="*/ 44 w 121"/>
                <a:gd name="T7" fmla="*/ 7 h 22"/>
                <a:gd name="T8" fmla="*/ 60 w 121"/>
                <a:gd name="T9" fmla="*/ 5 h 22"/>
                <a:gd name="T10" fmla="*/ 90 w 121"/>
                <a:gd name="T11" fmla="*/ 2 h 22"/>
                <a:gd name="T12" fmla="*/ 121 w 121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22">
                  <a:moveTo>
                    <a:pt x="0" y="22"/>
                  </a:moveTo>
                  <a:lnTo>
                    <a:pt x="14" y="16"/>
                  </a:lnTo>
                  <a:lnTo>
                    <a:pt x="29" y="12"/>
                  </a:lnTo>
                  <a:lnTo>
                    <a:pt x="44" y="7"/>
                  </a:lnTo>
                  <a:lnTo>
                    <a:pt x="60" y="5"/>
                  </a:lnTo>
                  <a:lnTo>
                    <a:pt x="90" y="2"/>
                  </a:lnTo>
                  <a:lnTo>
                    <a:pt x="12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4" name="Freeform 855"/>
            <p:cNvSpPr>
              <a:spLocks/>
            </p:cNvSpPr>
            <p:nvPr/>
          </p:nvSpPr>
          <p:spPr bwMode="auto">
            <a:xfrm>
              <a:off x="5141" y="2776"/>
              <a:ext cx="20" cy="4"/>
            </a:xfrm>
            <a:custGeom>
              <a:avLst/>
              <a:gdLst>
                <a:gd name="T0" fmla="*/ 0 w 143"/>
                <a:gd name="T1" fmla="*/ 0 h 30"/>
                <a:gd name="T2" fmla="*/ 36 w 143"/>
                <a:gd name="T3" fmla="*/ 2 h 30"/>
                <a:gd name="T4" fmla="*/ 54 w 143"/>
                <a:gd name="T5" fmla="*/ 4 h 30"/>
                <a:gd name="T6" fmla="*/ 73 w 143"/>
                <a:gd name="T7" fmla="*/ 7 h 30"/>
                <a:gd name="T8" fmla="*/ 108 w 143"/>
                <a:gd name="T9" fmla="*/ 17 h 30"/>
                <a:gd name="T10" fmla="*/ 126 w 143"/>
                <a:gd name="T11" fmla="*/ 23 h 30"/>
                <a:gd name="T12" fmla="*/ 143 w 14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30">
                  <a:moveTo>
                    <a:pt x="0" y="0"/>
                  </a:moveTo>
                  <a:lnTo>
                    <a:pt x="36" y="2"/>
                  </a:lnTo>
                  <a:lnTo>
                    <a:pt x="54" y="4"/>
                  </a:lnTo>
                  <a:lnTo>
                    <a:pt x="73" y="7"/>
                  </a:lnTo>
                  <a:lnTo>
                    <a:pt x="108" y="17"/>
                  </a:lnTo>
                  <a:lnTo>
                    <a:pt x="126" y="23"/>
                  </a:lnTo>
                  <a:lnTo>
                    <a:pt x="143" y="3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5" name="Freeform 856"/>
            <p:cNvSpPr>
              <a:spLocks/>
            </p:cNvSpPr>
            <p:nvPr/>
          </p:nvSpPr>
          <p:spPr bwMode="auto">
            <a:xfrm>
              <a:off x="5174" y="2789"/>
              <a:ext cx="16" cy="21"/>
            </a:xfrm>
            <a:custGeom>
              <a:avLst/>
              <a:gdLst>
                <a:gd name="T0" fmla="*/ 0 w 107"/>
                <a:gd name="T1" fmla="*/ 0 h 153"/>
                <a:gd name="T2" fmla="*/ 19 w 107"/>
                <a:gd name="T3" fmla="*/ 16 h 153"/>
                <a:gd name="T4" fmla="*/ 35 w 107"/>
                <a:gd name="T5" fmla="*/ 32 h 153"/>
                <a:gd name="T6" fmla="*/ 50 w 107"/>
                <a:gd name="T7" fmla="*/ 50 h 153"/>
                <a:gd name="T8" fmla="*/ 65 w 107"/>
                <a:gd name="T9" fmla="*/ 69 h 153"/>
                <a:gd name="T10" fmla="*/ 77 w 107"/>
                <a:gd name="T11" fmla="*/ 89 h 153"/>
                <a:gd name="T12" fmla="*/ 88 w 107"/>
                <a:gd name="T13" fmla="*/ 110 h 153"/>
                <a:gd name="T14" fmla="*/ 98 w 107"/>
                <a:gd name="T15" fmla="*/ 131 h 153"/>
                <a:gd name="T16" fmla="*/ 107 w 107"/>
                <a:gd name="T17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53">
                  <a:moveTo>
                    <a:pt x="0" y="0"/>
                  </a:moveTo>
                  <a:lnTo>
                    <a:pt x="19" y="16"/>
                  </a:lnTo>
                  <a:lnTo>
                    <a:pt x="35" y="32"/>
                  </a:lnTo>
                  <a:lnTo>
                    <a:pt x="50" y="50"/>
                  </a:lnTo>
                  <a:lnTo>
                    <a:pt x="65" y="69"/>
                  </a:lnTo>
                  <a:lnTo>
                    <a:pt x="77" y="89"/>
                  </a:lnTo>
                  <a:lnTo>
                    <a:pt x="88" y="110"/>
                  </a:lnTo>
                  <a:lnTo>
                    <a:pt x="98" y="131"/>
                  </a:lnTo>
                  <a:lnTo>
                    <a:pt x="107" y="15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6" name="Freeform 857"/>
            <p:cNvSpPr>
              <a:spLocks/>
            </p:cNvSpPr>
            <p:nvPr/>
          </p:nvSpPr>
          <p:spPr bwMode="auto">
            <a:xfrm>
              <a:off x="5190" y="2810"/>
              <a:ext cx="2" cy="10"/>
            </a:xfrm>
            <a:custGeom>
              <a:avLst/>
              <a:gdLst>
                <a:gd name="T0" fmla="*/ 18 w 18"/>
                <a:gd name="T1" fmla="*/ 70 h 70"/>
                <a:gd name="T2" fmla="*/ 11 w 18"/>
                <a:gd name="T3" fmla="*/ 34 h 70"/>
                <a:gd name="T4" fmla="*/ 0 w 18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70">
                  <a:moveTo>
                    <a:pt x="18" y="70"/>
                  </a:moveTo>
                  <a:lnTo>
                    <a:pt x="11" y="3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7" name="Line 858"/>
            <p:cNvSpPr>
              <a:spLocks noChangeShapeType="1"/>
            </p:cNvSpPr>
            <p:nvPr/>
          </p:nvSpPr>
          <p:spPr bwMode="auto">
            <a:xfrm flipH="1">
              <a:off x="5090" y="2810"/>
              <a:ext cx="2" cy="7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8" name="Line 859"/>
            <p:cNvSpPr>
              <a:spLocks noChangeShapeType="1"/>
            </p:cNvSpPr>
            <p:nvPr/>
          </p:nvSpPr>
          <p:spPr bwMode="auto">
            <a:xfrm flipH="1" flipV="1">
              <a:off x="5193" y="2835"/>
              <a:ext cx="3" cy="4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9" name="Line 860"/>
            <p:cNvSpPr>
              <a:spLocks noChangeShapeType="1"/>
            </p:cNvSpPr>
            <p:nvPr/>
          </p:nvSpPr>
          <p:spPr bwMode="auto">
            <a:xfrm flipH="1">
              <a:off x="5086" y="2832"/>
              <a:ext cx="3" cy="4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0" name="Freeform 861"/>
            <p:cNvSpPr>
              <a:spLocks/>
            </p:cNvSpPr>
            <p:nvPr/>
          </p:nvSpPr>
          <p:spPr bwMode="auto">
            <a:xfrm>
              <a:off x="5082" y="2877"/>
              <a:ext cx="0" cy="9"/>
            </a:xfrm>
            <a:custGeom>
              <a:avLst/>
              <a:gdLst>
                <a:gd name="T0" fmla="*/ 0 w 3"/>
                <a:gd name="T1" fmla="*/ 62 h 62"/>
                <a:gd name="T2" fmla="*/ 0 w 3"/>
                <a:gd name="T3" fmla="*/ 59 h 62"/>
                <a:gd name="T4" fmla="*/ 0 w 3"/>
                <a:gd name="T5" fmla="*/ 57 h 62"/>
                <a:gd name="T6" fmla="*/ 0 w 3"/>
                <a:gd name="T7" fmla="*/ 52 h 62"/>
                <a:gd name="T8" fmla="*/ 0 w 3"/>
                <a:gd name="T9" fmla="*/ 44 h 62"/>
                <a:gd name="T10" fmla="*/ 2 w 3"/>
                <a:gd name="T11" fmla="*/ 34 h 62"/>
                <a:gd name="T12" fmla="*/ 2 w 3"/>
                <a:gd name="T13" fmla="*/ 24 h 62"/>
                <a:gd name="T14" fmla="*/ 3 w 3"/>
                <a:gd name="T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2">
                  <a:moveTo>
                    <a:pt x="0" y="62"/>
                  </a:moveTo>
                  <a:lnTo>
                    <a:pt x="0" y="59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2" y="24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1" name="Freeform 862"/>
            <p:cNvSpPr>
              <a:spLocks/>
            </p:cNvSpPr>
            <p:nvPr/>
          </p:nvSpPr>
          <p:spPr bwMode="auto">
            <a:xfrm>
              <a:off x="5060" y="2877"/>
              <a:ext cx="0" cy="9"/>
            </a:xfrm>
            <a:custGeom>
              <a:avLst/>
              <a:gdLst>
                <a:gd name="T0" fmla="*/ 2 w 2"/>
                <a:gd name="T1" fmla="*/ 62 h 62"/>
                <a:gd name="T2" fmla="*/ 2 w 2"/>
                <a:gd name="T3" fmla="*/ 59 h 62"/>
                <a:gd name="T4" fmla="*/ 2 w 2"/>
                <a:gd name="T5" fmla="*/ 57 h 62"/>
                <a:gd name="T6" fmla="*/ 2 w 2"/>
                <a:gd name="T7" fmla="*/ 52 h 62"/>
                <a:gd name="T8" fmla="*/ 1 w 2"/>
                <a:gd name="T9" fmla="*/ 44 h 62"/>
                <a:gd name="T10" fmla="*/ 1 w 2"/>
                <a:gd name="T11" fmla="*/ 34 h 62"/>
                <a:gd name="T12" fmla="*/ 1 w 2"/>
                <a:gd name="T13" fmla="*/ 24 h 62"/>
                <a:gd name="T14" fmla="*/ 0 w 2"/>
                <a:gd name="T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2">
                  <a:moveTo>
                    <a:pt x="2" y="62"/>
                  </a:moveTo>
                  <a:lnTo>
                    <a:pt x="2" y="59"/>
                  </a:lnTo>
                  <a:lnTo>
                    <a:pt x="2" y="57"/>
                  </a:lnTo>
                  <a:lnTo>
                    <a:pt x="2" y="52"/>
                  </a:lnTo>
                  <a:lnTo>
                    <a:pt x="1" y="44"/>
                  </a:lnTo>
                  <a:lnTo>
                    <a:pt x="1" y="34"/>
                  </a:lnTo>
                  <a:lnTo>
                    <a:pt x="1" y="2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2" name="Line 863"/>
            <p:cNvSpPr>
              <a:spLocks noChangeShapeType="1"/>
            </p:cNvSpPr>
            <p:nvPr/>
          </p:nvSpPr>
          <p:spPr bwMode="auto">
            <a:xfrm>
              <a:off x="5060" y="2877"/>
              <a:ext cx="2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3" name="Freeform 864"/>
            <p:cNvSpPr>
              <a:spLocks/>
            </p:cNvSpPr>
            <p:nvPr/>
          </p:nvSpPr>
          <p:spPr bwMode="auto">
            <a:xfrm>
              <a:off x="5015" y="2877"/>
              <a:ext cx="0" cy="9"/>
            </a:xfrm>
            <a:custGeom>
              <a:avLst/>
              <a:gdLst>
                <a:gd name="T0" fmla="*/ 2 w 2"/>
                <a:gd name="T1" fmla="*/ 0 h 62"/>
                <a:gd name="T2" fmla="*/ 1 w 2"/>
                <a:gd name="T3" fmla="*/ 24 h 62"/>
                <a:gd name="T4" fmla="*/ 1 w 2"/>
                <a:gd name="T5" fmla="*/ 34 h 62"/>
                <a:gd name="T6" fmla="*/ 0 w 2"/>
                <a:gd name="T7" fmla="*/ 44 h 62"/>
                <a:gd name="T8" fmla="*/ 0 w 2"/>
                <a:gd name="T9" fmla="*/ 52 h 62"/>
                <a:gd name="T10" fmla="*/ 0 w 2"/>
                <a:gd name="T11" fmla="*/ 57 h 62"/>
                <a:gd name="T12" fmla="*/ 0 w 2"/>
                <a:gd name="T13" fmla="*/ 59 h 62"/>
                <a:gd name="T14" fmla="*/ 0 w 2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2">
                  <a:moveTo>
                    <a:pt x="2" y="0"/>
                  </a:moveTo>
                  <a:lnTo>
                    <a:pt x="1" y="24"/>
                  </a:lnTo>
                  <a:lnTo>
                    <a:pt x="1" y="34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4" name="Line 865"/>
            <p:cNvSpPr>
              <a:spLocks noChangeShapeType="1"/>
            </p:cNvSpPr>
            <p:nvPr/>
          </p:nvSpPr>
          <p:spPr bwMode="auto">
            <a:xfrm flipV="1">
              <a:off x="4641" y="2877"/>
              <a:ext cx="0" cy="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5" name="Line 866"/>
            <p:cNvSpPr>
              <a:spLocks noChangeShapeType="1"/>
            </p:cNvSpPr>
            <p:nvPr/>
          </p:nvSpPr>
          <p:spPr bwMode="auto">
            <a:xfrm>
              <a:off x="4641" y="2877"/>
              <a:ext cx="37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6" name="Line 867"/>
            <p:cNvSpPr>
              <a:spLocks noChangeShapeType="1"/>
            </p:cNvSpPr>
            <p:nvPr/>
          </p:nvSpPr>
          <p:spPr bwMode="auto">
            <a:xfrm>
              <a:off x="5056" y="2877"/>
              <a:ext cx="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7" name="Line 868"/>
            <p:cNvSpPr>
              <a:spLocks noChangeShapeType="1"/>
            </p:cNvSpPr>
            <p:nvPr/>
          </p:nvSpPr>
          <p:spPr bwMode="auto">
            <a:xfrm>
              <a:off x="5082" y="2877"/>
              <a:ext cx="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8" name="Line 869"/>
            <p:cNvSpPr>
              <a:spLocks noChangeShapeType="1"/>
            </p:cNvSpPr>
            <p:nvPr/>
          </p:nvSpPr>
          <p:spPr bwMode="auto">
            <a:xfrm flipV="1">
              <a:off x="5015" y="2877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9" name="Line 870"/>
            <p:cNvSpPr>
              <a:spLocks noChangeShapeType="1"/>
            </p:cNvSpPr>
            <p:nvPr/>
          </p:nvSpPr>
          <p:spPr bwMode="auto">
            <a:xfrm>
              <a:off x="5058" y="2851"/>
              <a:ext cx="2" cy="2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0" name="Line 871"/>
            <p:cNvSpPr>
              <a:spLocks noChangeShapeType="1"/>
            </p:cNvSpPr>
            <p:nvPr/>
          </p:nvSpPr>
          <p:spPr bwMode="auto">
            <a:xfrm>
              <a:off x="5055" y="2850"/>
              <a:ext cx="3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1" name="Line 872"/>
            <p:cNvSpPr>
              <a:spLocks noChangeShapeType="1"/>
            </p:cNvSpPr>
            <p:nvPr/>
          </p:nvSpPr>
          <p:spPr bwMode="auto">
            <a:xfrm flipV="1">
              <a:off x="5082" y="2828"/>
              <a:ext cx="4" cy="4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2" name="Line 873"/>
            <p:cNvSpPr>
              <a:spLocks noChangeShapeType="1"/>
            </p:cNvSpPr>
            <p:nvPr/>
          </p:nvSpPr>
          <p:spPr bwMode="auto">
            <a:xfrm flipV="1">
              <a:off x="5015" y="2851"/>
              <a:ext cx="2" cy="2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3" name="Line 874"/>
            <p:cNvSpPr>
              <a:spLocks noChangeShapeType="1"/>
            </p:cNvSpPr>
            <p:nvPr/>
          </p:nvSpPr>
          <p:spPr bwMode="auto">
            <a:xfrm flipV="1">
              <a:off x="5017" y="2850"/>
              <a:ext cx="3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4" name="Freeform 875"/>
            <p:cNvSpPr>
              <a:spLocks/>
            </p:cNvSpPr>
            <p:nvPr/>
          </p:nvSpPr>
          <p:spPr bwMode="auto">
            <a:xfrm>
              <a:off x="5017" y="2844"/>
              <a:ext cx="6" cy="7"/>
            </a:xfrm>
            <a:custGeom>
              <a:avLst/>
              <a:gdLst>
                <a:gd name="T0" fmla="*/ 0 w 45"/>
                <a:gd name="T1" fmla="*/ 43 h 43"/>
                <a:gd name="T2" fmla="*/ 1 w 45"/>
                <a:gd name="T3" fmla="*/ 34 h 43"/>
                <a:gd name="T4" fmla="*/ 3 w 45"/>
                <a:gd name="T5" fmla="*/ 27 h 43"/>
                <a:gd name="T6" fmla="*/ 8 w 45"/>
                <a:gd name="T7" fmla="*/ 19 h 43"/>
                <a:gd name="T8" fmla="*/ 13 w 45"/>
                <a:gd name="T9" fmla="*/ 12 h 43"/>
                <a:gd name="T10" fmla="*/ 21 w 45"/>
                <a:gd name="T11" fmla="*/ 7 h 43"/>
                <a:gd name="T12" fmla="*/ 28 w 45"/>
                <a:gd name="T13" fmla="*/ 3 h 43"/>
                <a:gd name="T14" fmla="*/ 37 w 45"/>
                <a:gd name="T15" fmla="*/ 1 h 43"/>
                <a:gd name="T16" fmla="*/ 45 w 45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1" y="34"/>
                  </a:lnTo>
                  <a:lnTo>
                    <a:pt x="3" y="27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21" y="7"/>
                  </a:lnTo>
                  <a:lnTo>
                    <a:pt x="28" y="3"/>
                  </a:lnTo>
                  <a:lnTo>
                    <a:pt x="37" y="1"/>
                  </a:lnTo>
                  <a:lnTo>
                    <a:pt x="45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5" name="Line 876"/>
            <p:cNvSpPr>
              <a:spLocks noChangeShapeType="1"/>
            </p:cNvSpPr>
            <p:nvPr/>
          </p:nvSpPr>
          <p:spPr bwMode="auto">
            <a:xfrm flipV="1">
              <a:off x="5023" y="2844"/>
              <a:ext cx="0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6" name="Freeform 877"/>
            <p:cNvSpPr>
              <a:spLocks/>
            </p:cNvSpPr>
            <p:nvPr/>
          </p:nvSpPr>
          <p:spPr bwMode="auto">
            <a:xfrm>
              <a:off x="5052" y="2844"/>
              <a:ext cx="6" cy="7"/>
            </a:xfrm>
            <a:custGeom>
              <a:avLst/>
              <a:gdLst>
                <a:gd name="T0" fmla="*/ 0 w 45"/>
                <a:gd name="T1" fmla="*/ 0 h 43"/>
                <a:gd name="T2" fmla="*/ 9 w 45"/>
                <a:gd name="T3" fmla="*/ 1 h 43"/>
                <a:gd name="T4" fmla="*/ 16 w 45"/>
                <a:gd name="T5" fmla="*/ 3 h 43"/>
                <a:gd name="T6" fmla="*/ 24 w 45"/>
                <a:gd name="T7" fmla="*/ 7 h 43"/>
                <a:gd name="T8" fmla="*/ 31 w 45"/>
                <a:gd name="T9" fmla="*/ 12 h 43"/>
                <a:gd name="T10" fmla="*/ 37 w 45"/>
                <a:gd name="T11" fmla="*/ 19 h 43"/>
                <a:gd name="T12" fmla="*/ 41 w 45"/>
                <a:gd name="T13" fmla="*/ 27 h 43"/>
                <a:gd name="T14" fmla="*/ 44 w 45"/>
                <a:gd name="T15" fmla="*/ 34 h 43"/>
                <a:gd name="T16" fmla="*/ 45 w 45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3">
                  <a:moveTo>
                    <a:pt x="0" y="0"/>
                  </a:moveTo>
                  <a:lnTo>
                    <a:pt x="9" y="1"/>
                  </a:lnTo>
                  <a:lnTo>
                    <a:pt x="16" y="3"/>
                  </a:lnTo>
                  <a:lnTo>
                    <a:pt x="24" y="7"/>
                  </a:lnTo>
                  <a:lnTo>
                    <a:pt x="31" y="12"/>
                  </a:lnTo>
                  <a:lnTo>
                    <a:pt x="37" y="19"/>
                  </a:lnTo>
                  <a:lnTo>
                    <a:pt x="41" y="27"/>
                  </a:lnTo>
                  <a:lnTo>
                    <a:pt x="44" y="34"/>
                  </a:lnTo>
                  <a:lnTo>
                    <a:pt x="45" y="4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7" name="Line 878"/>
            <p:cNvSpPr>
              <a:spLocks noChangeShapeType="1"/>
            </p:cNvSpPr>
            <p:nvPr/>
          </p:nvSpPr>
          <p:spPr bwMode="auto">
            <a:xfrm flipV="1">
              <a:off x="5052" y="2844"/>
              <a:ext cx="0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8" name="Freeform 879"/>
            <p:cNvSpPr>
              <a:spLocks/>
            </p:cNvSpPr>
            <p:nvPr/>
          </p:nvSpPr>
          <p:spPr bwMode="auto">
            <a:xfrm>
              <a:off x="5199" y="2877"/>
              <a:ext cx="1" cy="9"/>
            </a:xfrm>
            <a:custGeom>
              <a:avLst/>
              <a:gdLst>
                <a:gd name="T0" fmla="*/ 0 w 9"/>
                <a:gd name="T1" fmla="*/ 0 h 62"/>
                <a:gd name="T2" fmla="*/ 1 w 9"/>
                <a:gd name="T3" fmla="*/ 24 h 62"/>
                <a:gd name="T4" fmla="*/ 2 w 9"/>
                <a:gd name="T5" fmla="*/ 34 h 62"/>
                <a:gd name="T6" fmla="*/ 3 w 9"/>
                <a:gd name="T7" fmla="*/ 44 h 62"/>
                <a:gd name="T8" fmla="*/ 6 w 9"/>
                <a:gd name="T9" fmla="*/ 52 h 62"/>
                <a:gd name="T10" fmla="*/ 7 w 9"/>
                <a:gd name="T11" fmla="*/ 57 h 62"/>
                <a:gd name="T12" fmla="*/ 8 w 9"/>
                <a:gd name="T13" fmla="*/ 59 h 62"/>
                <a:gd name="T14" fmla="*/ 9 w 9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2">
                  <a:moveTo>
                    <a:pt x="0" y="0"/>
                  </a:moveTo>
                  <a:lnTo>
                    <a:pt x="1" y="24"/>
                  </a:lnTo>
                  <a:lnTo>
                    <a:pt x="2" y="34"/>
                  </a:lnTo>
                  <a:lnTo>
                    <a:pt x="3" y="44"/>
                  </a:lnTo>
                  <a:lnTo>
                    <a:pt x="6" y="52"/>
                  </a:lnTo>
                  <a:lnTo>
                    <a:pt x="7" y="57"/>
                  </a:lnTo>
                  <a:lnTo>
                    <a:pt x="8" y="59"/>
                  </a:lnTo>
                  <a:lnTo>
                    <a:pt x="9" y="6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9" name="Line 880"/>
            <p:cNvSpPr>
              <a:spLocks noChangeShapeType="1"/>
            </p:cNvSpPr>
            <p:nvPr/>
          </p:nvSpPr>
          <p:spPr bwMode="auto">
            <a:xfrm>
              <a:off x="5196" y="2877"/>
              <a:ext cx="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0" name="Line 881"/>
            <p:cNvSpPr>
              <a:spLocks noChangeShapeType="1"/>
            </p:cNvSpPr>
            <p:nvPr/>
          </p:nvSpPr>
          <p:spPr bwMode="auto">
            <a:xfrm>
              <a:off x="5023" y="2844"/>
              <a:ext cx="2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1" name="Line 882"/>
            <p:cNvSpPr>
              <a:spLocks noChangeShapeType="1"/>
            </p:cNvSpPr>
            <p:nvPr/>
          </p:nvSpPr>
          <p:spPr bwMode="auto">
            <a:xfrm>
              <a:off x="4641" y="2785"/>
              <a:ext cx="0" cy="9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2" name="Line 883"/>
            <p:cNvSpPr>
              <a:spLocks noChangeShapeType="1"/>
            </p:cNvSpPr>
            <p:nvPr/>
          </p:nvSpPr>
          <p:spPr bwMode="auto">
            <a:xfrm flipH="1">
              <a:off x="4641" y="2785"/>
              <a:ext cx="12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3" name="Line 884"/>
            <p:cNvSpPr>
              <a:spLocks noChangeShapeType="1"/>
            </p:cNvSpPr>
            <p:nvPr/>
          </p:nvSpPr>
          <p:spPr bwMode="auto">
            <a:xfrm flipV="1">
              <a:off x="4764" y="2785"/>
              <a:ext cx="0" cy="9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4" name="Line 885"/>
            <p:cNvSpPr>
              <a:spLocks noChangeShapeType="1"/>
            </p:cNvSpPr>
            <p:nvPr/>
          </p:nvSpPr>
          <p:spPr bwMode="auto">
            <a:xfrm flipH="1">
              <a:off x="4764" y="2877"/>
              <a:ext cx="24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5" name="Line 886"/>
            <p:cNvSpPr>
              <a:spLocks noChangeShapeType="1"/>
            </p:cNvSpPr>
            <p:nvPr/>
          </p:nvSpPr>
          <p:spPr bwMode="auto">
            <a:xfrm>
              <a:off x="5013" y="2785"/>
              <a:ext cx="0" cy="9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6" name="Line 887"/>
            <p:cNvSpPr>
              <a:spLocks noChangeShapeType="1"/>
            </p:cNvSpPr>
            <p:nvPr/>
          </p:nvSpPr>
          <p:spPr bwMode="auto">
            <a:xfrm flipH="1">
              <a:off x="5013" y="2785"/>
              <a:ext cx="9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7" name="Freeform 888"/>
            <p:cNvSpPr>
              <a:spLocks/>
            </p:cNvSpPr>
            <p:nvPr/>
          </p:nvSpPr>
          <p:spPr bwMode="auto">
            <a:xfrm>
              <a:off x="5086" y="2785"/>
              <a:ext cx="21" cy="43"/>
            </a:xfrm>
            <a:custGeom>
              <a:avLst/>
              <a:gdLst>
                <a:gd name="T0" fmla="*/ 0 w 147"/>
                <a:gd name="T1" fmla="*/ 302 h 302"/>
                <a:gd name="T2" fmla="*/ 3 w 147"/>
                <a:gd name="T3" fmla="*/ 259 h 302"/>
                <a:gd name="T4" fmla="*/ 7 w 147"/>
                <a:gd name="T5" fmla="*/ 237 h 302"/>
                <a:gd name="T6" fmla="*/ 10 w 147"/>
                <a:gd name="T7" fmla="*/ 216 h 302"/>
                <a:gd name="T8" fmla="*/ 16 w 147"/>
                <a:gd name="T9" fmla="*/ 195 h 302"/>
                <a:gd name="T10" fmla="*/ 22 w 147"/>
                <a:gd name="T11" fmla="*/ 175 h 302"/>
                <a:gd name="T12" fmla="*/ 30 w 147"/>
                <a:gd name="T13" fmla="*/ 154 h 302"/>
                <a:gd name="T14" fmla="*/ 39 w 147"/>
                <a:gd name="T15" fmla="*/ 135 h 302"/>
                <a:gd name="T16" fmla="*/ 49 w 147"/>
                <a:gd name="T17" fmla="*/ 115 h 302"/>
                <a:gd name="T18" fmla="*/ 60 w 147"/>
                <a:gd name="T19" fmla="*/ 96 h 302"/>
                <a:gd name="T20" fmla="*/ 72 w 147"/>
                <a:gd name="T21" fmla="*/ 78 h 302"/>
                <a:gd name="T22" fmla="*/ 85 w 147"/>
                <a:gd name="T23" fmla="*/ 61 h 302"/>
                <a:gd name="T24" fmla="*/ 100 w 147"/>
                <a:gd name="T25" fmla="*/ 45 h 302"/>
                <a:gd name="T26" fmla="*/ 115 w 147"/>
                <a:gd name="T27" fmla="*/ 30 h 302"/>
                <a:gd name="T28" fmla="*/ 147 w 147"/>
                <a:gd name="T29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7" h="302">
                  <a:moveTo>
                    <a:pt x="0" y="302"/>
                  </a:moveTo>
                  <a:lnTo>
                    <a:pt x="3" y="259"/>
                  </a:lnTo>
                  <a:lnTo>
                    <a:pt x="7" y="237"/>
                  </a:lnTo>
                  <a:lnTo>
                    <a:pt x="10" y="216"/>
                  </a:lnTo>
                  <a:lnTo>
                    <a:pt x="16" y="195"/>
                  </a:lnTo>
                  <a:lnTo>
                    <a:pt x="22" y="175"/>
                  </a:lnTo>
                  <a:lnTo>
                    <a:pt x="30" y="154"/>
                  </a:lnTo>
                  <a:lnTo>
                    <a:pt x="39" y="135"/>
                  </a:lnTo>
                  <a:lnTo>
                    <a:pt x="49" y="115"/>
                  </a:lnTo>
                  <a:lnTo>
                    <a:pt x="60" y="96"/>
                  </a:lnTo>
                  <a:lnTo>
                    <a:pt x="72" y="78"/>
                  </a:lnTo>
                  <a:lnTo>
                    <a:pt x="85" y="61"/>
                  </a:lnTo>
                  <a:lnTo>
                    <a:pt x="100" y="45"/>
                  </a:lnTo>
                  <a:lnTo>
                    <a:pt x="115" y="30"/>
                  </a:lnTo>
                  <a:lnTo>
                    <a:pt x="147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8" name="Freeform 889"/>
            <p:cNvSpPr>
              <a:spLocks/>
            </p:cNvSpPr>
            <p:nvPr/>
          </p:nvSpPr>
          <p:spPr bwMode="auto">
            <a:xfrm>
              <a:off x="5011" y="2875"/>
              <a:ext cx="2" cy="2"/>
            </a:xfrm>
            <a:custGeom>
              <a:avLst/>
              <a:gdLst>
                <a:gd name="T0" fmla="*/ 11 w 11"/>
                <a:gd name="T1" fmla="*/ 11 h 11"/>
                <a:gd name="T2" fmla="*/ 9 w 11"/>
                <a:gd name="T3" fmla="*/ 9 h 11"/>
                <a:gd name="T4" fmla="*/ 7 w 11"/>
                <a:gd name="T5" fmla="*/ 7 h 11"/>
                <a:gd name="T6" fmla="*/ 6 w 11"/>
                <a:gd name="T7" fmla="*/ 5 h 11"/>
                <a:gd name="T8" fmla="*/ 4 w 11"/>
                <a:gd name="T9" fmla="*/ 3 h 11"/>
                <a:gd name="T10" fmla="*/ 3 w 11"/>
                <a:gd name="T11" fmla="*/ 2 h 11"/>
                <a:gd name="T12" fmla="*/ 1 w 11"/>
                <a:gd name="T13" fmla="*/ 1 h 11"/>
                <a:gd name="T14" fmla="*/ 0 w 11"/>
                <a:gd name="T15" fmla="*/ 1 h 11"/>
                <a:gd name="T16" fmla="*/ 0 w 1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11" y="11"/>
                  </a:moveTo>
                  <a:lnTo>
                    <a:pt x="9" y="9"/>
                  </a:lnTo>
                  <a:lnTo>
                    <a:pt x="7" y="7"/>
                  </a:lnTo>
                  <a:lnTo>
                    <a:pt x="6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9" name="Line 890"/>
            <p:cNvSpPr>
              <a:spLocks noChangeShapeType="1"/>
            </p:cNvSpPr>
            <p:nvPr/>
          </p:nvSpPr>
          <p:spPr bwMode="auto">
            <a:xfrm flipH="1">
              <a:off x="5011" y="2785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0" name="Freeform 891"/>
            <p:cNvSpPr>
              <a:spLocks/>
            </p:cNvSpPr>
            <p:nvPr/>
          </p:nvSpPr>
          <p:spPr bwMode="auto">
            <a:xfrm>
              <a:off x="4764" y="2875"/>
              <a:ext cx="2" cy="2"/>
            </a:xfrm>
            <a:custGeom>
              <a:avLst/>
              <a:gdLst>
                <a:gd name="T0" fmla="*/ 11 w 11"/>
                <a:gd name="T1" fmla="*/ 0 h 11"/>
                <a:gd name="T2" fmla="*/ 10 w 11"/>
                <a:gd name="T3" fmla="*/ 1 h 11"/>
                <a:gd name="T4" fmla="*/ 9 w 11"/>
                <a:gd name="T5" fmla="*/ 2 h 11"/>
                <a:gd name="T6" fmla="*/ 8 w 11"/>
                <a:gd name="T7" fmla="*/ 3 h 11"/>
                <a:gd name="T8" fmla="*/ 5 w 11"/>
                <a:gd name="T9" fmla="*/ 5 h 11"/>
                <a:gd name="T10" fmla="*/ 3 w 11"/>
                <a:gd name="T11" fmla="*/ 7 h 11"/>
                <a:gd name="T12" fmla="*/ 1 w 11"/>
                <a:gd name="T13" fmla="*/ 9 h 11"/>
                <a:gd name="T14" fmla="*/ 0 w 11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10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1" name="Line 892"/>
            <p:cNvSpPr>
              <a:spLocks noChangeShapeType="1"/>
            </p:cNvSpPr>
            <p:nvPr/>
          </p:nvSpPr>
          <p:spPr bwMode="auto">
            <a:xfrm flipH="1" flipV="1">
              <a:off x="4764" y="2785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2" name="Freeform 893"/>
            <p:cNvSpPr>
              <a:spLocks/>
            </p:cNvSpPr>
            <p:nvPr/>
          </p:nvSpPr>
          <p:spPr bwMode="auto">
            <a:xfrm>
              <a:off x="5086" y="2828"/>
              <a:ext cx="3" cy="0"/>
            </a:xfrm>
            <a:custGeom>
              <a:avLst/>
              <a:gdLst>
                <a:gd name="T0" fmla="*/ 23 w 23"/>
                <a:gd name="T1" fmla="*/ 0 h 2"/>
                <a:gd name="T2" fmla="*/ 21 w 23"/>
                <a:gd name="T3" fmla="*/ 1 h 2"/>
                <a:gd name="T4" fmla="*/ 17 w 23"/>
                <a:gd name="T5" fmla="*/ 1 h 2"/>
                <a:gd name="T6" fmla="*/ 9 w 23"/>
                <a:gd name="T7" fmla="*/ 2 h 2"/>
                <a:gd name="T8" fmla="*/ 0 w 2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1" y="1"/>
                  </a:lnTo>
                  <a:lnTo>
                    <a:pt x="17" y="1"/>
                  </a:lnTo>
                  <a:lnTo>
                    <a:pt x="9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3" name="Line 894"/>
            <p:cNvSpPr>
              <a:spLocks noChangeShapeType="1"/>
            </p:cNvSpPr>
            <p:nvPr/>
          </p:nvSpPr>
          <p:spPr bwMode="auto">
            <a:xfrm>
              <a:off x="5107" y="2785"/>
              <a:ext cx="2" cy="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4" name="Line 895"/>
            <p:cNvSpPr>
              <a:spLocks noChangeShapeType="1"/>
            </p:cNvSpPr>
            <p:nvPr/>
          </p:nvSpPr>
          <p:spPr bwMode="auto">
            <a:xfrm>
              <a:off x="5011" y="2784"/>
              <a:ext cx="0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5" name="Line 896"/>
            <p:cNvSpPr>
              <a:spLocks noChangeShapeType="1"/>
            </p:cNvSpPr>
            <p:nvPr/>
          </p:nvSpPr>
          <p:spPr bwMode="auto">
            <a:xfrm flipV="1">
              <a:off x="4766" y="2784"/>
              <a:ext cx="0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6" name="Freeform 897"/>
            <p:cNvSpPr>
              <a:spLocks/>
            </p:cNvSpPr>
            <p:nvPr/>
          </p:nvSpPr>
          <p:spPr bwMode="auto">
            <a:xfrm>
              <a:off x="4766" y="2874"/>
              <a:ext cx="1" cy="1"/>
            </a:xfrm>
            <a:custGeom>
              <a:avLst/>
              <a:gdLst>
                <a:gd name="T0" fmla="*/ 0 w 11"/>
                <a:gd name="T1" fmla="*/ 11 h 11"/>
                <a:gd name="T2" fmla="*/ 0 w 11"/>
                <a:gd name="T3" fmla="*/ 10 h 11"/>
                <a:gd name="T4" fmla="*/ 1 w 11"/>
                <a:gd name="T5" fmla="*/ 10 h 11"/>
                <a:gd name="T6" fmla="*/ 2 w 11"/>
                <a:gd name="T7" fmla="*/ 9 h 11"/>
                <a:gd name="T8" fmla="*/ 3 w 11"/>
                <a:gd name="T9" fmla="*/ 8 h 11"/>
                <a:gd name="T10" fmla="*/ 4 w 11"/>
                <a:gd name="T11" fmla="*/ 7 h 11"/>
                <a:gd name="T12" fmla="*/ 7 w 11"/>
                <a:gd name="T13" fmla="*/ 5 h 11"/>
                <a:gd name="T14" fmla="*/ 9 w 11"/>
                <a:gd name="T15" fmla="*/ 2 h 11"/>
                <a:gd name="T16" fmla="*/ 11 w 1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7" y="5"/>
                  </a:lnTo>
                  <a:lnTo>
                    <a:pt x="9" y="2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7" name="Freeform 898"/>
            <p:cNvSpPr>
              <a:spLocks/>
            </p:cNvSpPr>
            <p:nvPr/>
          </p:nvSpPr>
          <p:spPr bwMode="auto">
            <a:xfrm>
              <a:off x="4766" y="2779"/>
              <a:ext cx="1" cy="5"/>
            </a:xfrm>
            <a:custGeom>
              <a:avLst/>
              <a:gdLst>
                <a:gd name="T0" fmla="*/ 0 w 11"/>
                <a:gd name="T1" fmla="*/ 34 h 34"/>
                <a:gd name="T2" fmla="*/ 0 w 11"/>
                <a:gd name="T3" fmla="*/ 24 h 34"/>
                <a:gd name="T4" fmla="*/ 1 w 11"/>
                <a:gd name="T5" fmla="*/ 13 h 34"/>
                <a:gd name="T6" fmla="*/ 1 w 11"/>
                <a:gd name="T7" fmla="*/ 8 h 34"/>
                <a:gd name="T8" fmla="*/ 3 w 11"/>
                <a:gd name="T9" fmla="*/ 4 h 34"/>
                <a:gd name="T10" fmla="*/ 7 w 11"/>
                <a:gd name="T11" fmla="*/ 1 h 34"/>
                <a:gd name="T12" fmla="*/ 9 w 11"/>
                <a:gd name="T13" fmla="*/ 0 h 34"/>
                <a:gd name="T14" fmla="*/ 11 w 11"/>
                <a:gd name="T1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34">
                  <a:moveTo>
                    <a:pt x="0" y="34"/>
                  </a:moveTo>
                  <a:lnTo>
                    <a:pt x="0" y="24"/>
                  </a:lnTo>
                  <a:lnTo>
                    <a:pt x="1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8" name="Line 899"/>
            <p:cNvSpPr>
              <a:spLocks noChangeShapeType="1"/>
            </p:cNvSpPr>
            <p:nvPr/>
          </p:nvSpPr>
          <p:spPr bwMode="auto">
            <a:xfrm>
              <a:off x="4767" y="2779"/>
              <a:ext cx="0" cy="9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9" name="Freeform 900"/>
            <p:cNvSpPr>
              <a:spLocks/>
            </p:cNvSpPr>
            <p:nvPr/>
          </p:nvSpPr>
          <p:spPr bwMode="auto">
            <a:xfrm>
              <a:off x="5010" y="2779"/>
              <a:ext cx="1" cy="5"/>
            </a:xfrm>
            <a:custGeom>
              <a:avLst/>
              <a:gdLst>
                <a:gd name="T0" fmla="*/ 0 w 11"/>
                <a:gd name="T1" fmla="*/ 0 h 34"/>
                <a:gd name="T2" fmla="*/ 3 w 11"/>
                <a:gd name="T3" fmla="*/ 0 h 34"/>
                <a:gd name="T4" fmla="*/ 5 w 11"/>
                <a:gd name="T5" fmla="*/ 1 h 34"/>
                <a:gd name="T6" fmla="*/ 8 w 11"/>
                <a:gd name="T7" fmla="*/ 4 h 34"/>
                <a:gd name="T8" fmla="*/ 9 w 11"/>
                <a:gd name="T9" fmla="*/ 8 h 34"/>
                <a:gd name="T10" fmla="*/ 10 w 11"/>
                <a:gd name="T11" fmla="*/ 13 h 34"/>
                <a:gd name="T12" fmla="*/ 11 w 11"/>
                <a:gd name="T13" fmla="*/ 24 h 34"/>
                <a:gd name="T14" fmla="*/ 11 w 11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34">
                  <a:moveTo>
                    <a:pt x="0" y="0"/>
                  </a:moveTo>
                  <a:lnTo>
                    <a:pt x="3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9" y="8"/>
                  </a:lnTo>
                  <a:lnTo>
                    <a:pt x="10" y="13"/>
                  </a:lnTo>
                  <a:lnTo>
                    <a:pt x="11" y="24"/>
                  </a:lnTo>
                  <a:lnTo>
                    <a:pt x="11" y="3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0" name="Freeform 901"/>
            <p:cNvSpPr>
              <a:spLocks/>
            </p:cNvSpPr>
            <p:nvPr/>
          </p:nvSpPr>
          <p:spPr bwMode="auto">
            <a:xfrm>
              <a:off x="5010" y="2874"/>
              <a:ext cx="1" cy="1"/>
            </a:xfrm>
            <a:custGeom>
              <a:avLst/>
              <a:gdLst>
                <a:gd name="T0" fmla="*/ 0 w 11"/>
                <a:gd name="T1" fmla="*/ 0 h 11"/>
                <a:gd name="T2" fmla="*/ 3 w 11"/>
                <a:gd name="T3" fmla="*/ 2 h 11"/>
                <a:gd name="T4" fmla="*/ 5 w 11"/>
                <a:gd name="T5" fmla="*/ 5 h 11"/>
                <a:gd name="T6" fmla="*/ 6 w 11"/>
                <a:gd name="T7" fmla="*/ 7 h 11"/>
                <a:gd name="T8" fmla="*/ 8 w 11"/>
                <a:gd name="T9" fmla="*/ 8 h 11"/>
                <a:gd name="T10" fmla="*/ 9 w 11"/>
                <a:gd name="T11" fmla="*/ 9 h 11"/>
                <a:gd name="T12" fmla="*/ 10 w 11"/>
                <a:gd name="T13" fmla="*/ 10 h 11"/>
                <a:gd name="T14" fmla="*/ 11 w 11"/>
                <a:gd name="T15" fmla="*/ 10 h 11"/>
                <a:gd name="T16" fmla="*/ 11 w 11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0" y="0"/>
                  </a:moveTo>
                  <a:lnTo>
                    <a:pt x="3" y="2"/>
                  </a:lnTo>
                  <a:lnTo>
                    <a:pt x="5" y="5"/>
                  </a:lnTo>
                  <a:lnTo>
                    <a:pt x="6" y="7"/>
                  </a:lnTo>
                  <a:lnTo>
                    <a:pt x="8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1" name="Line 902"/>
            <p:cNvSpPr>
              <a:spLocks noChangeShapeType="1"/>
            </p:cNvSpPr>
            <p:nvPr/>
          </p:nvSpPr>
          <p:spPr bwMode="auto">
            <a:xfrm flipV="1">
              <a:off x="5010" y="2779"/>
              <a:ext cx="0" cy="9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2" name="Line 903"/>
            <p:cNvSpPr>
              <a:spLocks noChangeShapeType="1"/>
            </p:cNvSpPr>
            <p:nvPr/>
          </p:nvSpPr>
          <p:spPr bwMode="auto">
            <a:xfrm>
              <a:off x="4767" y="2874"/>
              <a:ext cx="24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3" name="Freeform 904"/>
            <p:cNvSpPr>
              <a:spLocks/>
            </p:cNvSpPr>
            <p:nvPr/>
          </p:nvSpPr>
          <p:spPr bwMode="auto">
            <a:xfrm>
              <a:off x="4782" y="2822"/>
              <a:ext cx="9" cy="9"/>
            </a:xfrm>
            <a:custGeom>
              <a:avLst/>
              <a:gdLst>
                <a:gd name="T0" fmla="*/ 67 w 67"/>
                <a:gd name="T1" fmla="*/ 34 h 67"/>
                <a:gd name="T2" fmla="*/ 65 w 67"/>
                <a:gd name="T3" fmla="*/ 21 h 67"/>
                <a:gd name="T4" fmla="*/ 57 w 67"/>
                <a:gd name="T5" fmla="*/ 9 h 67"/>
                <a:gd name="T6" fmla="*/ 46 w 67"/>
                <a:gd name="T7" fmla="*/ 3 h 67"/>
                <a:gd name="T8" fmla="*/ 33 w 67"/>
                <a:gd name="T9" fmla="*/ 0 h 67"/>
                <a:gd name="T10" fmla="*/ 21 w 67"/>
                <a:gd name="T11" fmla="*/ 3 h 67"/>
                <a:gd name="T12" fmla="*/ 10 w 67"/>
                <a:gd name="T13" fmla="*/ 9 h 67"/>
                <a:gd name="T14" fmla="*/ 2 w 67"/>
                <a:gd name="T15" fmla="*/ 21 h 67"/>
                <a:gd name="T16" fmla="*/ 0 w 67"/>
                <a:gd name="T17" fmla="*/ 34 h 67"/>
                <a:gd name="T18" fmla="*/ 2 w 67"/>
                <a:gd name="T19" fmla="*/ 46 h 67"/>
                <a:gd name="T20" fmla="*/ 10 w 67"/>
                <a:gd name="T21" fmla="*/ 57 h 67"/>
                <a:gd name="T22" fmla="*/ 21 w 67"/>
                <a:gd name="T23" fmla="*/ 65 h 67"/>
                <a:gd name="T24" fmla="*/ 33 w 67"/>
                <a:gd name="T25" fmla="*/ 67 h 67"/>
                <a:gd name="T26" fmla="*/ 46 w 67"/>
                <a:gd name="T27" fmla="*/ 65 h 67"/>
                <a:gd name="T28" fmla="*/ 57 w 67"/>
                <a:gd name="T29" fmla="*/ 57 h 67"/>
                <a:gd name="T30" fmla="*/ 65 w 67"/>
                <a:gd name="T31" fmla="*/ 46 h 67"/>
                <a:gd name="T32" fmla="*/ 67 w 67"/>
                <a:gd name="T33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67">
                  <a:moveTo>
                    <a:pt x="67" y="34"/>
                  </a:moveTo>
                  <a:lnTo>
                    <a:pt x="65" y="21"/>
                  </a:lnTo>
                  <a:lnTo>
                    <a:pt x="57" y="9"/>
                  </a:lnTo>
                  <a:lnTo>
                    <a:pt x="46" y="3"/>
                  </a:lnTo>
                  <a:lnTo>
                    <a:pt x="33" y="0"/>
                  </a:lnTo>
                  <a:lnTo>
                    <a:pt x="21" y="3"/>
                  </a:lnTo>
                  <a:lnTo>
                    <a:pt x="10" y="9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6"/>
                  </a:lnTo>
                  <a:lnTo>
                    <a:pt x="10" y="57"/>
                  </a:lnTo>
                  <a:lnTo>
                    <a:pt x="21" y="65"/>
                  </a:lnTo>
                  <a:lnTo>
                    <a:pt x="33" y="67"/>
                  </a:lnTo>
                  <a:lnTo>
                    <a:pt x="46" y="65"/>
                  </a:lnTo>
                  <a:lnTo>
                    <a:pt x="57" y="57"/>
                  </a:lnTo>
                  <a:lnTo>
                    <a:pt x="65" y="46"/>
                  </a:lnTo>
                  <a:lnTo>
                    <a:pt x="67" y="34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4" name="Line 905"/>
            <p:cNvSpPr>
              <a:spLocks noChangeShapeType="1"/>
            </p:cNvSpPr>
            <p:nvPr/>
          </p:nvSpPr>
          <p:spPr bwMode="auto">
            <a:xfrm>
              <a:off x="4767" y="2779"/>
              <a:ext cx="24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5" name="Freeform 906"/>
            <p:cNvSpPr>
              <a:spLocks/>
            </p:cNvSpPr>
            <p:nvPr/>
          </p:nvSpPr>
          <p:spPr bwMode="auto">
            <a:xfrm>
              <a:off x="4986" y="2822"/>
              <a:ext cx="10" cy="9"/>
            </a:xfrm>
            <a:custGeom>
              <a:avLst/>
              <a:gdLst>
                <a:gd name="T0" fmla="*/ 68 w 68"/>
                <a:gd name="T1" fmla="*/ 34 h 67"/>
                <a:gd name="T2" fmla="*/ 65 w 68"/>
                <a:gd name="T3" fmla="*/ 21 h 67"/>
                <a:gd name="T4" fmla="*/ 58 w 68"/>
                <a:gd name="T5" fmla="*/ 9 h 67"/>
                <a:gd name="T6" fmla="*/ 47 w 68"/>
                <a:gd name="T7" fmla="*/ 3 h 67"/>
                <a:gd name="T8" fmla="*/ 34 w 68"/>
                <a:gd name="T9" fmla="*/ 0 h 67"/>
                <a:gd name="T10" fmla="*/ 21 w 68"/>
                <a:gd name="T11" fmla="*/ 3 h 67"/>
                <a:gd name="T12" fmla="*/ 10 w 68"/>
                <a:gd name="T13" fmla="*/ 9 h 67"/>
                <a:gd name="T14" fmla="*/ 3 w 68"/>
                <a:gd name="T15" fmla="*/ 21 h 67"/>
                <a:gd name="T16" fmla="*/ 0 w 68"/>
                <a:gd name="T17" fmla="*/ 34 h 67"/>
                <a:gd name="T18" fmla="*/ 3 w 68"/>
                <a:gd name="T19" fmla="*/ 46 h 67"/>
                <a:gd name="T20" fmla="*/ 10 w 68"/>
                <a:gd name="T21" fmla="*/ 57 h 67"/>
                <a:gd name="T22" fmla="*/ 21 w 68"/>
                <a:gd name="T23" fmla="*/ 65 h 67"/>
                <a:gd name="T24" fmla="*/ 34 w 68"/>
                <a:gd name="T25" fmla="*/ 67 h 67"/>
                <a:gd name="T26" fmla="*/ 47 w 68"/>
                <a:gd name="T27" fmla="*/ 65 h 67"/>
                <a:gd name="T28" fmla="*/ 58 w 68"/>
                <a:gd name="T29" fmla="*/ 57 h 67"/>
                <a:gd name="T30" fmla="*/ 65 w 68"/>
                <a:gd name="T31" fmla="*/ 46 h 67"/>
                <a:gd name="T32" fmla="*/ 68 w 68"/>
                <a:gd name="T33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67">
                  <a:moveTo>
                    <a:pt x="68" y="34"/>
                  </a:moveTo>
                  <a:lnTo>
                    <a:pt x="65" y="21"/>
                  </a:lnTo>
                  <a:lnTo>
                    <a:pt x="58" y="9"/>
                  </a:lnTo>
                  <a:lnTo>
                    <a:pt x="47" y="3"/>
                  </a:lnTo>
                  <a:lnTo>
                    <a:pt x="34" y="0"/>
                  </a:lnTo>
                  <a:lnTo>
                    <a:pt x="21" y="3"/>
                  </a:lnTo>
                  <a:lnTo>
                    <a:pt x="10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10" y="57"/>
                  </a:lnTo>
                  <a:lnTo>
                    <a:pt x="21" y="65"/>
                  </a:lnTo>
                  <a:lnTo>
                    <a:pt x="34" y="67"/>
                  </a:lnTo>
                  <a:lnTo>
                    <a:pt x="47" y="65"/>
                  </a:lnTo>
                  <a:lnTo>
                    <a:pt x="58" y="57"/>
                  </a:lnTo>
                  <a:lnTo>
                    <a:pt x="65" y="46"/>
                  </a:lnTo>
                  <a:lnTo>
                    <a:pt x="68" y="34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6" name="Line 907"/>
            <p:cNvSpPr>
              <a:spLocks noChangeShapeType="1"/>
            </p:cNvSpPr>
            <p:nvPr/>
          </p:nvSpPr>
          <p:spPr bwMode="auto">
            <a:xfrm flipV="1">
              <a:off x="5107" y="2782"/>
              <a:ext cx="5" cy="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7" name="Line 908"/>
            <p:cNvSpPr>
              <a:spLocks noChangeShapeType="1"/>
            </p:cNvSpPr>
            <p:nvPr/>
          </p:nvSpPr>
          <p:spPr bwMode="auto">
            <a:xfrm>
              <a:off x="5136" y="2776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8" name="Freeform 909"/>
            <p:cNvSpPr>
              <a:spLocks/>
            </p:cNvSpPr>
            <p:nvPr/>
          </p:nvSpPr>
          <p:spPr bwMode="auto">
            <a:xfrm>
              <a:off x="5193" y="2828"/>
              <a:ext cx="2" cy="0"/>
            </a:xfrm>
            <a:custGeom>
              <a:avLst/>
              <a:gdLst>
                <a:gd name="T0" fmla="*/ 17 w 17"/>
                <a:gd name="T1" fmla="*/ 1 h 1"/>
                <a:gd name="T2" fmla="*/ 10 w 17"/>
                <a:gd name="T3" fmla="*/ 1 h 1"/>
                <a:gd name="T4" fmla="*/ 4 w 17"/>
                <a:gd name="T5" fmla="*/ 1 h 1"/>
                <a:gd name="T6" fmla="*/ 1 w 17"/>
                <a:gd name="T7" fmla="*/ 0 h 1"/>
                <a:gd name="T8" fmla="*/ 0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17" y="1"/>
                  </a:moveTo>
                  <a:lnTo>
                    <a:pt x="10" y="1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9" name="Line 910"/>
            <p:cNvSpPr>
              <a:spLocks noChangeShapeType="1"/>
            </p:cNvSpPr>
            <p:nvPr/>
          </p:nvSpPr>
          <p:spPr bwMode="auto">
            <a:xfrm>
              <a:off x="5195" y="2828"/>
              <a:ext cx="4" cy="4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0" name="Freeform 911"/>
            <p:cNvSpPr>
              <a:spLocks/>
            </p:cNvSpPr>
            <p:nvPr/>
          </p:nvSpPr>
          <p:spPr bwMode="auto">
            <a:xfrm>
              <a:off x="5174" y="2785"/>
              <a:ext cx="21" cy="43"/>
            </a:xfrm>
            <a:custGeom>
              <a:avLst/>
              <a:gdLst>
                <a:gd name="T0" fmla="*/ 0 w 146"/>
                <a:gd name="T1" fmla="*/ 0 h 302"/>
                <a:gd name="T2" fmla="*/ 33 w 146"/>
                <a:gd name="T3" fmla="*/ 30 h 302"/>
                <a:gd name="T4" fmla="*/ 47 w 146"/>
                <a:gd name="T5" fmla="*/ 45 h 302"/>
                <a:gd name="T6" fmla="*/ 61 w 146"/>
                <a:gd name="T7" fmla="*/ 62 h 302"/>
                <a:gd name="T8" fmla="*/ 75 w 146"/>
                <a:gd name="T9" fmla="*/ 78 h 302"/>
                <a:gd name="T10" fmla="*/ 87 w 146"/>
                <a:gd name="T11" fmla="*/ 96 h 302"/>
                <a:gd name="T12" fmla="*/ 97 w 146"/>
                <a:gd name="T13" fmla="*/ 115 h 302"/>
                <a:gd name="T14" fmla="*/ 107 w 146"/>
                <a:gd name="T15" fmla="*/ 135 h 302"/>
                <a:gd name="T16" fmla="*/ 116 w 146"/>
                <a:gd name="T17" fmla="*/ 155 h 302"/>
                <a:gd name="T18" fmla="*/ 123 w 146"/>
                <a:gd name="T19" fmla="*/ 175 h 302"/>
                <a:gd name="T20" fmla="*/ 130 w 146"/>
                <a:gd name="T21" fmla="*/ 195 h 302"/>
                <a:gd name="T22" fmla="*/ 136 w 146"/>
                <a:gd name="T23" fmla="*/ 216 h 302"/>
                <a:gd name="T24" fmla="*/ 139 w 146"/>
                <a:gd name="T25" fmla="*/ 237 h 302"/>
                <a:gd name="T26" fmla="*/ 142 w 146"/>
                <a:gd name="T27" fmla="*/ 259 h 302"/>
                <a:gd name="T28" fmla="*/ 146 w 146"/>
                <a:gd name="T29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" h="302">
                  <a:moveTo>
                    <a:pt x="0" y="0"/>
                  </a:moveTo>
                  <a:lnTo>
                    <a:pt x="33" y="30"/>
                  </a:lnTo>
                  <a:lnTo>
                    <a:pt x="47" y="45"/>
                  </a:lnTo>
                  <a:lnTo>
                    <a:pt x="61" y="62"/>
                  </a:lnTo>
                  <a:lnTo>
                    <a:pt x="75" y="78"/>
                  </a:lnTo>
                  <a:lnTo>
                    <a:pt x="87" y="96"/>
                  </a:lnTo>
                  <a:lnTo>
                    <a:pt x="97" y="115"/>
                  </a:lnTo>
                  <a:lnTo>
                    <a:pt x="107" y="135"/>
                  </a:lnTo>
                  <a:lnTo>
                    <a:pt x="116" y="155"/>
                  </a:lnTo>
                  <a:lnTo>
                    <a:pt x="123" y="175"/>
                  </a:lnTo>
                  <a:lnTo>
                    <a:pt x="130" y="195"/>
                  </a:lnTo>
                  <a:lnTo>
                    <a:pt x="136" y="216"/>
                  </a:lnTo>
                  <a:lnTo>
                    <a:pt x="139" y="237"/>
                  </a:lnTo>
                  <a:lnTo>
                    <a:pt x="142" y="259"/>
                  </a:lnTo>
                  <a:lnTo>
                    <a:pt x="146" y="30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1" name="Line 912"/>
            <p:cNvSpPr>
              <a:spLocks noChangeShapeType="1"/>
            </p:cNvSpPr>
            <p:nvPr/>
          </p:nvSpPr>
          <p:spPr bwMode="auto">
            <a:xfrm>
              <a:off x="5013" y="2783"/>
              <a:ext cx="0" cy="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2" name="Freeform 913"/>
            <p:cNvSpPr>
              <a:spLocks/>
            </p:cNvSpPr>
            <p:nvPr/>
          </p:nvSpPr>
          <p:spPr bwMode="auto">
            <a:xfrm>
              <a:off x="5010" y="2778"/>
              <a:ext cx="3" cy="5"/>
            </a:xfrm>
            <a:custGeom>
              <a:avLst/>
              <a:gdLst>
                <a:gd name="T0" fmla="*/ 0 w 22"/>
                <a:gd name="T1" fmla="*/ 0 h 40"/>
                <a:gd name="T2" fmla="*/ 8 w 22"/>
                <a:gd name="T3" fmla="*/ 1 h 40"/>
                <a:gd name="T4" fmla="*/ 14 w 22"/>
                <a:gd name="T5" fmla="*/ 3 h 40"/>
                <a:gd name="T6" fmla="*/ 18 w 22"/>
                <a:gd name="T7" fmla="*/ 7 h 40"/>
                <a:gd name="T8" fmla="*/ 20 w 22"/>
                <a:gd name="T9" fmla="*/ 13 h 40"/>
                <a:gd name="T10" fmla="*/ 21 w 22"/>
                <a:gd name="T11" fmla="*/ 19 h 40"/>
                <a:gd name="T12" fmla="*/ 22 w 22"/>
                <a:gd name="T13" fmla="*/ 25 h 40"/>
                <a:gd name="T14" fmla="*/ 22 w 22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0">
                  <a:moveTo>
                    <a:pt x="0" y="0"/>
                  </a:moveTo>
                  <a:lnTo>
                    <a:pt x="8" y="1"/>
                  </a:lnTo>
                  <a:lnTo>
                    <a:pt x="14" y="3"/>
                  </a:lnTo>
                  <a:lnTo>
                    <a:pt x="18" y="7"/>
                  </a:lnTo>
                  <a:lnTo>
                    <a:pt x="20" y="13"/>
                  </a:lnTo>
                  <a:lnTo>
                    <a:pt x="21" y="19"/>
                  </a:lnTo>
                  <a:lnTo>
                    <a:pt x="22" y="25"/>
                  </a:lnTo>
                  <a:lnTo>
                    <a:pt x="22" y="4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3" name="Line 914"/>
            <p:cNvSpPr>
              <a:spLocks noChangeShapeType="1"/>
            </p:cNvSpPr>
            <p:nvPr/>
          </p:nvSpPr>
          <p:spPr bwMode="auto">
            <a:xfrm>
              <a:off x="4767" y="2778"/>
              <a:ext cx="24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4" name="Freeform 915"/>
            <p:cNvSpPr>
              <a:spLocks/>
            </p:cNvSpPr>
            <p:nvPr/>
          </p:nvSpPr>
          <p:spPr bwMode="auto">
            <a:xfrm>
              <a:off x="4764" y="2778"/>
              <a:ext cx="3" cy="5"/>
            </a:xfrm>
            <a:custGeom>
              <a:avLst/>
              <a:gdLst>
                <a:gd name="T0" fmla="*/ 0 w 22"/>
                <a:gd name="T1" fmla="*/ 40 h 40"/>
                <a:gd name="T2" fmla="*/ 0 w 22"/>
                <a:gd name="T3" fmla="*/ 25 h 40"/>
                <a:gd name="T4" fmla="*/ 1 w 22"/>
                <a:gd name="T5" fmla="*/ 19 h 40"/>
                <a:gd name="T6" fmla="*/ 2 w 22"/>
                <a:gd name="T7" fmla="*/ 13 h 40"/>
                <a:gd name="T8" fmla="*/ 4 w 22"/>
                <a:gd name="T9" fmla="*/ 7 h 40"/>
                <a:gd name="T10" fmla="*/ 9 w 22"/>
                <a:gd name="T11" fmla="*/ 3 h 40"/>
                <a:gd name="T12" fmla="*/ 14 w 22"/>
                <a:gd name="T13" fmla="*/ 1 h 40"/>
                <a:gd name="T14" fmla="*/ 22 w 22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0">
                  <a:moveTo>
                    <a:pt x="0" y="40"/>
                  </a:move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4" y="7"/>
                  </a:lnTo>
                  <a:lnTo>
                    <a:pt x="9" y="3"/>
                  </a:lnTo>
                  <a:lnTo>
                    <a:pt x="14" y="1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5" name="Line 916"/>
            <p:cNvSpPr>
              <a:spLocks noChangeShapeType="1"/>
            </p:cNvSpPr>
            <p:nvPr/>
          </p:nvSpPr>
          <p:spPr bwMode="auto">
            <a:xfrm flipV="1">
              <a:off x="4764" y="2783"/>
              <a:ext cx="0" cy="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6" name="Line 917"/>
            <p:cNvSpPr>
              <a:spLocks noChangeShapeType="1"/>
            </p:cNvSpPr>
            <p:nvPr/>
          </p:nvSpPr>
          <p:spPr bwMode="auto">
            <a:xfrm>
              <a:off x="4641" y="2776"/>
              <a:ext cx="0" cy="9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" name="Line 918"/>
            <p:cNvSpPr>
              <a:spLocks noChangeShapeType="1"/>
            </p:cNvSpPr>
            <p:nvPr/>
          </p:nvSpPr>
          <p:spPr bwMode="auto">
            <a:xfrm flipH="1">
              <a:off x="4641" y="2776"/>
              <a:ext cx="47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" name="Line 919"/>
            <p:cNvSpPr>
              <a:spLocks noChangeShapeType="1"/>
            </p:cNvSpPr>
            <p:nvPr/>
          </p:nvSpPr>
          <p:spPr bwMode="auto">
            <a:xfrm flipV="1">
              <a:off x="5112" y="2776"/>
              <a:ext cx="0" cy="6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" name="Freeform 920"/>
            <p:cNvSpPr>
              <a:spLocks/>
            </p:cNvSpPr>
            <p:nvPr/>
          </p:nvSpPr>
          <p:spPr bwMode="auto">
            <a:xfrm>
              <a:off x="5011" y="2783"/>
              <a:ext cx="2" cy="1"/>
            </a:xfrm>
            <a:custGeom>
              <a:avLst/>
              <a:gdLst>
                <a:gd name="T0" fmla="*/ 11 w 11"/>
                <a:gd name="T1" fmla="*/ 0 h 3"/>
                <a:gd name="T2" fmla="*/ 6 w 11"/>
                <a:gd name="T3" fmla="*/ 1 h 3"/>
                <a:gd name="T4" fmla="*/ 0 w 1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3">
                  <a:moveTo>
                    <a:pt x="11" y="0"/>
                  </a:moveTo>
                  <a:lnTo>
                    <a:pt x="6" y="1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" name="Freeform 921"/>
            <p:cNvSpPr>
              <a:spLocks/>
            </p:cNvSpPr>
            <p:nvPr/>
          </p:nvSpPr>
          <p:spPr bwMode="auto">
            <a:xfrm>
              <a:off x="4764" y="2783"/>
              <a:ext cx="2" cy="1"/>
            </a:xfrm>
            <a:custGeom>
              <a:avLst/>
              <a:gdLst>
                <a:gd name="T0" fmla="*/ 11 w 11"/>
                <a:gd name="T1" fmla="*/ 3 h 3"/>
                <a:gd name="T2" fmla="*/ 5 w 11"/>
                <a:gd name="T3" fmla="*/ 1 h 3"/>
                <a:gd name="T4" fmla="*/ 0 w 1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" name="Freeform 922"/>
            <p:cNvSpPr>
              <a:spLocks/>
            </p:cNvSpPr>
            <p:nvPr/>
          </p:nvSpPr>
          <p:spPr bwMode="auto">
            <a:xfrm>
              <a:off x="4437" y="2776"/>
              <a:ext cx="204" cy="0"/>
            </a:xfrm>
            <a:custGeom>
              <a:avLst/>
              <a:gdLst>
                <a:gd name="T0" fmla="*/ 0 w 1433"/>
                <a:gd name="T1" fmla="*/ 3 w 1433"/>
                <a:gd name="T2" fmla="*/ 7 w 1433"/>
                <a:gd name="T3" fmla="*/ 10 w 1433"/>
                <a:gd name="T4" fmla="*/ 15 w 1433"/>
                <a:gd name="T5" fmla="*/ 20 w 1433"/>
                <a:gd name="T6" fmla="*/ 27 w 1433"/>
                <a:gd name="T7" fmla="*/ 35 w 1433"/>
                <a:gd name="T8" fmla="*/ 42 w 1433"/>
                <a:gd name="T9" fmla="*/ 52 w 1433"/>
                <a:gd name="T10" fmla="*/ 61 w 1433"/>
                <a:gd name="T11" fmla="*/ 72 w 1433"/>
                <a:gd name="T12" fmla="*/ 83 w 1433"/>
                <a:gd name="T13" fmla="*/ 96 w 1433"/>
                <a:gd name="T14" fmla="*/ 109 w 1433"/>
                <a:gd name="T15" fmla="*/ 123 w 1433"/>
                <a:gd name="T16" fmla="*/ 138 w 1433"/>
                <a:gd name="T17" fmla="*/ 153 w 1433"/>
                <a:gd name="T18" fmla="*/ 169 w 1433"/>
                <a:gd name="T19" fmla="*/ 204 w 1433"/>
                <a:gd name="T20" fmla="*/ 242 w 1433"/>
                <a:gd name="T21" fmla="*/ 282 w 1433"/>
                <a:gd name="T22" fmla="*/ 325 w 1433"/>
                <a:gd name="T23" fmla="*/ 372 w 1433"/>
                <a:gd name="T24" fmla="*/ 419 w 1433"/>
                <a:gd name="T25" fmla="*/ 470 w 1433"/>
                <a:gd name="T26" fmla="*/ 523 w 1433"/>
                <a:gd name="T27" fmla="*/ 579 w 1433"/>
                <a:gd name="T28" fmla="*/ 636 w 1433"/>
                <a:gd name="T29" fmla="*/ 696 w 1433"/>
                <a:gd name="T30" fmla="*/ 757 w 1433"/>
                <a:gd name="T31" fmla="*/ 820 w 1433"/>
                <a:gd name="T32" fmla="*/ 884 w 1433"/>
                <a:gd name="T33" fmla="*/ 950 w 1433"/>
                <a:gd name="T34" fmla="*/ 1016 w 1433"/>
                <a:gd name="T35" fmla="*/ 1084 w 1433"/>
                <a:gd name="T36" fmla="*/ 1153 w 1433"/>
                <a:gd name="T37" fmla="*/ 1292 w 1433"/>
                <a:gd name="T38" fmla="*/ 1433 w 14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</a:cxnLst>
              <a:rect l="0" t="0" r="r" b="b"/>
              <a:pathLst>
                <a:path w="1433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0"/>
                  </a:lnTo>
                  <a:lnTo>
                    <a:pt x="72" y="0"/>
                  </a:lnTo>
                  <a:lnTo>
                    <a:pt x="83" y="0"/>
                  </a:lnTo>
                  <a:lnTo>
                    <a:pt x="96" y="0"/>
                  </a:lnTo>
                  <a:lnTo>
                    <a:pt x="109" y="0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69" y="0"/>
                  </a:lnTo>
                  <a:lnTo>
                    <a:pt x="204" y="0"/>
                  </a:lnTo>
                  <a:lnTo>
                    <a:pt x="242" y="0"/>
                  </a:lnTo>
                  <a:lnTo>
                    <a:pt x="282" y="0"/>
                  </a:lnTo>
                  <a:lnTo>
                    <a:pt x="325" y="0"/>
                  </a:lnTo>
                  <a:lnTo>
                    <a:pt x="372" y="0"/>
                  </a:lnTo>
                  <a:lnTo>
                    <a:pt x="419" y="0"/>
                  </a:lnTo>
                  <a:lnTo>
                    <a:pt x="470" y="0"/>
                  </a:lnTo>
                  <a:lnTo>
                    <a:pt x="523" y="0"/>
                  </a:lnTo>
                  <a:lnTo>
                    <a:pt x="579" y="0"/>
                  </a:lnTo>
                  <a:lnTo>
                    <a:pt x="636" y="0"/>
                  </a:lnTo>
                  <a:lnTo>
                    <a:pt x="696" y="0"/>
                  </a:lnTo>
                  <a:lnTo>
                    <a:pt x="757" y="0"/>
                  </a:lnTo>
                  <a:lnTo>
                    <a:pt x="820" y="0"/>
                  </a:lnTo>
                  <a:lnTo>
                    <a:pt x="884" y="0"/>
                  </a:lnTo>
                  <a:lnTo>
                    <a:pt x="950" y="0"/>
                  </a:lnTo>
                  <a:lnTo>
                    <a:pt x="1016" y="0"/>
                  </a:lnTo>
                  <a:lnTo>
                    <a:pt x="1084" y="0"/>
                  </a:lnTo>
                  <a:lnTo>
                    <a:pt x="1153" y="0"/>
                  </a:lnTo>
                  <a:lnTo>
                    <a:pt x="1292" y="0"/>
                  </a:lnTo>
                  <a:lnTo>
                    <a:pt x="1433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" name="Line 923"/>
            <p:cNvSpPr>
              <a:spLocks noChangeShapeType="1"/>
            </p:cNvSpPr>
            <p:nvPr/>
          </p:nvSpPr>
          <p:spPr bwMode="auto">
            <a:xfrm>
              <a:off x="5170" y="2783"/>
              <a:ext cx="4" cy="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3" name="Line 924"/>
            <p:cNvSpPr>
              <a:spLocks noChangeShapeType="1"/>
            </p:cNvSpPr>
            <p:nvPr/>
          </p:nvSpPr>
          <p:spPr bwMode="auto">
            <a:xfrm>
              <a:off x="5010" y="2778"/>
              <a:ext cx="0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4" name="Line 925"/>
            <p:cNvSpPr>
              <a:spLocks noChangeShapeType="1"/>
            </p:cNvSpPr>
            <p:nvPr/>
          </p:nvSpPr>
          <p:spPr bwMode="auto">
            <a:xfrm>
              <a:off x="4767" y="2778"/>
              <a:ext cx="0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5" name="Freeform 926"/>
            <p:cNvSpPr>
              <a:spLocks/>
            </p:cNvSpPr>
            <p:nvPr/>
          </p:nvSpPr>
          <p:spPr bwMode="auto">
            <a:xfrm>
              <a:off x="5112" y="2776"/>
              <a:ext cx="25" cy="0"/>
            </a:xfrm>
            <a:custGeom>
              <a:avLst/>
              <a:gdLst>
                <a:gd name="T0" fmla="*/ 175 w 175"/>
                <a:gd name="T1" fmla="*/ 133 w 175"/>
                <a:gd name="T2" fmla="*/ 90 w 175"/>
                <a:gd name="T3" fmla="*/ 45 w 175"/>
                <a:gd name="T4" fmla="*/ 0 w 17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75">
                  <a:moveTo>
                    <a:pt x="175" y="0"/>
                  </a:moveTo>
                  <a:lnTo>
                    <a:pt x="133" y="0"/>
                  </a:lnTo>
                  <a:lnTo>
                    <a:pt x="90" y="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6" name="Freeform 927"/>
            <p:cNvSpPr>
              <a:spLocks/>
            </p:cNvSpPr>
            <p:nvPr/>
          </p:nvSpPr>
          <p:spPr bwMode="auto">
            <a:xfrm>
              <a:off x="5168" y="2776"/>
              <a:ext cx="2" cy="7"/>
            </a:xfrm>
            <a:custGeom>
              <a:avLst/>
              <a:gdLst>
                <a:gd name="T0" fmla="*/ 10 w 10"/>
                <a:gd name="T1" fmla="*/ 45 h 45"/>
                <a:gd name="T2" fmla="*/ 10 w 10"/>
                <a:gd name="T3" fmla="*/ 30 h 45"/>
                <a:gd name="T4" fmla="*/ 7 w 10"/>
                <a:gd name="T5" fmla="*/ 14 h 45"/>
                <a:gd name="T6" fmla="*/ 0 w 10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45">
                  <a:moveTo>
                    <a:pt x="10" y="45"/>
                  </a:moveTo>
                  <a:lnTo>
                    <a:pt x="10" y="30"/>
                  </a:lnTo>
                  <a:lnTo>
                    <a:pt x="7" y="1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7" name="Freeform 928"/>
            <p:cNvSpPr>
              <a:spLocks/>
            </p:cNvSpPr>
            <p:nvPr/>
          </p:nvSpPr>
          <p:spPr bwMode="auto">
            <a:xfrm>
              <a:off x="5141" y="2776"/>
              <a:ext cx="27" cy="0"/>
            </a:xfrm>
            <a:custGeom>
              <a:avLst/>
              <a:gdLst>
                <a:gd name="T0" fmla="*/ 191 w 191"/>
                <a:gd name="T1" fmla="*/ 141 w 191"/>
                <a:gd name="T2" fmla="*/ 93 w 191"/>
                <a:gd name="T3" fmla="*/ 0 w 1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91">
                  <a:moveTo>
                    <a:pt x="191" y="0"/>
                  </a:moveTo>
                  <a:lnTo>
                    <a:pt x="141" y="0"/>
                  </a:lnTo>
                  <a:lnTo>
                    <a:pt x="9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8" name="Line 929"/>
            <p:cNvSpPr>
              <a:spLocks noChangeShapeType="1"/>
            </p:cNvSpPr>
            <p:nvPr/>
          </p:nvSpPr>
          <p:spPr bwMode="auto">
            <a:xfrm flipH="1">
              <a:off x="5168" y="2776"/>
              <a:ext cx="17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9" name="Line 930"/>
            <p:cNvSpPr>
              <a:spLocks noChangeShapeType="1"/>
            </p:cNvSpPr>
            <p:nvPr/>
          </p:nvSpPr>
          <p:spPr bwMode="auto">
            <a:xfrm flipV="1">
              <a:off x="4641" y="2774"/>
              <a:ext cx="0" cy="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0" name="Line 931"/>
            <p:cNvSpPr>
              <a:spLocks noChangeShapeType="1"/>
            </p:cNvSpPr>
            <p:nvPr/>
          </p:nvSpPr>
          <p:spPr bwMode="auto">
            <a:xfrm flipH="1">
              <a:off x="4442" y="2774"/>
              <a:ext cx="19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1" name="Line 932"/>
            <p:cNvSpPr>
              <a:spLocks noChangeShapeType="1"/>
            </p:cNvSpPr>
            <p:nvPr/>
          </p:nvSpPr>
          <p:spPr bwMode="auto">
            <a:xfrm>
              <a:off x="5136" y="2774"/>
              <a:ext cx="0" cy="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2" name="Line 933"/>
            <p:cNvSpPr>
              <a:spLocks noChangeShapeType="1"/>
            </p:cNvSpPr>
            <p:nvPr/>
          </p:nvSpPr>
          <p:spPr bwMode="auto">
            <a:xfrm flipH="1">
              <a:off x="5136" y="2774"/>
              <a:ext cx="19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3" name="Line 934"/>
            <p:cNvSpPr>
              <a:spLocks noChangeShapeType="1"/>
            </p:cNvSpPr>
            <p:nvPr/>
          </p:nvSpPr>
          <p:spPr bwMode="auto">
            <a:xfrm>
              <a:off x="4641" y="2774"/>
              <a:ext cx="49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4" name="Line 935"/>
            <p:cNvSpPr>
              <a:spLocks noChangeShapeType="1"/>
            </p:cNvSpPr>
            <p:nvPr/>
          </p:nvSpPr>
          <p:spPr bwMode="auto">
            <a:xfrm flipV="1">
              <a:off x="4509" y="2755"/>
              <a:ext cx="1" cy="1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5" name="Line 936"/>
            <p:cNvSpPr>
              <a:spLocks noChangeShapeType="1"/>
            </p:cNvSpPr>
            <p:nvPr/>
          </p:nvSpPr>
          <p:spPr bwMode="auto">
            <a:xfrm flipV="1">
              <a:off x="5237" y="2755"/>
              <a:ext cx="1" cy="1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6" name="Line 937"/>
            <p:cNvSpPr>
              <a:spLocks noChangeShapeType="1"/>
            </p:cNvSpPr>
            <p:nvPr/>
          </p:nvSpPr>
          <p:spPr bwMode="auto">
            <a:xfrm>
              <a:off x="5267" y="2755"/>
              <a:ext cx="1" cy="1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7" name="Line 938"/>
            <p:cNvSpPr>
              <a:spLocks noChangeShapeType="1"/>
            </p:cNvSpPr>
            <p:nvPr/>
          </p:nvSpPr>
          <p:spPr bwMode="auto">
            <a:xfrm>
              <a:off x="4540" y="2755"/>
              <a:ext cx="0" cy="1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8" name="Freeform 939"/>
            <p:cNvSpPr>
              <a:spLocks/>
            </p:cNvSpPr>
            <p:nvPr/>
          </p:nvSpPr>
          <p:spPr bwMode="auto">
            <a:xfrm>
              <a:off x="4510" y="2754"/>
              <a:ext cx="2" cy="1"/>
            </a:xfrm>
            <a:custGeom>
              <a:avLst/>
              <a:gdLst>
                <a:gd name="T0" fmla="*/ 0 w 14"/>
                <a:gd name="T1" fmla="*/ 7 h 7"/>
                <a:gd name="T2" fmla="*/ 7 w 14"/>
                <a:gd name="T3" fmla="*/ 3 h 7"/>
                <a:gd name="T4" fmla="*/ 14 w 1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7">
                  <a:moveTo>
                    <a:pt x="0" y="7"/>
                  </a:moveTo>
                  <a:lnTo>
                    <a:pt x="7" y="3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9" name="Line 940"/>
            <p:cNvSpPr>
              <a:spLocks noChangeShapeType="1"/>
            </p:cNvSpPr>
            <p:nvPr/>
          </p:nvSpPr>
          <p:spPr bwMode="auto">
            <a:xfrm flipV="1">
              <a:off x="4513" y="2753"/>
              <a:ext cx="1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0" name="Freeform 941"/>
            <p:cNvSpPr>
              <a:spLocks/>
            </p:cNvSpPr>
            <p:nvPr/>
          </p:nvSpPr>
          <p:spPr bwMode="auto">
            <a:xfrm>
              <a:off x="5238" y="2753"/>
              <a:ext cx="4" cy="2"/>
            </a:xfrm>
            <a:custGeom>
              <a:avLst/>
              <a:gdLst>
                <a:gd name="T0" fmla="*/ 0 w 30"/>
                <a:gd name="T1" fmla="*/ 11 h 11"/>
                <a:gd name="T2" fmla="*/ 14 w 30"/>
                <a:gd name="T3" fmla="*/ 5 h 11"/>
                <a:gd name="T4" fmla="*/ 22 w 30"/>
                <a:gd name="T5" fmla="*/ 2 h 11"/>
                <a:gd name="T6" fmla="*/ 30 w 30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1">
                  <a:moveTo>
                    <a:pt x="0" y="11"/>
                  </a:moveTo>
                  <a:lnTo>
                    <a:pt x="14" y="5"/>
                  </a:lnTo>
                  <a:lnTo>
                    <a:pt x="22" y="2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1" name="Freeform 942"/>
            <p:cNvSpPr>
              <a:spLocks/>
            </p:cNvSpPr>
            <p:nvPr/>
          </p:nvSpPr>
          <p:spPr bwMode="auto">
            <a:xfrm>
              <a:off x="5263" y="2753"/>
              <a:ext cx="4" cy="2"/>
            </a:xfrm>
            <a:custGeom>
              <a:avLst/>
              <a:gdLst>
                <a:gd name="T0" fmla="*/ 0 w 29"/>
                <a:gd name="T1" fmla="*/ 0 h 11"/>
                <a:gd name="T2" fmla="*/ 8 w 29"/>
                <a:gd name="T3" fmla="*/ 2 h 11"/>
                <a:gd name="T4" fmla="*/ 16 w 29"/>
                <a:gd name="T5" fmla="*/ 5 h 11"/>
                <a:gd name="T6" fmla="*/ 22 w 29"/>
                <a:gd name="T7" fmla="*/ 7 h 11"/>
                <a:gd name="T8" fmla="*/ 29 w 2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0" y="0"/>
                  </a:moveTo>
                  <a:lnTo>
                    <a:pt x="8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9" y="1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2" name="Freeform 943"/>
            <p:cNvSpPr>
              <a:spLocks/>
            </p:cNvSpPr>
            <p:nvPr/>
          </p:nvSpPr>
          <p:spPr bwMode="auto">
            <a:xfrm>
              <a:off x="4535" y="2753"/>
              <a:ext cx="5" cy="2"/>
            </a:xfrm>
            <a:custGeom>
              <a:avLst/>
              <a:gdLst>
                <a:gd name="T0" fmla="*/ 0 w 29"/>
                <a:gd name="T1" fmla="*/ 0 h 11"/>
                <a:gd name="T2" fmla="*/ 7 w 29"/>
                <a:gd name="T3" fmla="*/ 2 h 11"/>
                <a:gd name="T4" fmla="*/ 15 w 29"/>
                <a:gd name="T5" fmla="*/ 5 h 11"/>
                <a:gd name="T6" fmla="*/ 22 w 29"/>
                <a:gd name="T7" fmla="*/ 7 h 11"/>
                <a:gd name="T8" fmla="*/ 29 w 2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0" y="0"/>
                  </a:moveTo>
                  <a:lnTo>
                    <a:pt x="7" y="2"/>
                  </a:lnTo>
                  <a:lnTo>
                    <a:pt x="15" y="5"/>
                  </a:lnTo>
                  <a:lnTo>
                    <a:pt x="22" y="7"/>
                  </a:lnTo>
                  <a:lnTo>
                    <a:pt x="29" y="1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3" name="Line 944"/>
            <p:cNvSpPr>
              <a:spLocks noChangeShapeType="1"/>
            </p:cNvSpPr>
            <p:nvPr/>
          </p:nvSpPr>
          <p:spPr bwMode="auto">
            <a:xfrm flipH="1">
              <a:off x="4592" y="2760"/>
              <a:ext cx="2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4" name="Line 945"/>
            <p:cNvSpPr>
              <a:spLocks noChangeShapeType="1"/>
            </p:cNvSpPr>
            <p:nvPr/>
          </p:nvSpPr>
          <p:spPr bwMode="auto">
            <a:xfrm flipH="1">
              <a:off x="5161" y="2760"/>
              <a:ext cx="2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5" name="Freeform 946"/>
            <p:cNvSpPr>
              <a:spLocks/>
            </p:cNvSpPr>
            <p:nvPr/>
          </p:nvSpPr>
          <p:spPr bwMode="auto">
            <a:xfrm>
              <a:off x="5271" y="2776"/>
              <a:ext cx="1" cy="0"/>
            </a:xfrm>
            <a:custGeom>
              <a:avLst/>
              <a:gdLst>
                <a:gd name="T0" fmla="*/ 2 w 13"/>
                <a:gd name="T1" fmla="*/ 0 w 13"/>
                <a:gd name="T2" fmla="*/ 1 w 13"/>
                <a:gd name="T3" fmla="*/ 3 w 13"/>
                <a:gd name="T4" fmla="*/ 7 w 13"/>
                <a:gd name="T5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3">
                  <a:moveTo>
                    <a:pt x="2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6" name="Line 947"/>
            <p:cNvSpPr>
              <a:spLocks noChangeShapeType="1"/>
            </p:cNvSpPr>
            <p:nvPr/>
          </p:nvSpPr>
          <p:spPr bwMode="auto">
            <a:xfrm>
              <a:off x="4631" y="2975"/>
              <a:ext cx="1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" name="Line 948"/>
            <p:cNvSpPr>
              <a:spLocks noChangeShapeType="1"/>
            </p:cNvSpPr>
            <p:nvPr/>
          </p:nvSpPr>
          <p:spPr bwMode="auto">
            <a:xfrm>
              <a:off x="5139" y="2975"/>
              <a:ext cx="1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8" name="Line 949"/>
            <p:cNvSpPr>
              <a:spLocks noChangeShapeType="1"/>
            </p:cNvSpPr>
            <p:nvPr/>
          </p:nvSpPr>
          <p:spPr bwMode="auto">
            <a:xfrm flipH="1">
              <a:off x="4989" y="2975"/>
              <a:ext cx="1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9" name="Line 950"/>
            <p:cNvSpPr>
              <a:spLocks noChangeShapeType="1"/>
            </p:cNvSpPr>
            <p:nvPr/>
          </p:nvSpPr>
          <p:spPr bwMode="auto">
            <a:xfrm flipH="1">
              <a:off x="4810" y="2975"/>
              <a:ext cx="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0" name="Line 951"/>
            <p:cNvSpPr>
              <a:spLocks noChangeShapeType="1"/>
            </p:cNvSpPr>
            <p:nvPr/>
          </p:nvSpPr>
          <p:spPr bwMode="auto">
            <a:xfrm flipH="1">
              <a:off x="4643" y="2975"/>
              <a:ext cx="15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1" name="Line 952"/>
            <p:cNvSpPr>
              <a:spLocks noChangeShapeType="1"/>
            </p:cNvSpPr>
            <p:nvPr/>
          </p:nvSpPr>
          <p:spPr bwMode="auto">
            <a:xfrm>
              <a:off x="5153" y="2971"/>
              <a:ext cx="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2" name="Freeform 953"/>
            <p:cNvSpPr>
              <a:spLocks/>
            </p:cNvSpPr>
            <p:nvPr/>
          </p:nvSpPr>
          <p:spPr bwMode="auto">
            <a:xfrm>
              <a:off x="5153" y="2994"/>
              <a:ext cx="16" cy="6"/>
            </a:xfrm>
            <a:custGeom>
              <a:avLst/>
              <a:gdLst>
                <a:gd name="T0" fmla="*/ 0 w 112"/>
                <a:gd name="T1" fmla="*/ 0 h 41"/>
                <a:gd name="T2" fmla="*/ 0 w 112"/>
                <a:gd name="T3" fmla="*/ 1 h 41"/>
                <a:gd name="T4" fmla="*/ 3 w 112"/>
                <a:gd name="T5" fmla="*/ 17 h 41"/>
                <a:gd name="T6" fmla="*/ 16 w 112"/>
                <a:gd name="T7" fmla="*/ 30 h 41"/>
                <a:gd name="T8" fmla="*/ 34 w 112"/>
                <a:gd name="T9" fmla="*/ 39 h 41"/>
                <a:gd name="T10" fmla="*/ 55 w 112"/>
                <a:gd name="T11" fmla="*/ 41 h 41"/>
                <a:gd name="T12" fmla="*/ 77 w 112"/>
                <a:gd name="T13" fmla="*/ 39 h 41"/>
                <a:gd name="T14" fmla="*/ 95 w 112"/>
                <a:gd name="T15" fmla="*/ 30 h 41"/>
                <a:gd name="T16" fmla="*/ 107 w 112"/>
                <a:gd name="T17" fmla="*/ 17 h 41"/>
                <a:gd name="T18" fmla="*/ 112 w 112"/>
                <a:gd name="T19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41">
                  <a:moveTo>
                    <a:pt x="0" y="0"/>
                  </a:moveTo>
                  <a:lnTo>
                    <a:pt x="0" y="1"/>
                  </a:lnTo>
                  <a:lnTo>
                    <a:pt x="3" y="17"/>
                  </a:lnTo>
                  <a:lnTo>
                    <a:pt x="16" y="30"/>
                  </a:lnTo>
                  <a:lnTo>
                    <a:pt x="34" y="39"/>
                  </a:lnTo>
                  <a:lnTo>
                    <a:pt x="55" y="41"/>
                  </a:lnTo>
                  <a:lnTo>
                    <a:pt x="77" y="39"/>
                  </a:lnTo>
                  <a:lnTo>
                    <a:pt x="95" y="30"/>
                  </a:lnTo>
                  <a:lnTo>
                    <a:pt x="107" y="17"/>
                  </a:lnTo>
                  <a:lnTo>
                    <a:pt x="112" y="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3" name="Line 954"/>
            <p:cNvSpPr>
              <a:spLocks noChangeShapeType="1"/>
            </p:cNvSpPr>
            <p:nvPr/>
          </p:nvSpPr>
          <p:spPr bwMode="auto">
            <a:xfrm>
              <a:off x="5169" y="299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4" name="Line 955"/>
            <p:cNvSpPr>
              <a:spLocks noChangeShapeType="1"/>
            </p:cNvSpPr>
            <p:nvPr/>
          </p:nvSpPr>
          <p:spPr bwMode="auto">
            <a:xfrm>
              <a:off x="4973" y="2971"/>
              <a:ext cx="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5" name="Freeform 956"/>
            <p:cNvSpPr>
              <a:spLocks/>
            </p:cNvSpPr>
            <p:nvPr/>
          </p:nvSpPr>
          <p:spPr bwMode="auto">
            <a:xfrm>
              <a:off x="4973" y="2994"/>
              <a:ext cx="16" cy="6"/>
            </a:xfrm>
            <a:custGeom>
              <a:avLst/>
              <a:gdLst>
                <a:gd name="T0" fmla="*/ 0 w 112"/>
                <a:gd name="T1" fmla="*/ 0 h 41"/>
                <a:gd name="T2" fmla="*/ 0 w 112"/>
                <a:gd name="T3" fmla="*/ 1 h 41"/>
                <a:gd name="T4" fmla="*/ 4 w 112"/>
                <a:gd name="T5" fmla="*/ 17 h 41"/>
                <a:gd name="T6" fmla="*/ 17 w 112"/>
                <a:gd name="T7" fmla="*/ 30 h 41"/>
                <a:gd name="T8" fmla="*/ 35 w 112"/>
                <a:gd name="T9" fmla="*/ 39 h 41"/>
                <a:gd name="T10" fmla="*/ 56 w 112"/>
                <a:gd name="T11" fmla="*/ 41 h 41"/>
                <a:gd name="T12" fmla="*/ 78 w 112"/>
                <a:gd name="T13" fmla="*/ 39 h 41"/>
                <a:gd name="T14" fmla="*/ 96 w 112"/>
                <a:gd name="T15" fmla="*/ 30 h 41"/>
                <a:gd name="T16" fmla="*/ 108 w 112"/>
                <a:gd name="T17" fmla="*/ 17 h 41"/>
                <a:gd name="T18" fmla="*/ 112 w 112"/>
                <a:gd name="T19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41">
                  <a:moveTo>
                    <a:pt x="0" y="0"/>
                  </a:moveTo>
                  <a:lnTo>
                    <a:pt x="0" y="1"/>
                  </a:lnTo>
                  <a:lnTo>
                    <a:pt x="4" y="17"/>
                  </a:lnTo>
                  <a:lnTo>
                    <a:pt x="17" y="30"/>
                  </a:lnTo>
                  <a:lnTo>
                    <a:pt x="35" y="39"/>
                  </a:lnTo>
                  <a:lnTo>
                    <a:pt x="56" y="41"/>
                  </a:lnTo>
                  <a:lnTo>
                    <a:pt x="78" y="39"/>
                  </a:lnTo>
                  <a:lnTo>
                    <a:pt x="96" y="30"/>
                  </a:lnTo>
                  <a:lnTo>
                    <a:pt x="108" y="17"/>
                  </a:lnTo>
                  <a:lnTo>
                    <a:pt x="112" y="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6" name="Line 957"/>
            <p:cNvSpPr>
              <a:spLocks noChangeShapeType="1"/>
            </p:cNvSpPr>
            <p:nvPr/>
          </p:nvSpPr>
          <p:spPr bwMode="auto">
            <a:xfrm>
              <a:off x="4989" y="2994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7" name="Line 958"/>
            <p:cNvSpPr>
              <a:spLocks noChangeShapeType="1"/>
            </p:cNvSpPr>
            <p:nvPr/>
          </p:nvSpPr>
          <p:spPr bwMode="auto">
            <a:xfrm>
              <a:off x="4794" y="2971"/>
              <a:ext cx="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8" name="Freeform 959"/>
            <p:cNvSpPr>
              <a:spLocks/>
            </p:cNvSpPr>
            <p:nvPr/>
          </p:nvSpPr>
          <p:spPr bwMode="auto">
            <a:xfrm>
              <a:off x="4794" y="2994"/>
              <a:ext cx="16" cy="6"/>
            </a:xfrm>
            <a:custGeom>
              <a:avLst/>
              <a:gdLst>
                <a:gd name="T0" fmla="*/ 0 w 112"/>
                <a:gd name="T1" fmla="*/ 0 h 41"/>
                <a:gd name="T2" fmla="*/ 0 w 112"/>
                <a:gd name="T3" fmla="*/ 1 h 41"/>
                <a:gd name="T4" fmla="*/ 4 w 112"/>
                <a:gd name="T5" fmla="*/ 17 h 41"/>
                <a:gd name="T6" fmla="*/ 16 w 112"/>
                <a:gd name="T7" fmla="*/ 30 h 41"/>
                <a:gd name="T8" fmla="*/ 35 w 112"/>
                <a:gd name="T9" fmla="*/ 39 h 41"/>
                <a:gd name="T10" fmla="*/ 56 w 112"/>
                <a:gd name="T11" fmla="*/ 41 h 41"/>
                <a:gd name="T12" fmla="*/ 78 w 112"/>
                <a:gd name="T13" fmla="*/ 39 h 41"/>
                <a:gd name="T14" fmla="*/ 95 w 112"/>
                <a:gd name="T15" fmla="*/ 30 h 41"/>
                <a:gd name="T16" fmla="*/ 108 w 112"/>
                <a:gd name="T17" fmla="*/ 17 h 41"/>
                <a:gd name="T18" fmla="*/ 112 w 112"/>
                <a:gd name="T19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41">
                  <a:moveTo>
                    <a:pt x="0" y="0"/>
                  </a:moveTo>
                  <a:lnTo>
                    <a:pt x="0" y="1"/>
                  </a:lnTo>
                  <a:lnTo>
                    <a:pt x="4" y="17"/>
                  </a:lnTo>
                  <a:lnTo>
                    <a:pt x="16" y="30"/>
                  </a:lnTo>
                  <a:lnTo>
                    <a:pt x="35" y="39"/>
                  </a:lnTo>
                  <a:lnTo>
                    <a:pt x="56" y="41"/>
                  </a:lnTo>
                  <a:lnTo>
                    <a:pt x="78" y="39"/>
                  </a:lnTo>
                  <a:lnTo>
                    <a:pt x="95" y="30"/>
                  </a:lnTo>
                  <a:lnTo>
                    <a:pt x="108" y="17"/>
                  </a:lnTo>
                  <a:lnTo>
                    <a:pt x="112" y="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9" name="Line 960"/>
            <p:cNvSpPr>
              <a:spLocks noChangeShapeType="1"/>
            </p:cNvSpPr>
            <p:nvPr/>
          </p:nvSpPr>
          <p:spPr bwMode="auto">
            <a:xfrm>
              <a:off x="4810" y="299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0" name="Line 961"/>
            <p:cNvSpPr>
              <a:spLocks noChangeShapeType="1"/>
            </p:cNvSpPr>
            <p:nvPr/>
          </p:nvSpPr>
          <p:spPr bwMode="auto">
            <a:xfrm>
              <a:off x="4615" y="2971"/>
              <a:ext cx="1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1" name="Freeform 962"/>
            <p:cNvSpPr>
              <a:spLocks/>
            </p:cNvSpPr>
            <p:nvPr/>
          </p:nvSpPr>
          <p:spPr bwMode="auto">
            <a:xfrm>
              <a:off x="4615" y="2994"/>
              <a:ext cx="16" cy="6"/>
            </a:xfrm>
            <a:custGeom>
              <a:avLst/>
              <a:gdLst>
                <a:gd name="T0" fmla="*/ 0 w 112"/>
                <a:gd name="T1" fmla="*/ 0 h 41"/>
                <a:gd name="T2" fmla="*/ 0 w 112"/>
                <a:gd name="T3" fmla="*/ 1 h 41"/>
                <a:gd name="T4" fmla="*/ 3 w 112"/>
                <a:gd name="T5" fmla="*/ 17 h 41"/>
                <a:gd name="T6" fmla="*/ 15 w 112"/>
                <a:gd name="T7" fmla="*/ 30 h 41"/>
                <a:gd name="T8" fmla="*/ 34 w 112"/>
                <a:gd name="T9" fmla="*/ 39 h 41"/>
                <a:gd name="T10" fmla="*/ 55 w 112"/>
                <a:gd name="T11" fmla="*/ 41 h 41"/>
                <a:gd name="T12" fmla="*/ 77 w 112"/>
                <a:gd name="T13" fmla="*/ 39 h 41"/>
                <a:gd name="T14" fmla="*/ 95 w 112"/>
                <a:gd name="T15" fmla="*/ 30 h 41"/>
                <a:gd name="T16" fmla="*/ 107 w 112"/>
                <a:gd name="T17" fmla="*/ 17 h 41"/>
                <a:gd name="T18" fmla="*/ 112 w 112"/>
                <a:gd name="T19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41">
                  <a:moveTo>
                    <a:pt x="0" y="0"/>
                  </a:moveTo>
                  <a:lnTo>
                    <a:pt x="0" y="1"/>
                  </a:lnTo>
                  <a:lnTo>
                    <a:pt x="3" y="17"/>
                  </a:lnTo>
                  <a:lnTo>
                    <a:pt x="15" y="30"/>
                  </a:lnTo>
                  <a:lnTo>
                    <a:pt x="34" y="39"/>
                  </a:lnTo>
                  <a:lnTo>
                    <a:pt x="55" y="41"/>
                  </a:lnTo>
                  <a:lnTo>
                    <a:pt x="77" y="39"/>
                  </a:lnTo>
                  <a:lnTo>
                    <a:pt x="95" y="30"/>
                  </a:lnTo>
                  <a:lnTo>
                    <a:pt x="107" y="17"/>
                  </a:lnTo>
                  <a:lnTo>
                    <a:pt x="112" y="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2" name="Line 963"/>
            <p:cNvSpPr>
              <a:spLocks noChangeShapeType="1"/>
            </p:cNvSpPr>
            <p:nvPr/>
          </p:nvSpPr>
          <p:spPr bwMode="auto">
            <a:xfrm>
              <a:off x="4631" y="299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3" name="Line 964"/>
            <p:cNvSpPr>
              <a:spLocks noChangeShapeType="1"/>
            </p:cNvSpPr>
            <p:nvPr/>
          </p:nvSpPr>
          <p:spPr bwMode="auto">
            <a:xfrm>
              <a:off x="4651" y="2932"/>
              <a:ext cx="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4" name="Line 965"/>
            <p:cNvSpPr>
              <a:spLocks noChangeShapeType="1"/>
            </p:cNvSpPr>
            <p:nvPr/>
          </p:nvSpPr>
          <p:spPr bwMode="auto">
            <a:xfrm>
              <a:off x="4764" y="2932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5" name="Line 966"/>
            <p:cNvSpPr>
              <a:spLocks noChangeShapeType="1"/>
            </p:cNvSpPr>
            <p:nvPr/>
          </p:nvSpPr>
          <p:spPr bwMode="auto">
            <a:xfrm>
              <a:off x="5009" y="2932"/>
              <a:ext cx="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6" name="Line 967"/>
            <p:cNvSpPr>
              <a:spLocks noChangeShapeType="1"/>
            </p:cNvSpPr>
            <p:nvPr/>
          </p:nvSpPr>
          <p:spPr bwMode="auto">
            <a:xfrm>
              <a:off x="5120" y="2932"/>
              <a:ext cx="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7" name="Line 968"/>
            <p:cNvSpPr>
              <a:spLocks noChangeShapeType="1"/>
            </p:cNvSpPr>
            <p:nvPr/>
          </p:nvSpPr>
          <p:spPr bwMode="auto">
            <a:xfrm>
              <a:off x="4359" y="2895"/>
              <a:ext cx="27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8" name="Line 969"/>
            <p:cNvSpPr>
              <a:spLocks noChangeShapeType="1"/>
            </p:cNvSpPr>
            <p:nvPr/>
          </p:nvSpPr>
          <p:spPr bwMode="auto">
            <a:xfrm>
              <a:off x="5143" y="2895"/>
              <a:ext cx="27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9" name="Line 970"/>
            <p:cNvSpPr>
              <a:spLocks noChangeShapeType="1"/>
            </p:cNvSpPr>
            <p:nvPr/>
          </p:nvSpPr>
          <p:spPr bwMode="auto">
            <a:xfrm>
              <a:off x="4419" y="2877"/>
              <a:ext cx="22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0" name="Line 971"/>
            <p:cNvSpPr>
              <a:spLocks noChangeShapeType="1"/>
            </p:cNvSpPr>
            <p:nvPr/>
          </p:nvSpPr>
          <p:spPr bwMode="auto">
            <a:xfrm>
              <a:off x="5086" y="2828"/>
              <a:ext cx="2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1" name="Line 972"/>
            <p:cNvSpPr>
              <a:spLocks noChangeShapeType="1"/>
            </p:cNvSpPr>
            <p:nvPr/>
          </p:nvSpPr>
          <p:spPr bwMode="auto">
            <a:xfrm>
              <a:off x="5199" y="2877"/>
              <a:ext cx="159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2" name="Line 973"/>
            <p:cNvSpPr>
              <a:spLocks noChangeShapeType="1"/>
            </p:cNvSpPr>
            <p:nvPr/>
          </p:nvSpPr>
          <p:spPr bwMode="auto">
            <a:xfrm>
              <a:off x="4427" y="2785"/>
              <a:ext cx="21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3" name="Line 974"/>
            <p:cNvSpPr>
              <a:spLocks noChangeShapeType="1"/>
            </p:cNvSpPr>
            <p:nvPr/>
          </p:nvSpPr>
          <p:spPr bwMode="auto">
            <a:xfrm>
              <a:off x="5011" y="2785"/>
              <a:ext cx="0" cy="9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4" name="Line 975"/>
            <p:cNvSpPr>
              <a:spLocks noChangeShapeType="1"/>
            </p:cNvSpPr>
            <p:nvPr/>
          </p:nvSpPr>
          <p:spPr bwMode="auto">
            <a:xfrm flipV="1">
              <a:off x="4766" y="2785"/>
              <a:ext cx="0" cy="9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5" name="Line 976"/>
            <p:cNvSpPr>
              <a:spLocks noChangeShapeType="1"/>
            </p:cNvSpPr>
            <p:nvPr/>
          </p:nvSpPr>
          <p:spPr bwMode="auto">
            <a:xfrm flipV="1">
              <a:off x="5011" y="2784"/>
              <a:ext cx="0" cy="9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6" name="Line 977"/>
            <p:cNvSpPr>
              <a:spLocks noChangeShapeType="1"/>
            </p:cNvSpPr>
            <p:nvPr/>
          </p:nvSpPr>
          <p:spPr bwMode="auto">
            <a:xfrm>
              <a:off x="4766" y="2784"/>
              <a:ext cx="0" cy="9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7" name="Line 978"/>
            <p:cNvSpPr>
              <a:spLocks noChangeShapeType="1"/>
            </p:cNvSpPr>
            <p:nvPr/>
          </p:nvSpPr>
          <p:spPr bwMode="auto">
            <a:xfrm>
              <a:off x="5112" y="2782"/>
              <a:ext cx="1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" name="Freeform 979"/>
            <p:cNvSpPr>
              <a:spLocks/>
            </p:cNvSpPr>
            <p:nvPr/>
          </p:nvSpPr>
          <p:spPr bwMode="auto">
            <a:xfrm>
              <a:off x="5112" y="2777"/>
              <a:ext cx="20" cy="5"/>
            </a:xfrm>
            <a:custGeom>
              <a:avLst/>
              <a:gdLst>
                <a:gd name="T0" fmla="*/ 0 w 141"/>
                <a:gd name="T1" fmla="*/ 38 h 38"/>
                <a:gd name="T2" fmla="*/ 34 w 141"/>
                <a:gd name="T3" fmla="*/ 25 h 38"/>
                <a:gd name="T4" fmla="*/ 69 w 141"/>
                <a:gd name="T5" fmla="*/ 14 h 38"/>
                <a:gd name="T6" fmla="*/ 86 w 141"/>
                <a:gd name="T7" fmla="*/ 9 h 38"/>
                <a:gd name="T8" fmla="*/ 104 w 141"/>
                <a:gd name="T9" fmla="*/ 5 h 38"/>
                <a:gd name="T10" fmla="*/ 141 w 141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38">
                  <a:moveTo>
                    <a:pt x="0" y="38"/>
                  </a:moveTo>
                  <a:lnTo>
                    <a:pt x="34" y="25"/>
                  </a:lnTo>
                  <a:lnTo>
                    <a:pt x="69" y="14"/>
                  </a:lnTo>
                  <a:lnTo>
                    <a:pt x="86" y="9"/>
                  </a:lnTo>
                  <a:lnTo>
                    <a:pt x="104" y="5"/>
                  </a:lnTo>
                  <a:lnTo>
                    <a:pt x="14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9" name="Line 980"/>
            <p:cNvSpPr>
              <a:spLocks noChangeShapeType="1"/>
            </p:cNvSpPr>
            <p:nvPr/>
          </p:nvSpPr>
          <p:spPr bwMode="auto">
            <a:xfrm flipV="1">
              <a:off x="5134" y="2776"/>
              <a:ext cx="2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0" name="Line 981"/>
            <p:cNvSpPr>
              <a:spLocks noChangeShapeType="1"/>
            </p:cNvSpPr>
            <p:nvPr/>
          </p:nvSpPr>
          <p:spPr bwMode="auto">
            <a:xfrm flipH="1">
              <a:off x="5174" y="2785"/>
              <a:ext cx="176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1" name="Line 982"/>
            <p:cNvSpPr>
              <a:spLocks noChangeShapeType="1"/>
            </p:cNvSpPr>
            <p:nvPr/>
          </p:nvSpPr>
          <p:spPr bwMode="auto">
            <a:xfrm flipV="1">
              <a:off x="5169" y="2783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2" name="Line 983"/>
            <p:cNvSpPr>
              <a:spLocks noChangeShapeType="1"/>
            </p:cNvSpPr>
            <p:nvPr/>
          </p:nvSpPr>
          <p:spPr bwMode="auto">
            <a:xfrm flipH="1">
              <a:off x="5173" y="2785"/>
              <a:ext cx="1" cy="2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3" name="Freeform 984"/>
            <p:cNvSpPr>
              <a:spLocks/>
            </p:cNvSpPr>
            <p:nvPr/>
          </p:nvSpPr>
          <p:spPr bwMode="auto">
            <a:xfrm>
              <a:off x="5151" y="2777"/>
              <a:ext cx="19" cy="6"/>
            </a:xfrm>
            <a:custGeom>
              <a:avLst/>
              <a:gdLst>
                <a:gd name="T0" fmla="*/ 0 w 130"/>
                <a:gd name="T1" fmla="*/ 0 h 37"/>
                <a:gd name="T2" fmla="*/ 34 w 130"/>
                <a:gd name="T3" fmla="*/ 4 h 37"/>
                <a:gd name="T4" fmla="*/ 51 w 130"/>
                <a:gd name="T5" fmla="*/ 7 h 37"/>
                <a:gd name="T6" fmla="*/ 66 w 130"/>
                <a:gd name="T7" fmla="*/ 13 h 37"/>
                <a:gd name="T8" fmla="*/ 98 w 130"/>
                <a:gd name="T9" fmla="*/ 24 h 37"/>
                <a:gd name="T10" fmla="*/ 130 w 130"/>
                <a:gd name="T1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37">
                  <a:moveTo>
                    <a:pt x="0" y="0"/>
                  </a:moveTo>
                  <a:lnTo>
                    <a:pt x="34" y="4"/>
                  </a:lnTo>
                  <a:lnTo>
                    <a:pt x="51" y="7"/>
                  </a:lnTo>
                  <a:lnTo>
                    <a:pt x="66" y="13"/>
                  </a:lnTo>
                  <a:lnTo>
                    <a:pt x="98" y="24"/>
                  </a:lnTo>
                  <a:lnTo>
                    <a:pt x="130" y="3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4" name="Line 985"/>
            <p:cNvSpPr>
              <a:spLocks noChangeShapeType="1"/>
            </p:cNvSpPr>
            <p:nvPr/>
          </p:nvSpPr>
          <p:spPr bwMode="auto">
            <a:xfrm flipV="1">
              <a:off x="5136" y="2776"/>
              <a:ext cx="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5" name="Line 986"/>
            <p:cNvSpPr>
              <a:spLocks noChangeShapeType="1"/>
            </p:cNvSpPr>
            <p:nvPr/>
          </p:nvSpPr>
          <p:spPr bwMode="auto">
            <a:xfrm>
              <a:off x="5240" y="2770"/>
              <a:ext cx="2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6" name="Line 987"/>
            <p:cNvSpPr>
              <a:spLocks noChangeShapeType="1"/>
            </p:cNvSpPr>
            <p:nvPr/>
          </p:nvSpPr>
          <p:spPr bwMode="auto">
            <a:xfrm>
              <a:off x="4512" y="2770"/>
              <a:ext cx="2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7" name="Line 988"/>
            <p:cNvSpPr>
              <a:spLocks noChangeShapeType="1"/>
            </p:cNvSpPr>
            <p:nvPr/>
          </p:nvSpPr>
          <p:spPr bwMode="auto">
            <a:xfrm flipH="1">
              <a:off x="5241" y="2755"/>
              <a:ext cx="2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8" name="Line 989"/>
            <p:cNvSpPr>
              <a:spLocks noChangeShapeType="1"/>
            </p:cNvSpPr>
            <p:nvPr/>
          </p:nvSpPr>
          <p:spPr bwMode="auto">
            <a:xfrm flipH="1">
              <a:off x="4513" y="2755"/>
              <a:ext cx="24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9" name="Line 990"/>
            <p:cNvSpPr>
              <a:spLocks noChangeShapeType="1"/>
            </p:cNvSpPr>
            <p:nvPr/>
          </p:nvSpPr>
          <p:spPr bwMode="auto">
            <a:xfrm flipH="1">
              <a:off x="5242" y="2753"/>
              <a:ext cx="2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0" name="Line 991"/>
            <p:cNvSpPr>
              <a:spLocks noChangeShapeType="1"/>
            </p:cNvSpPr>
            <p:nvPr/>
          </p:nvSpPr>
          <p:spPr bwMode="auto">
            <a:xfrm flipH="1">
              <a:off x="4514" y="2753"/>
              <a:ext cx="21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1" name="Line 992"/>
            <p:cNvSpPr>
              <a:spLocks noChangeShapeType="1"/>
            </p:cNvSpPr>
            <p:nvPr/>
          </p:nvSpPr>
          <p:spPr bwMode="auto">
            <a:xfrm>
              <a:off x="4516" y="2752"/>
              <a:ext cx="1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2" name="Line 993"/>
            <p:cNvSpPr>
              <a:spLocks noChangeShapeType="1"/>
            </p:cNvSpPr>
            <p:nvPr/>
          </p:nvSpPr>
          <p:spPr bwMode="auto">
            <a:xfrm>
              <a:off x="5244" y="2752"/>
              <a:ext cx="1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3" name="Freeform 994"/>
            <p:cNvSpPr>
              <a:spLocks/>
            </p:cNvSpPr>
            <p:nvPr/>
          </p:nvSpPr>
          <p:spPr bwMode="auto">
            <a:xfrm>
              <a:off x="4509" y="2770"/>
              <a:ext cx="3" cy="0"/>
            </a:xfrm>
            <a:custGeom>
              <a:avLst/>
              <a:gdLst>
                <a:gd name="T0" fmla="*/ 0 w 20"/>
                <a:gd name="T1" fmla="*/ 12 w 20"/>
                <a:gd name="T2" fmla="*/ 17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12" y="0"/>
                  </a:lnTo>
                  <a:lnTo>
                    <a:pt x="17" y="0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4" name="Freeform 995"/>
            <p:cNvSpPr>
              <a:spLocks/>
            </p:cNvSpPr>
            <p:nvPr/>
          </p:nvSpPr>
          <p:spPr bwMode="auto">
            <a:xfrm>
              <a:off x="4510" y="2755"/>
              <a:ext cx="3" cy="0"/>
            </a:xfrm>
            <a:custGeom>
              <a:avLst/>
              <a:gdLst>
                <a:gd name="T0" fmla="*/ 0 w 20"/>
                <a:gd name="T1" fmla="*/ 13 w 20"/>
                <a:gd name="T2" fmla="*/ 17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13" y="0"/>
                  </a:lnTo>
                  <a:lnTo>
                    <a:pt x="17" y="0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5" name="Freeform 996"/>
            <p:cNvSpPr>
              <a:spLocks/>
            </p:cNvSpPr>
            <p:nvPr/>
          </p:nvSpPr>
          <p:spPr bwMode="auto">
            <a:xfrm>
              <a:off x="5237" y="2770"/>
              <a:ext cx="3" cy="0"/>
            </a:xfrm>
            <a:custGeom>
              <a:avLst/>
              <a:gdLst>
                <a:gd name="T0" fmla="*/ 0 w 20"/>
                <a:gd name="T1" fmla="*/ 12 w 20"/>
                <a:gd name="T2" fmla="*/ 17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12" y="0"/>
                  </a:lnTo>
                  <a:lnTo>
                    <a:pt x="17" y="0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6" name="Freeform 997"/>
            <p:cNvSpPr>
              <a:spLocks/>
            </p:cNvSpPr>
            <p:nvPr/>
          </p:nvSpPr>
          <p:spPr bwMode="auto">
            <a:xfrm>
              <a:off x="5238" y="2755"/>
              <a:ext cx="3" cy="0"/>
            </a:xfrm>
            <a:custGeom>
              <a:avLst/>
              <a:gdLst>
                <a:gd name="T0" fmla="*/ 0 w 21"/>
                <a:gd name="T1" fmla="*/ 12 w 21"/>
                <a:gd name="T2" fmla="*/ 16 w 21"/>
                <a:gd name="T3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1">
                  <a:moveTo>
                    <a:pt x="0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21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7" name="Freeform 998"/>
            <p:cNvSpPr>
              <a:spLocks/>
            </p:cNvSpPr>
            <p:nvPr/>
          </p:nvSpPr>
          <p:spPr bwMode="auto">
            <a:xfrm>
              <a:off x="5264" y="2755"/>
              <a:ext cx="3" cy="0"/>
            </a:xfrm>
            <a:custGeom>
              <a:avLst/>
              <a:gdLst>
                <a:gd name="T0" fmla="*/ 0 w 20"/>
                <a:gd name="T1" fmla="*/ 3 w 20"/>
                <a:gd name="T2" fmla="*/ 8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3" y="0"/>
                  </a:lnTo>
                  <a:lnTo>
                    <a:pt x="8" y="0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8" name="Freeform 999"/>
            <p:cNvSpPr>
              <a:spLocks/>
            </p:cNvSpPr>
            <p:nvPr/>
          </p:nvSpPr>
          <p:spPr bwMode="auto">
            <a:xfrm>
              <a:off x="5265" y="2770"/>
              <a:ext cx="3" cy="0"/>
            </a:xfrm>
            <a:custGeom>
              <a:avLst/>
              <a:gdLst>
                <a:gd name="T0" fmla="*/ 0 w 20"/>
                <a:gd name="T1" fmla="*/ 4 w 20"/>
                <a:gd name="T2" fmla="*/ 8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9" name="Freeform 1000"/>
            <p:cNvSpPr>
              <a:spLocks/>
            </p:cNvSpPr>
            <p:nvPr/>
          </p:nvSpPr>
          <p:spPr bwMode="auto">
            <a:xfrm>
              <a:off x="4537" y="2755"/>
              <a:ext cx="3" cy="0"/>
            </a:xfrm>
            <a:custGeom>
              <a:avLst/>
              <a:gdLst>
                <a:gd name="T0" fmla="*/ 0 w 20"/>
                <a:gd name="T1" fmla="*/ 3 w 20"/>
                <a:gd name="T2" fmla="*/ 8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3" y="0"/>
                  </a:lnTo>
                  <a:lnTo>
                    <a:pt x="8" y="0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0" name="Freeform 1001"/>
            <p:cNvSpPr>
              <a:spLocks/>
            </p:cNvSpPr>
            <p:nvPr/>
          </p:nvSpPr>
          <p:spPr bwMode="auto">
            <a:xfrm>
              <a:off x="4537" y="2770"/>
              <a:ext cx="3" cy="0"/>
            </a:xfrm>
            <a:custGeom>
              <a:avLst/>
              <a:gdLst>
                <a:gd name="T0" fmla="*/ 0 w 20"/>
                <a:gd name="T1" fmla="*/ 3 w 20"/>
                <a:gd name="T2" fmla="*/ 8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3" y="0"/>
                  </a:lnTo>
                  <a:lnTo>
                    <a:pt x="8" y="0"/>
                  </a:lnTo>
                  <a:lnTo>
                    <a:pt x="2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1" name="Freeform 1002"/>
            <p:cNvSpPr>
              <a:spLocks/>
            </p:cNvSpPr>
            <p:nvPr/>
          </p:nvSpPr>
          <p:spPr bwMode="auto">
            <a:xfrm>
              <a:off x="4508" y="2770"/>
              <a:ext cx="1" cy="4"/>
            </a:xfrm>
            <a:custGeom>
              <a:avLst/>
              <a:gdLst>
                <a:gd name="T0" fmla="*/ 0 w 7"/>
                <a:gd name="T1" fmla="*/ 24 h 24"/>
                <a:gd name="T2" fmla="*/ 5 w 7"/>
                <a:gd name="T3" fmla="*/ 12 h 24"/>
                <a:gd name="T4" fmla="*/ 7 w 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4">
                  <a:moveTo>
                    <a:pt x="0" y="24"/>
                  </a:moveTo>
                  <a:lnTo>
                    <a:pt x="5" y="12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2" name="Freeform 1003"/>
            <p:cNvSpPr>
              <a:spLocks/>
            </p:cNvSpPr>
            <p:nvPr/>
          </p:nvSpPr>
          <p:spPr bwMode="auto">
            <a:xfrm>
              <a:off x="5236" y="2770"/>
              <a:ext cx="1" cy="4"/>
            </a:xfrm>
            <a:custGeom>
              <a:avLst/>
              <a:gdLst>
                <a:gd name="T0" fmla="*/ 0 w 6"/>
                <a:gd name="T1" fmla="*/ 24 h 24"/>
                <a:gd name="T2" fmla="*/ 4 w 6"/>
                <a:gd name="T3" fmla="*/ 12 h 24"/>
                <a:gd name="T4" fmla="*/ 6 w 6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4" y="12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3" name="Freeform 1004"/>
            <p:cNvSpPr>
              <a:spLocks/>
            </p:cNvSpPr>
            <p:nvPr/>
          </p:nvSpPr>
          <p:spPr bwMode="auto">
            <a:xfrm>
              <a:off x="5268" y="2770"/>
              <a:ext cx="1" cy="4"/>
            </a:xfrm>
            <a:custGeom>
              <a:avLst/>
              <a:gdLst>
                <a:gd name="T0" fmla="*/ 0 w 7"/>
                <a:gd name="T1" fmla="*/ 0 h 24"/>
                <a:gd name="T2" fmla="*/ 3 w 7"/>
                <a:gd name="T3" fmla="*/ 12 h 24"/>
                <a:gd name="T4" fmla="*/ 7 w 7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4">
                  <a:moveTo>
                    <a:pt x="0" y="0"/>
                  </a:moveTo>
                  <a:lnTo>
                    <a:pt x="3" y="12"/>
                  </a:lnTo>
                  <a:lnTo>
                    <a:pt x="7" y="2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4" name="Freeform 1005"/>
            <p:cNvSpPr>
              <a:spLocks/>
            </p:cNvSpPr>
            <p:nvPr/>
          </p:nvSpPr>
          <p:spPr bwMode="auto">
            <a:xfrm>
              <a:off x="4540" y="2770"/>
              <a:ext cx="1" cy="4"/>
            </a:xfrm>
            <a:custGeom>
              <a:avLst/>
              <a:gdLst>
                <a:gd name="T0" fmla="*/ 0 w 7"/>
                <a:gd name="T1" fmla="*/ 0 h 24"/>
                <a:gd name="T2" fmla="*/ 2 w 7"/>
                <a:gd name="T3" fmla="*/ 12 h 24"/>
                <a:gd name="T4" fmla="*/ 7 w 7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4">
                  <a:moveTo>
                    <a:pt x="0" y="0"/>
                  </a:moveTo>
                  <a:lnTo>
                    <a:pt x="2" y="12"/>
                  </a:lnTo>
                  <a:lnTo>
                    <a:pt x="7" y="2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5" name="Line 1006"/>
            <p:cNvSpPr>
              <a:spLocks noChangeShapeType="1"/>
            </p:cNvSpPr>
            <p:nvPr/>
          </p:nvSpPr>
          <p:spPr bwMode="auto">
            <a:xfrm>
              <a:off x="5154" y="2770"/>
              <a:ext cx="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6" name="Line 1007"/>
            <p:cNvSpPr>
              <a:spLocks noChangeShapeType="1"/>
            </p:cNvSpPr>
            <p:nvPr/>
          </p:nvSpPr>
          <p:spPr bwMode="auto">
            <a:xfrm>
              <a:off x="4585" y="2770"/>
              <a:ext cx="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7" name="Line 1008"/>
            <p:cNvSpPr>
              <a:spLocks noChangeShapeType="1"/>
            </p:cNvSpPr>
            <p:nvPr/>
          </p:nvSpPr>
          <p:spPr bwMode="auto">
            <a:xfrm>
              <a:off x="5230" y="2770"/>
              <a:ext cx="7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Line 1010"/>
          <p:cNvSpPr>
            <a:spLocks noChangeShapeType="1"/>
          </p:cNvSpPr>
          <p:nvPr/>
        </p:nvSpPr>
        <p:spPr bwMode="auto">
          <a:xfrm>
            <a:off x="8350250" y="4382242"/>
            <a:ext cx="1111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011"/>
          <p:cNvSpPr>
            <a:spLocks noChangeShapeType="1"/>
          </p:cNvSpPr>
          <p:nvPr/>
        </p:nvSpPr>
        <p:spPr bwMode="auto">
          <a:xfrm flipH="1">
            <a:off x="8340725" y="4355254"/>
            <a:ext cx="190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012"/>
          <p:cNvSpPr>
            <a:spLocks noChangeShapeType="1"/>
          </p:cNvSpPr>
          <p:nvPr/>
        </p:nvSpPr>
        <p:spPr bwMode="auto">
          <a:xfrm flipH="1">
            <a:off x="8291513" y="4355254"/>
            <a:ext cx="190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013"/>
          <p:cNvSpPr>
            <a:spLocks noChangeShapeType="1"/>
          </p:cNvSpPr>
          <p:nvPr/>
        </p:nvSpPr>
        <p:spPr bwMode="auto">
          <a:xfrm flipH="1">
            <a:off x="7186613" y="4355254"/>
            <a:ext cx="174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014"/>
          <p:cNvSpPr>
            <a:spLocks noChangeShapeType="1"/>
          </p:cNvSpPr>
          <p:nvPr/>
        </p:nvSpPr>
        <p:spPr bwMode="auto">
          <a:xfrm flipH="1">
            <a:off x="7135813" y="4355254"/>
            <a:ext cx="190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015"/>
          <p:cNvSpPr>
            <a:spLocks noChangeShapeType="1"/>
          </p:cNvSpPr>
          <p:nvPr/>
        </p:nvSpPr>
        <p:spPr bwMode="auto">
          <a:xfrm>
            <a:off x="7134225" y="4382242"/>
            <a:ext cx="1111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016"/>
          <p:cNvSpPr>
            <a:spLocks noChangeShapeType="1"/>
          </p:cNvSpPr>
          <p:nvPr/>
        </p:nvSpPr>
        <p:spPr bwMode="auto">
          <a:xfrm>
            <a:off x="7194550" y="4382242"/>
            <a:ext cx="1111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017"/>
          <p:cNvSpPr>
            <a:spLocks noChangeShapeType="1"/>
          </p:cNvSpPr>
          <p:nvPr/>
        </p:nvSpPr>
        <p:spPr bwMode="auto">
          <a:xfrm flipH="1">
            <a:off x="8169275" y="4375892"/>
            <a:ext cx="60325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018"/>
          <p:cNvSpPr>
            <a:spLocks noChangeShapeType="1"/>
          </p:cNvSpPr>
          <p:nvPr/>
        </p:nvSpPr>
        <p:spPr bwMode="auto">
          <a:xfrm flipH="1">
            <a:off x="7265988" y="4375892"/>
            <a:ext cx="60325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019"/>
          <p:cNvSpPr>
            <a:spLocks noChangeShapeType="1"/>
          </p:cNvSpPr>
          <p:nvPr/>
        </p:nvSpPr>
        <p:spPr bwMode="auto">
          <a:xfrm>
            <a:off x="8235950" y="4936279"/>
            <a:ext cx="6492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020"/>
          <p:cNvSpPr>
            <a:spLocks noChangeShapeType="1"/>
          </p:cNvSpPr>
          <p:nvPr/>
        </p:nvSpPr>
        <p:spPr bwMode="auto">
          <a:xfrm>
            <a:off x="8601075" y="4286992"/>
            <a:ext cx="284163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1021"/>
          <p:cNvSpPr>
            <a:spLocks noChangeShapeType="1"/>
          </p:cNvSpPr>
          <p:nvPr/>
        </p:nvSpPr>
        <p:spPr bwMode="auto">
          <a:xfrm flipV="1">
            <a:off x="8885238" y="4371129"/>
            <a:ext cx="0" cy="48101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022"/>
          <p:cNvSpPr>
            <a:spLocks/>
          </p:cNvSpPr>
          <p:nvPr/>
        </p:nvSpPr>
        <p:spPr bwMode="auto">
          <a:xfrm>
            <a:off x="8872538" y="4852142"/>
            <a:ext cx="26988" cy="84138"/>
          </a:xfrm>
          <a:custGeom>
            <a:avLst/>
            <a:gdLst>
              <a:gd name="T0" fmla="*/ 0 w 123"/>
              <a:gd name="T1" fmla="*/ 0 h 370"/>
              <a:gd name="T2" fmla="*/ 123 w 123"/>
              <a:gd name="T3" fmla="*/ 0 h 370"/>
              <a:gd name="T4" fmla="*/ 62 w 123"/>
              <a:gd name="T5" fmla="*/ 370 h 370"/>
              <a:gd name="T6" fmla="*/ 0 w 123"/>
              <a:gd name="T7" fmla="*/ 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3" h="370">
                <a:moveTo>
                  <a:pt x="0" y="0"/>
                </a:moveTo>
                <a:lnTo>
                  <a:pt x="123" y="0"/>
                </a:lnTo>
                <a:lnTo>
                  <a:pt x="62" y="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023"/>
          <p:cNvSpPr>
            <a:spLocks/>
          </p:cNvSpPr>
          <p:nvPr/>
        </p:nvSpPr>
        <p:spPr bwMode="auto">
          <a:xfrm>
            <a:off x="8872538" y="4286992"/>
            <a:ext cx="26988" cy="84138"/>
          </a:xfrm>
          <a:custGeom>
            <a:avLst/>
            <a:gdLst>
              <a:gd name="T0" fmla="*/ 0 w 123"/>
              <a:gd name="T1" fmla="*/ 370 h 370"/>
              <a:gd name="T2" fmla="*/ 123 w 123"/>
              <a:gd name="T3" fmla="*/ 370 h 370"/>
              <a:gd name="T4" fmla="*/ 62 w 123"/>
              <a:gd name="T5" fmla="*/ 0 h 370"/>
              <a:gd name="T6" fmla="*/ 0 w 123"/>
              <a:gd name="T7" fmla="*/ 37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3" h="370">
                <a:moveTo>
                  <a:pt x="0" y="370"/>
                </a:moveTo>
                <a:lnTo>
                  <a:pt x="123" y="370"/>
                </a:lnTo>
                <a:lnTo>
                  <a:pt x="62" y="0"/>
                </a:lnTo>
                <a:lnTo>
                  <a:pt x="0" y="3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024"/>
          <p:cNvSpPr>
            <a:spLocks/>
          </p:cNvSpPr>
          <p:nvPr/>
        </p:nvSpPr>
        <p:spPr bwMode="auto">
          <a:xfrm>
            <a:off x="8774113" y="4694979"/>
            <a:ext cx="88900" cy="11113"/>
          </a:xfrm>
          <a:custGeom>
            <a:avLst/>
            <a:gdLst>
              <a:gd name="T0" fmla="*/ 65 w 392"/>
              <a:gd name="T1" fmla="*/ 49 h 49"/>
              <a:gd name="T2" fmla="*/ 0 w 392"/>
              <a:gd name="T3" fmla="*/ 0 h 49"/>
              <a:gd name="T4" fmla="*/ 392 w 392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2" h="49">
                <a:moveTo>
                  <a:pt x="65" y="49"/>
                </a:moveTo>
                <a:lnTo>
                  <a:pt x="0" y="0"/>
                </a:lnTo>
                <a:lnTo>
                  <a:pt x="392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1025"/>
          <p:cNvSpPr>
            <a:spLocks noChangeShapeType="1"/>
          </p:cNvSpPr>
          <p:nvPr/>
        </p:nvSpPr>
        <p:spPr bwMode="auto">
          <a:xfrm flipV="1">
            <a:off x="8863013" y="4683867"/>
            <a:ext cx="0" cy="22225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026"/>
          <p:cNvSpPr>
            <a:spLocks/>
          </p:cNvSpPr>
          <p:nvPr/>
        </p:nvSpPr>
        <p:spPr bwMode="auto">
          <a:xfrm>
            <a:off x="8774113" y="4617192"/>
            <a:ext cx="88900" cy="44450"/>
          </a:xfrm>
          <a:custGeom>
            <a:avLst/>
            <a:gdLst>
              <a:gd name="T0" fmla="*/ 65 w 392"/>
              <a:gd name="T1" fmla="*/ 196 h 196"/>
              <a:gd name="T2" fmla="*/ 0 w 392"/>
              <a:gd name="T3" fmla="*/ 147 h 196"/>
              <a:gd name="T4" fmla="*/ 0 w 392"/>
              <a:gd name="T5" fmla="*/ 49 h 196"/>
              <a:gd name="T6" fmla="*/ 65 w 392"/>
              <a:gd name="T7" fmla="*/ 0 h 196"/>
              <a:gd name="T8" fmla="*/ 130 w 392"/>
              <a:gd name="T9" fmla="*/ 0 h 196"/>
              <a:gd name="T10" fmla="*/ 196 w 392"/>
              <a:gd name="T11" fmla="*/ 49 h 196"/>
              <a:gd name="T12" fmla="*/ 196 w 392"/>
              <a:gd name="T13" fmla="*/ 147 h 196"/>
              <a:gd name="T14" fmla="*/ 261 w 392"/>
              <a:gd name="T15" fmla="*/ 196 h 196"/>
              <a:gd name="T16" fmla="*/ 392 w 392"/>
              <a:gd name="T17" fmla="*/ 196 h 196"/>
              <a:gd name="T18" fmla="*/ 392 w 392"/>
              <a:gd name="T19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2" h="196">
                <a:moveTo>
                  <a:pt x="65" y="196"/>
                </a:moveTo>
                <a:lnTo>
                  <a:pt x="0" y="147"/>
                </a:lnTo>
                <a:lnTo>
                  <a:pt x="0" y="49"/>
                </a:lnTo>
                <a:lnTo>
                  <a:pt x="65" y="0"/>
                </a:lnTo>
                <a:lnTo>
                  <a:pt x="130" y="0"/>
                </a:lnTo>
                <a:lnTo>
                  <a:pt x="196" y="49"/>
                </a:lnTo>
                <a:lnTo>
                  <a:pt x="196" y="147"/>
                </a:lnTo>
                <a:lnTo>
                  <a:pt x="261" y="196"/>
                </a:lnTo>
                <a:lnTo>
                  <a:pt x="392" y="196"/>
                </a:lnTo>
                <a:lnTo>
                  <a:pt x="392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027"/>
          <p:cNvSpPr>
            <a:spLocks/>
          </p:cNvSpPr>
          <p:nvPr/>
        </p:nvSpPr>
        <p:spPr bwMode="auto">
          <a:xfrm>
            <a:off x="8774113" y="4550517"/>
            <a:ext cx="88900" cy="44450"/>
          </a:xfrm>
          <a:custGeom>
            <a:avLst/>
            <a:gdLst>
              <a:gd name="T0" fmla="*/ 326 w 392"/>
              <a:gd name="T1" fmla="*/ 197 h 197"/>
              <a:gd name="T2" fmla="*/ 392 w 392"/>
              <a:gd name="T3" fmla="*/ 148 h 197"/>
              <a:gd name="T4" fmla="*/ 392 w 392"/>
              <a:gd name="T5" fmla="*/ 49 h 197"/>
              <a:gd name="T6" fmla="*/ 326 w 392"/>
              <a:gd name="T7" fmla="*/ 0 h 197"/>
              <a:gd name="T8" fmla="*/ 196 w 392"/>
              <a:gd name="T9" fmla="*/ 0 h 197"/>
              <a:gd name="T10" fmla="*/ 130 w 392"/>
              <a:gd name="T11" fmla="*/ 49 h 197"/>
              <a:gd name="T12" fmla="*/ 130 w 392"/>
              <a:gd name="T13" fmla="*/ 197 h 197"/>
              <a:gd name="T14" fmla="*/ 0 w 392"/>
              <a:gd name="T15" fmla="*/ 197 h 197"/>
              <a:gd name="T16" fmla="*/ 0 w 392"/>
              <a:gd name="T17" fmla="*/ 0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2" h="197">
                <a:moveTo>
                  <a:pt x="326" y="197"/>
                </a:moveTo>
                <a:lnTo>
                  <a:pt x="392" y="148"/>
                </a:lnTo>
                <a:lnTo>
                  <a:pt x="392" y="49"/>
                </a:lnTo>
                <a:lnTo>
                  <a:pt x="326" y="0"/>
                </a:lnTo>
                <a:lnTo>
                  <a:pt x="196" y="0"/>
                </a:lnTo>
                <a:lnTo>
                  <a:pt x="130" y="49"/>
                </a:lnTo>
                <a:lnTo>
                  <a:pt x="130" y="197"/>
                </a:lnTo>
                <a:lnTo>
                  <a:pt x="0" y="197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1028"/>
          <p:cNvSpPr>
            <a:spLocks noChangeShapeType="1"/>
          </p:cNvSpPr>
          <p:nvPr/>
        </p:nvSpPr>
        <p:spPr bwMode="auto">
          <a:xfrm>
            <a:off x="8234363" y="4936279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1029"/>
          <p:cNvSpPr>
            <a:spLocks noChangeShapeType="1"/>
          </p:cNvSpPr>
          <p:nvPr/>
        </p:nvSpPr>
        <p:spPr bwMode="auto">
          <a:xfrm>
            <a:off x="8599488" y="4286992"/>
            <a:ext cx="15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1030"/>
          <p:cNvSpPr>
            <a:spLocks noChangeShapeType="1"/>
          </p:cNvSpPr>
          <p:nvPr/>
        </p:nvSpPr>
        <p:spPr bwMode="auto">
          <a:xfrm>
            <a:off x="8885238" y="4286992"/>
            <a:ext cx="15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1031"/>
          <p:cNvSpPr>
            <a:spLocks noChangeShapeType="1"/>
          </p:cNvSpPr>
          <p:nvPr/>
        </p:nvSpPr>
        <p:spPr bwMode="auto">
          <a:xfrm flipV="1">
            <a:off x="8556625" y="4169517"/>
            <a:ext cx="0" cy="13176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1032"/>
          <p:cNvSpPr>
            <a:spLocks noChangeShapeType="1"/>
          </p:cNvSpPr>
          <p:nvPr/>
        </p:nvSpPr>
        <p:spPr bwMode="auto">
          <a:xfrm flipV="1">
            <a:off x="6938963" y="4169517"/>
            <a:ext cx="0" cy="131763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033"/>
          <p:cNvSpPr>
            <a:spLocks noChangeShapeType="1"/>
          </p:cNvSpPr>
          <p:nvPr/>
        </p:nvSpPr>
        <p:spPr bwMode="auto">
          <a:xfrm flipH="1">
            <a:off x="7023100" y="4169517"/>
            <a:ext cx="14493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034"/>
          <p:cNvSpPr>
            <a:spLocks/>
          </p:cNvSpPr>
          <p:nvPr/>
        </p:nvSpPr>
        <p:spPr bwMode="auto">
          <a:xfrm>
            <a:off x="8472488" y="4155229"/>
            <a:ext cx="84138" cy="28575"/>
          </a:xfrm>
          <a:custGeom>
            <a:avLst/>
            <a:gdLst>
              <a:gd name="T0" fmla="*/ 0 w 370"/>
              <a:gd name="T1" fmla="*/ 0 h 123"/>
              <a:gd name="T2" fmla="*/ 0 w 370"/>
              <a:gd name="T3" fmla="*/ 123 h 123"/>
              <a:gd name="T4" fmla="*/ 370 w 370"/>
              <a:gd name="T5" fmla="*/ 62 h 123"/>
              <a:gd name="T6" fmla="*/ 0 w 370"/>
              <a:gd name="T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" h="123">
                <a:moveTo>
                  <a:pt x="0" y="0"/>
                </a:moveTo>
                <a:lnTo>
                  <a:pt x="0" y="123"/>
                </a:lnTo>
                <a:lnTo>
                  <a:pt x="370" y="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035"/>
          <p:cNvSpPr>
            <a:spLocks/>
          </p:cNvSpPr>
          <p:nvPr/>
        </p:nvSpPr>
        <p:spPr bwMode="auto">
          <a:xfrm>
            <a:off x="6938963" y="4155229"/>
            <a:ext cx="84138" cy="28575"/>
          </a:xfrm>
          <a:custGeom>
            <a:avLst/>
            <a:gdLst>
              <a:gd name="T0" fmla="*/ 370 w 370"/>
              <a:gd name="T1" fmla="*/ 0 h 123"/>
              <a:gd name="T2" fmla="*/ 370 w 370"/>
              <a:gd name="T3" fmla="*/ 123 h 123"/>
              <a:gd name="T4" fmla="*/ 0 w 370"/>
              <a:gd name="T5" fmla="*/ 62 h 123"/>
              <a:gd name="T6" fmla="*/ 370 w 370"/>
              <a:gd name="T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" h="123">
                <a:moveTo>
                  <a:pt x="370" y="0"/>
                </a:moveTo>
                <a:lnTo>
                  <a:pt x="370" y="123"/>
                </a:lnTo>
                <a:lnTo>
                  <a:pt x="0" y="62"/>
                </a:lnTo>
                <a:lnTo>
                  <a:pt x="37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036"/>
          <p:cNvSpPr>
            <a:spLocks/>
          </p:cNvSpPr>
          <p:nvPr/>
        </p:nvSpPr>
        <p:spPr bwMode="auto">
          <a:xfrm>
            <a:off x="7678738" y="4058392"/>
            <a:ext cx="44450" cy="44450"/>
          </a:xfrm>
          <a:custGeom>
            <a:avLst/>
            <a:gdLst>
              <a:gd name="T0" fmla="*/ 0 w 196"/>
              <a:gd name="T1" fmla="*/ 65 h 196"/>
              <a:gd name="T2" fmla="*/ 49 w 196"/>
              <a:gd name="T3" fmla="*/ 0 h 196"/>
              <a:gd name="T4" fmla="*/ 147 w 196"/>
              <a:gd name="T5" fmla="*/ 0 h 196"/>
              <a:gd name="T6" fmla="*/ 196 w 196"/>
              <a:gd name="T7" fmla="*/ 65 h 196"/>
              <a:gd name="T8" fmla="*/ 196 w 196"/>
              <a:gd name="T9" fmla="*/ 130 h 196"/>
              <a:gd name="T10" fmla="*/ 147 w 196"/>
              <a:gd name="T11" fmla="*/ 196 h 196"/>
              <a:gd name="T12" fmla="*/ 97 w 196"/>
              <a:gd name="T13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6" h="196">
                <a:moveTo>
                  <a:pt x="0" y="65"/>
                </a:moveTo>
                <a:lnTo>
                  <a:pt x="49" y="0"/>
                </a:lnTo>
                <a:lnTo>
                  <a:pt x="147" y="0"/>
                </a:lnTo>
                <a:lnTo>
                  <a:pt x="196" y="65"/>
                </a:lnTo>
                <a:lnTo>
                  <a:pt x="196" y="130"/>
                </a:lnTo>
                <a:lnTo>
                  <a:pt x="147" y="196"/>
                </a:lnTo>
                <a:lnTo>
                  <a:pt x="97" y="196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037"/>
          <p:cNvSpPr>
            <a:spLocks/>
          </p:cNvSpPr>
          <p:nvPr/>
        </p:nvSpPr>
        <p:spPr bwMode="auto">
          <a:xfrm>
            <a:off x="7678738" y="4102842"/>
            <a:ext cx="44450" cy="44450"/>
          </a:xfrm>
          <a:custGeom>
            <a:avLst/>
            <a:gdLst>
              <a:gd name="T0" fmla="*/ 147 w 196"/>
              <a:gd name="T1" fmla="*/ 0 h 196"/>
              <a:gd name="T2" fmla="*/ 196 w 196"/>
              <a:gd name="T3" fmla="*/ 65 h 196"/>
              <a:gd name="T4" fmla="*/ 196 w 196"/>
              <a:gd name="T5" fmla="*/ 130 h 196"/>
              <a:gd name="T6" fmla="*/ 147 w 196"/>
              <a:gd name="T7" fmla="*/ 196 h 196"/>
              <a:gd name="T8" fmla="*/ 49 w 196"/>
              <a:gd name="T9" fmla="*/ 196 h 196"/>
              <a:gd name="T10" fmla="*/ 0 w 196"/>
              <a:gd name="T11" fmla="*/ 13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" h="196">
                <a:moveTo>
                  <a:pt x="147" y="0"/>
                </a:moveTo>
                <a:lnTo>
                  <a:pt x="196" y="65"/>
                </a:lnTo>
                <a:lnTo>
                  <a:pt x="196" y="130"/>
                </a:lnTo>
                <a:lnTo>
                  <a:pt x="147" y="196"/>
                </a:lnTo>
                <a:lnTo>
                  <a:pt x="49" y="196"/>
                </a:lnTo>
                <a:lnTo>
                  <a:pt x="0" y="130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038"/>
          <p:cNvSpPr>
            <a:spLocks/>
          </p:cNvSpPr>
          <p:nvPr/>
        </p:nvSpPr>
        <p:spPr bwMode="auto">
          <a:xfrm>
            <a:off x="7745413" y="4058392"/>
            <a:ext cx="11113" cy="88900"/>
          </a:xfrm>
          <a:custGeom>
            <a:avLst/>
            <a:gdLst>
              <a:gd name="T0" fmla="*/ 0 w 49"/>
              <a:gd name="T1" fmla="*/ 65 h 392"/>
              <a:gd name="T2" fmla="*/ 49 w 49"/>
              <a:gd name="T3" fmla="*/ 0 h 392"/>
              <a:gd name="T4" fmla="*/ 49 w 49"/>
              <a:gd name="T5" fmla="*/ 392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9" h="392">
                <a:moveTo>
                  <a:pt x="0" y="65"/>
                </a:moveTo>
                <a:lnTo>
                  <a:pt x="49" y="0"/>
                </a:lnTo>
                <a:lnTo>
                  <a:pt x="49" y="392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1039"/>
          <p:cNvSpPr>
            <a:spLocks noChangeShapeType="1"/>
          </p:cNvSpPr>
          <p:nvPr/>
        </p:nvSpPr>
        <p:spPr bwMode="auto">
          <a:xfrm>
            <a:off x="7745413" y="4147292"/>
            <a:ext cx="22225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040"/>
          <p:cNvSpPr>
            <a:spLocks/>
          </p:cNvSpPr>
          <p:nvPr/>
        </p:nvSpPr>
        <p:spPr bwMode="auto">
          <a:xfrm>
            <a:off x="7789863" y="4058392"/>
            <a:ext cx="44450" cy="88900"/>
          </a:xfrm>
          <a:custGeom>
            <a:avLst/>
            <a:gdLst>
              <a:gd name="T0" fmla="*/ 50 w 196"/>
              <a:gd name="T1" fmla="*/ 392 h 392"/>
              <a:gd name="T2" fmla="*/ 0 w 196"/>
              <a:gd name="T3" fmla="*/ 326 h 392"/>
              <a:gd name="T4" fmla="*/ 0 w 196"/>
              <a:gd name="T5" fmla="*/ 261 h 392"/>
              <a:gd name="T6" fmla="*/ 50 w 196"/>
              <a:gd name="T7" fmla="*/ 196 h 392"/>
              <a:gd name="T8" fmla="*/ 147 w 196"/>
              <a:gd name="T9" fmla="*/ 196 h 392"/>
              <a:gd name="T10" fmla="*/ 196 w 196"/>
              <a:gd name="T11" fmla="*/ 130 h 392"/>
              <a:gd name="T12" fmla="*/ 196 w 196"/>
              <a:gd name="T13" fmla="*/ 65 h 392"/>
              <a:gd name="T14" fmla="*/ 147 w 196"/>
              <a:gd name="T15" fmla="*/ 0 h 392"/>
              <a:gd name="T16" fmla="*/ 50 w 196"/>
              <a:gd name="T17" fmla="*/ 0 h 392"/>
              <a:gd name="T18" fmla="*/ 0 w 196"/>
              <a:gd name="T19" fmla="*/ 65 h 392"/>
              <a:gd name="T20" fmla="*/ 0 w 196"/>
              <a:gd name="T21" fmla="*/ 130 h 392"/>
              <a:gd name="T22" fmla="*/ 50 w 196"/>
              <a:gd name="T23" fmla="*/ 196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392">
                <a:moveTo>
                  <a:pt x="50" y="392"/>
                </a:moveTo>
                <a:lnTo>
                  <a:pt x="0" y="326"/>
                </a:lnTo>
                <a:lnTo>
                  <a:pt x="0" y="261"/>
                </a:lnTo>
                <a:lnTo>
                  <a:pt x="50" y="196"/>
                </a:lnTo>
                <a:lnTo>
                  <a:pt x="147" y="196"/>
                </a:lnTo>
                <a:lnTo>
                  <a:pt x="196" y="130"/>
                </a:lnTo>
                <a:lnTo>
                  <a:pt x="196" y="65"/>
                </a:lnTo>
                <a:lnTo>
                  <a:pt x="147" y="0"/>
                </a:lnTo>
                <a:lnTo>
                  <a:pt x="50" y="0"/>
                </a:lnTo>
                <a:lnTo>
                  <a:pt x="0" y="65"/>
                </a:lnTo>
                <a:lnTo>
                  <a:pt x="0" y="130"/>
                </a:lnTo>
                <a:lnTo>
                  <a:pt x="50" y="196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041"/>
          <p:cNvSpPr>
            <a:spLocks/>
          </p:cNvSpPr>
          <p:nvPr/>
        </p:nvSpPr>
        <p:spPr bwMode="auto">
          <a:xfrm>
            <a:off x="7800975" y="4102842"/>
            <a:ext cx="33338" cy="44450"/>
          </a:xfrm>
          <a:custGeom>
            <a:avLst/>
            <a:gdLst>
              <a:gd name="T0" fmla="*/ 97 w 146"/>
              <a:gd name="T1" fmla="*/ 0 h 196"/>
              <a:gd name="T2" fmla="*/ 146 w 146"/>
              <a:gd name="T3" fmla="*/ 65 h 196"/>
              <a:gd name="T4" fmla="*/ 146 w 146"/>
              <a:gd name="T5" fmla="*/ 130 h 196"/>
              <a:gd name="T6" fmla="*/ 97 w 146"/>
              <a:gd name="T7" fmla="*/ 196 h 196"/>
              <a:gd name="T8" fmla="*/ 0 w 146"/>
              <a:gd name="T9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" h="196">
                <a:moveTo>
                  <a:pt x="97" y="0"/>
                </a:moveTo>
                <a:lnTo>
                  <a:pt x="146" y="65"/>
                </a:lnTo>
                <a:lnTo>
                  <a:pt x="146" y="130"/>
                </a:lnTo>
                <a:lnTo>
                  <a:pt x="97" y="196"/>
                </a:lnTo>
                <a:lnTo>
                  <a:pt x="0" y="196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1042"/>
          <p:cNvSpPr>
            <a:spLocks noChangeShapeType="1"/>
          </p:cNvSpPr>
          <p:nvPr/>
        </p:nvSpPr>
        <p:spPr bwMode="auto">
          <a:xfrm>
            <a:off x="8556625" y="4302867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1043"/>
          <p:cNvSpPr>
            <a:spLocks noChangeShapeType="1"/>
          </p:cNvSpPr>
          <p:nvPr/>
        </p:nvSpPr>
        <p:spPr bwMode="auto">
          <a:xfrm>
            <a:off x="6938963" y="4302867"/>
            <a:ext cx="15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1044"/>
          <p:cNvSpPr>
            <a:spLocks noChangeShapeType="1"/>
          </p:cNvSpPr>
          <p:nvPr/>
        </p:nvSpPr>
        <p:spPr bwMode="auto">
          <a:xfrm>
            <a:off x="6938963" y="4169517"/>
            <a:ext cx="1588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1045"/>
          <p:cNvSpPr>
            <a:spLocks/>
          </p:cNvSpPr>
          <p:nvPr/>
        </p:nvSpPr>
        <p:spPr bwMode="auto">
          <a:xfrm>
            <a:off x="8713788" y="4055217"/>
            <a:ext cx="44450" cy="58738"/>
          </a:xfrm>
          <a:custGeom>
            <a:avLst/>
            <a:gdLst>
              <a:gd name="T0" fmla="*/ 49 w 197"/>
              <a:gd name="T1" fmla="*/ 261 h 261"/>
              <a:gd name="T2" fmla="*/ 0 w 197"/>
              <a:gd name="T3" fmla="*/ 196 h 261"/>
              <a:gd name="T4" fmla="*/ 0 w 197"/>
              <a:gd name="T5" fmla="*/ 65 h 261"/>
              <a:gd name="T6" fmla="*/ 49 w 197"/>
              <a:gd name="T7" fmla="*/ 0 h 261"/>
              <a:gd name="T8" fmla="*/ 147 w 197"/>
              <a:gd name="T9" fmla="*/ 0 h 261"/>
              <a:gd name="T10" fmla="*/ 197 w 197"/>
              <a:gd name="T11" fmla="*/ 65 h 261"/>
              <a:gd name="T12" fmla="*/ 197 w 197"/>
              <a:gd name="T13" fmla="*/ 196 h 261"/>
              <a:gd name="T14" fmla="*/ 147 w 197"/>
              <a:gd name="T15" fmla="*/ 261 h 261"/>
              <a:gd name="T16" fmla="*/ 49 w 197"/>
              <a:gd name="T17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7" h="261">
                <a:moveTo>
                  <a:pt x="49" y="261"/>
                </a:moveTo>
                <a:lnTo>
                  <a:pt x="0" y="196"/>
                </a:lnTo>
                <a:lnTo>
                  <a:pt x="0" y="65"/>
                </a:lnTo>
                <a:lnTo>
                  <a:pt x="49" y="0"/>
                </a:lnTo>
                <a:lnTo>
                  <a:pt x="147" y="0"/>
                </a:lnTo>
                <a:lnTo>
                  <a:pt x="197" y="65"/>
                </a:lnTo>
                <a:lnTo>
                  <a:pt x="197" y="196"/>
                </a:lnTo>
                <a:lnTo>
                  <a:pt x="147" y="261"/>
                </a:lnTo>
                <a:lnTo>
                  <a:pt x="49" y="261"/>
                </a:lnTo>
                <a:close/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1046"/>
          <p:cNvSpPr>
            <a:spLocks noChangeShapeType="1"/>
          </p:cNvSpPr>
          <p:nvPr/>
        </p:nvSpPr>
        <p:spPr bwMode="auto">
          <a:xfrm flipV="1">
            <a:off x="8718550" y="4039342"/>
            <a:ext cx="33338" cy="8890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1047"/>
          <p:cNvSpPr>
            <a:spLocks/>
          </p:cNvSpPr>
          <p:nvPr/>
        </p:nvSpPr>
        <p:spPr bwMode="auto">
          <a:xfrm>
            <a:off x="8793163" y="4036167"/>
            <a:ext cx="44450" cy="88900"/>
          </a:xfrm>
          <a:custGeom>
            <a:avLst/>
            <a:gdLst>
              <a:gd name="T0" fmla="*/ 49 w 197"/>
              <a:gd name="T1" fmla="*/ 392 h 392"/>
              <a:gd name="T2" fmla="*/ 98 w 197"/>
              <a:gd name="T3" fmla="*/ 392 h 392"/>
              <a:gd name="T4" fmla="*/ 197 w 197"/>
              <a:gd name="T5" fmla="*/ 262 h 392"/>
              <a:gd name="T6" fmla="*/ 197 w 197"/>
              <a:gd name="T7" fmla="*/ 66 h 392"/>
              <a:gd name="T8" fmla="*/ 147 w 197"/>
              <a:gd name="T9" fmla="*/ 0 h 392"/>
              <a:gd name="T10" fmla="*/ 49 w 197"/>
              <a:gd name="T11" fmla="*/ 0 h 392"/>
              <a:gd name="T12" fmla="*/ 0 w 197"/>
              <a:gd name="T13" fmla="*/ 66 h 392"/>
              <a:gd name="T14" fmla="*/ 0 w 197"/>
              <a:gd name="T15" fmla="*/ 131 h 392"/>
              <a:gd name="T16" fmla="*/ 49 w 197"/>
              <a:gd name="T17" fmla="*/ 196 h 392"/>
              <a:gd name="T18" fmla="*/ 197 w 197"/>
              <a:gd name="T19" fmla="*/ 196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7" h="392">
                <a:moveTo>
                  <a:pt x="49" y="392"/>
                </a:moveTo>
                <a:lnTo>
                  <a:pt x="98" y="392"/>
                </a:lnTo>
                <a:lnTo>
                  <a:pt x="197" y="262"/>
                </a:lnTo>
                <a:lnTo>
                  <a:pt x="197" y="66"/>
                </a:lnTo>
                <a:lnTo>
                  <a:pt x="147" y="0"/>
                </a:lnTo>
                <a:lnTo>
                  <a:pt x="49" y="0"/>
                </a:lnTo>
                <a:lnTo>
                  <a:pt x="0" y="66"/>
                </a:lnTo>
                <a:lnTo>
                  <a:pt x="0" y="131"/>
                </a:lnTo>
                <a:lnTo>
                  <a:pt x="49" y="196"/>
                </a:lnTo>
                <a:lnTo>
                  <a:pt x="197" y="196"/>
                </a:lnTo>
              </a:path>
            </a:pathLst>
          </a:cu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048"/>
          <p:cNvSpPr>
            <a:spLocks/>
          </p:cNvSpPr>
          <p:nvPr/>
        </p:nvSpPr>
        <p:spPr bwMode="auto">
          <a:xfrm>
            <a:off x="8555038" y="4215554"/>
            <a:ext cx="66675" cy="71438"/>
          </a:xfrm>
          <a:custGeom>
            <a:avLst/>
            <a:gdLst>
              <a:gd name="T0" fmla="*/ 295 w 295"/>
              <a:gd name="T1" fmla="*/ 83 h 316"/>
              <a:gd name="T2" fmla="*/ 0 w 295"/>
              <a:gd name="T3" fmla="*/ 316 h 316"/>
              <a:gd name="T4" fmla="*/ 203 w 295"/>
              <a:gd name="T5" fmla="*/ 0 h 316"/>
              <a:gd name="T6" fmla="*/ 295 w 295"/>
              <a:gd name="T7" fmla="*/ 83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5" h="316">
                <a:moveTo>
                  <a:pt x="295" y="83"/>
                </a:moveTo>
                <a:lnTo>
                  <a:pt x="0" y="316"/>
                </a:lnTo>
                <a:lnTo>
                  <a:pt x="203" y="0"/>
                </a:lnTo>
                <a:lnTo>
                  <a:pt x="295" y="8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1049"/>
          <p:cNvSpPr>
            <a:spLocks noChangeShapeType="1"/>
          </p:cNvSpPr>
          <p:nvPr/>
        </p:nvSpPr>
        <p:spPr bwMode="auto">
          <a:xfrm flipV="1">
            <a:off x="8612188" y="4147292"/>
            <a:ext cx="69850" cy="77788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1050"/>
          <p:cNvSpPr>
            <a:spLocks noChangeShapeType="1"/>
          </p:cNvSpPr>
          <p:nvPr/>
        </p:nvSpPr>
        <p:spPr bwMode="auto">
          <a:xfrm>
            <a:off x="8682038" y="4147292"/>
            <a:ext cx="171450" cy="0"/>
          </a:xfrm>
          <a:prstGeom prst="line">
            <a:avLst/>
          </a:prstGeom>
          <a:noFill/>
          <a:ln w="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3" name="Picture 2" descr="0403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0" y="929091"/>
            <a:ext cx="3971633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54" name="Picture 3" descr="0403"/>
          <p:cNvPicPr>
            <a:picLocks noChangeAspect="1" noChangeArrowheads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7" y="3488206"/>
            <a:ext cx="2160240" cy="128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528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LED </a:t>
            </a: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pendant light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fitting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PLFM LED 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7170" name="Picture 2" descr="OSRAM LED E27 8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62913" y="3138433"/>
            <a:ext cx="518832" cy="75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1" name="Picture 3" descr="MASTER-LEDbulb-7-40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31507" y="3099132"/>
            <a:ext cx="484684" cy="73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3" name="Picture 5" descr="PLFM LED hladilo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D4C9C9">
                  <a:alpha val="9412"/>
                </a:srgbClr>
              </a:clrFrom>
              <a:clrTo>
                <a:srgbClr val="D4C9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r="6591"/>
          <a:stretch/>
        </p:blipFill>
        <p:spPr bwMode="auto">
          <a:xfrm flipV="1">
            <a:off x="3059832" y="1772816"/>
            <a:ext cx="550778" cy="115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521086"/>
              </p:ext>
            </p:extLst>
          </p:nvPr>
        </p:nvGraphicFramePr>
        <p:xfrm>
          <a:off x="504446" y="4545124"/>
          <a:ext cx="3807693" cy="80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LED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2000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r>
                        <a:rPr lang="hr-HR" sz="1200" baseline="0" dirty="0" smtClean="0">
                          <a:solidFill>
                            <a:schemeClr val="bg1"/>
                          </a:solidFill>
                        </a:rPr>
                        <a:t>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E27 LED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1100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:\TEPEx\Katalog 2012\2016-2017\PIC\PLFM_LED_karta_katalogowa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6" y="865629"/>
            <a:ext cx="2014416" cy="31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224286"/>
              </p:ext>
            </p:extLst>
          </p:nvPr>
        </p:nvGraphicFramePr>
        <p:xfrm>
          <a:off x="5004047" y="1467025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e IIC T6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+60C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230V ±10% AC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" name="Picture 3" descr="PLFM 70 HSE s zidnim nosačem"/>
          <p:cNvPicPr>
            <a:picLocks noChangeAspect="1" noChangeArrowheads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2" t="17250" r="28249" b="17902"/>
          <a:stretch/>
        </p:blipFill>
        <p:spPr bwMode="auto">
          <a:xfrm>
            <a:off x="5998129" y="3140434"/>
            <a:ext cx="2149681" cy="305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5169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60467" y="1354631"/>
            <a:ext cx="8001056" cy="347787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b="1" dirty="0" err="1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cs typeface="+mn-cs"/>
              </a:rPr>
              <a:t>TEPEx</a:t>
            </a:r>
            <a:r>
              <a:rPr lang="en-US" sz="28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cs typeface="+mn-cs"/>
              </a:rPr>
              <a:t> - the regional leader in manufacturing of the explosion-protected electrical equipment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000" b="1" dirty="0" smtClean="0">
              <a:ln w="1905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Our </a:t>
            </a:r>
            <a:r>
              <a:rPr lang="en-US" sz="28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vision:  continue the tradition of more than 60 years of experience in the </a:t>
            </a:r>
            <a:r>
              <a:rPr lang="en-US" sz="2800" b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field</a:t>
            </a:r>
            <a:endParaRPr lang="hr-HR" sz="2800" b="1" dirty="0" smtClean="0">
              <a:ln w="1905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1905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000" b="1" dirty="0" smtClean="0">
              <a:ln w="1905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000" b="1" dirty="0" smtClean="0">
              <a:ln w="1905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000" b="1" dirty="0" smtClean="0">
              <a:ln w="1905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9" y="548394"/>
            <a:ext cx="6516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  <a:cs typeface="+mn-cs"/>
              </a:rPr>
              <a:t>Who we are and what we do</a:t>
            </a:r>
          </a:p>
        </p:txBody>
      </p:sp>
      <p:pic>
        <p:nvPicPr>
          <p:cNvPr id="5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46264" y="3941401"/>
            <a:ext cx="7429461" cy="971759"/>
            <a:chOff x="792681" y="3501357"/>
            <a:chExt cx="7429461" cy="971759"/>
          </a:xfrm>
        </p:grpSpPr>
        <p:sp>
          <p:nvSpPr>
            <p:cNvPr id="7" name="Striped Right Arrow 6"/>
            <p:cNvSpPr/>
            <p:nvPr/>
          </p:nvSpPr>
          <p:spPr>
            <a:xfrm>
              <a:off x="2008141" y="3510432"/>
              <a:ext cx="2038950" cy="962684"/>
            </a:xfrm>
            <a:prstGeom prst="stripedRightArrow">
              <a:avLst>
                <a:gd name="adj1" fmla="val 52300"/>
                <a:gd name="adj2" fmla="val 32634"/>
              </a:avLst>
            </a:prstGeom>
            <a:solidFill>
              <a:schemeClr val="tx2">
                <a:lumMod val="7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90" r="40446" b="13602"/>
            <a:stretch/>
          </p:blipFill>
          <p:spPr>
            <a:xfrm>
              <a:off x="2569581" y="3834257"/>
              <a:ext cx="916069" cy="305958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792681" y="3688954"/>
              <a:ext cx="12089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sz="3200" b="1" dirty="0" smtClean="0">
                  <a:ln w="190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/>
                </a:rPr>
                <a:t>1948.</a:t>
              </a:r>
              <a:endParaRPr lang="en-US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47091" y="3681139"/>
              <a:ext cx="12089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sz="3200" b="1" dirty="0" smtClean="0">
                  <a:ln w="190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/>
                </a:rPr>
                <a:t>2002.</a:t>
              </a:r>
              <a:endParaRPr lang="en-US" sz="3200" dirty="0"/>
            </a:p>
          </p:txBody>
        </p:sp>
        <p:sp>
          <p:nvSpPr>
            <p:cNvPr id="12" name="Striped Right Arrow 11"/>
            <p:cNvSpPr/>
            <p:nvPr/>
          </p:nvSpPr>
          <p:spPr>
            <a:xfrm>
              <a:off x="5256076" y="3501357"/>
              <a:ext cx="2966066" cy="971759"/>
            </a:xfrm>
            <a:prstGeom prst="stripedRightArrow">
              <a:avLst>
                <a:gd name="adj1" fmla="val 54600"/>
                <a:gd name="adj2" fmla="val 32634"/>
              </a:avLst>
            </a:prstGeom>
            <a:solidFill>
              <a:schemeClr val="tx2">
                <a:lumMod val="7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249" y="3769784"/>
              <a:ext cx="1563258" cy="4074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6" descr="G:\TEPEx\Katalog 2012\HR 2012\Ex 3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681139"/>
              <a:ext cx="723467" cy="57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LED </a:t>
            </a: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pendant light fitting</a:t>
            </a:r>
            <a:endParaRPr lang="hr-HR" sz="2400" b="1" dirty="0" smtClean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0401.35 LED 30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106593"/>
              </p:ext>
            </p:extLst>
          </p:nvPr>
        </p:nvGraphicFramePr>
        <p:xfrm>
          <a:off x="511190" y="5265204"/>
          <a:ext cx="3807693" cy="533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30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LED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3000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30" name="Picture 6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6724" y="101542850"/>
            <a:ext cx="2281237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1" name="Picture 7" descr="new 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9929" y="98812350"/>
            <a:ext cx="19304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2" name="Picture 8" descr="PLFS LED ugradben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7477" r="1784" b="7477"/>
          <a:stretch>
            <a:fillRect/>
          </a:stretch>
        </p:blipFill>
        <p:spPr bwMode="auto">
          <a:xfrm>
            <a:off x="92184454" y="103263700"/>
            <a:ext cx="2528888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3" name="Picture 9" descr="7b9ff0b9-a550-4ac7-a0a5-3c23f90e437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11589" b="2071"/>
          <a:stretch>
            <a:fillRect/>
          </a:stretch>
        </p:blipFill>
        <p:spPr bwMode="auto">
          <a:xfrm>
            <a:off x="92181279" y="100947538"/>
            <a:ext cx="2527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438297"/>
              </p:ext>
            </p:extLst>
          </p:nvPr>
        </p:nvGraphicFramePr>
        <p:xfrm>
          <a:off x="5004047" y="1467025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e 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mb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 II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C T6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+40C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230V ±10% AC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2" descr="04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160748"/>
            <a:ext cx="3587750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21"/>
          <a:stretch/>
        </p:blipFill>
        <p:spPr>
          <a:xfrm>
            <a:off x="5328084" y="3356992"/>
            <a:ext cx="3128010" cy="2826703"/>
          </a:xfrm>
          <a:prstGeom prst="rect">
            <a:avLst/>
          </a:prstGeom>
        </p:spPr>
      </p:pic>
      <p:pic>
        <p:nvPicPr>
          <p:cNvPr id="24" name="Picture 3" descr="I:\TEPEx\Reklamni materijali\WEB update\MAT new web\new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3" y="169465"/>
            <a:ext cx="10906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859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LED </a:t>
            </a: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pendant light fitting</a:t>
            </a:r>
            <a:endParaRPr lang="hr-HR" sz="2400" b="1" dirty="0" smtClean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PLFS LED 50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453290"/>
              </p:ext>
            </p:extLst>
          </p:nvPr>
        </p:nvGraphicFramePr>
        <p:xfrm>
          <a:off x="323528" y="5407300"/>
          <a:ext cx="3807693" cy="1356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35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LED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hr-HR" sz="1200" baseline="0" dirty="0" smtClean="0">
                          <a:solidFill>
                            <a:schemeClr val="bg1"/>
                          </a:solidFill>
                        </a:rPr>
                        <a:t> 950</a:t>
                      </a:r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50 W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8 500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60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10 200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85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13 600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30" name="Picture 6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6724" y="101542850"/>
            <a:ext cx="2281237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1" name="Picture 7" descr="new 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9929" y="98812350"/>
            <a:ext cx="19304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2" name="Picture 8" descr="PLFS LED ugradben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7477" r="1784" b="7477"/>
          <a:stretch>
            <a:fillRect/>
          </a:stretch>
        </p:blipFill>
        <p:spPr bwMode="auto">
          <a:xfrm>
            <a:off x="92184454" y="103263700"/>
            <a:ext cx="2528888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3" name="Picture 9" descr="7b9ff0b9-a550-4ac7-a0a5-3c23f90e437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11589" b="2071"/>
          <a:stretch>
            <a:fillRect/>
          </a:stretch>
        </p:blipFill>
        <p:spPr bwMode="auto">
          <a:xfrm>
            <a:off x="92181279" y="100947538"/>
            <a:ext cx="2527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K:\TEPEx\Katalog 2012\2016-2017\PIC\untitled.211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6" y="1336087"/>
            <a:ext cx="2417857" cy="220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K:\TEPEx\Katalog 2012\2016-2017\PIC\untitled.19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34" y="3859128"/>
            <a:ext cx="1729721" cy="12645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:\TEPEx\Katalog 2012\2016-2017\PIC\untitled.19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0" y="3859128"/>
            <a:ext cx="1927865" cy="12645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:\TEPEx\Katalog 2012\2016-2017\PIC\PLFS_LED_karta_katalogowa-2.png"/>
          <p:cNvPicPr>
            <a:picLocks noChangeAspect="1" noChangeArrowheads="1"/>
          </p:cNvPicPr>
          <p:nvPr/>
        </p:nvPicPr>
        <p:blipFill rotWithShape="1"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87"/>
          <a:stretch/>
        </p:blipFill>
        <p:spPr bwMode="auto">
          <a:xfrm>
            <a:off x="4321954" y="4185372"/>
            <a:ext cx="3155959" cy="201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083924"/>
              </p:ext>
            </p:extLst>
          </p:nvPr>
        </p:nvGraphicFramePr>
        <p:xfrm>
          <a:off x="5004047" y="1467025"/>
          <a:ext cx="3852429" cy="1666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e IIC T6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-40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90-305 VAC </a:t>
                      </a:r>
                      <a:endParaRPr lang="hr-HR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127-431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VDC</a:t>
                      </a:r>
                      <a:endParaRPr lang="hr-HR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351890" y="3551351"/>
            <a:ext cx="18165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Recessed </a:t>
            </a:r>
            <a:r>
              <a:rPr lang="hr-HR" sz="1400" i="1" dirty="0" smtClean="0">
                <a:solidFill>
                  <a:schemeClr val="bg1"/>
                </a:solidFill>
              </a:rPr>
              <a:t>mounting 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16" name="Picture 3" descr="PLFS LED BLF-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53" y="791342"/>
            <a:ext cx="1921622" cy="294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7" name="Picture 4" descr="SKLOP PLFS-T LED compact"/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9" t="13849" r="47173" b="16487"/>
          <a:stretch>
            <a:fillRect/>
          </a:stretch>
        </p:blipFill>
        <p:spPr bwMode="auto">
          <a:xfrm>
            <a:off x="7477913" y="4083431"/>
            <a:ext cx="1601664" cy="221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0359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47230" y="63996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LED linear light fitting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FLX 310 LED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9219" name="Picture 3" descr="FLX-236-01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39" b="38046"/>
          <a:stretch>
            <a:fillRect/>
          </a:stretch>
        </p:blipFill>
        <p:spPr bwMode="auto">
          <a:xfrm>
            <a:off x="372394" y="3521405"/>
            <a:ext cx="1167851" cy="1264314"/>
          </a:xfrm>
          <a:prstGeom prst="roundRect">
            <a:avLst>
              <a:gd name="adj" fmla="val 7833"/>
            </a:avLst>
          </a:prstGeom>
          <a:noFill/>
          <a:ln w="6350" algn="in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220" name="Picture 4" descr="FLX-236-01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-15" r="17149" b="51767"/>
          <a:stretch>
            <a:fillRect/>
          </a:stretch>
        </p:blipFill>
        <p:spPr bwMode="auto">
          <a:xfrm>
            <a:off x="2247230" y="3549980"/>
            <a:ext cx="1475248" cy="1241163"/>
          </a:xfrm>
          <a:prstGeom prst="roundRect">
            <a:avLst>
              <a:gd name="adj" fmla="val 6681"/>
            </a:avLst>
          </a:prstGeom>
          <a:noFill/>
          <a:ln w="6350" algn="in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940237"/>
              </p:ext>
            </p:extLst>
          </p:nvPr>
        </p:nvGraphicFramePr>
        <p:xfrm>
          <a:off x="372394" y="5229200"/>
          <a:ext cx="3807693" cy="533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3x12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LED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3600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K:\TEPEx\Katalog 2012\2016-2017\PIC\FLX310LED_karta_katalogowa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1726"/>
            <a:ext cx="4752528" cy="20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:\TEPEx\Katalog 2012\2016-2017\PIC\FLX310LED_karta_katalogowa-2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29" y="3894213"/>
            <a:ext cx="4605292" cy="198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544984"/>
              </p:ext>
            </p:extLst>
          </p:nvPr>
        </p:nvGraphicFramePr>
        <p:xfrm>
          <a:off x="5004047" y="1467025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e IIC T6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220-240 V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9796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47230" y="63996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LED linear light fitting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PSF LED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1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276770"/>
              </p:ext>
            </p:extLst>
          </p:nvPr>
        </p:nvGraphicFramePr>
        <p:xfrm>
          <a:off x="5004047" y="1467025"/>
          <a:ext cx="3852429" cy="1666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db eb mb IIC T4 Gb</a:t>
                      </a:r>
                    </a:p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tb IIIC T80°C Db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+55C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110-240 VAC</a:t>
                      </a:r>
                    </a:p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220-250 VDC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3" descr="I:\TEPEx\Reklamni materijali\WEB update\MAT new web\new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3" y="169465"/>
            <a:ext cx="10906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168742"/>
              </p:ext>
            </p:extLst>
          </p:nvPr>
        </p:nvGraphicFramePr>
        <p:xfrm>
          <a:off x="431540" y="5121188"/>
          <a:ext cx="3807693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/>
                <a:gridCol w="648072"/>
                <a:gridCol w="1332148"/>
                <a:gridCol w="963377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LED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power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 [lm] of LED source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bg1"/>
                          </a:solidFill>
                          <a:effectLst/>
                          <a:latin typeface="Symbol"/>
                        </a:rPr>
                        <a:t>h</a:t>
                      </a:r>
                      <a:endParaRPr lang="en-US" sz="1100" kern="1400" dirty="0" smtClean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PSF 28 LED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26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4000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0,85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PSF 52 LED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48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6300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4" name="Picture 2" descr="PSF 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3" y="1340768"/>
            <a:ext cx="4707458" cy="16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00" y="3009591"/>
            <a:ext cx="6480212" cy="2255613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006387"/>
              </p:ext>
            </p:extLst>
          </p:nvPr>
        </p:nvGraphicFramePr>
        <p:xfrm>
          <a:off x="6316242" y="5409220"/>
          <a:ext cx="1583056" cy="690195"/>
        </p:xfrm>
        <a:graphic>
          <a:graphicData uri="http://schemas.openxmlformats.org/drawingml/2006/table">
            <a:tbl>
              <a:tblPr/>
              <a:tblGrid>
                <a:gridCol w="764084"/>
                <a:gridCol w="413988"/>
                <a:gridCol w="404984"/>
              </a:tblGrid>
              <a:tr h="208153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800" b="1" kern="140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TYPE</a:t>
                      </a:r>
                      <a:endParaRPr lang="hr-HR" sz="1000" kern="1400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700" b="1" kern="140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L1 [mm]</a:t>
                      </a:r>
                      <a:endParaRPr lang="hr-HR" sz="1000" kern="1400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700" b="1" kern="140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L2 [mm]</a:t>
                      </a:r>
                      <a:endParaRPr lang="hr-HR" sz="1000" kern="1400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05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700" b="1" kern="14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PSF 28 LED </a:t>
                      </a:r>
                      <a:endParaRPr lang="hr-HR" sz="1000" kern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700" kern="14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750</a:t>
                      </a:r>
                      <a:endParaRPr lang="hr-HR" sz="1000" kern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700" kern="140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400</a:t>
                      </a:r>
                      <a:endParaRPr lang="hr-HR" sz="1000" kern="1400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83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700" b="1" kern="14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PSF 52 LED </a:t>
                      </a:r>
                      <a:endParaRPr lang="hr-HR" sz="1000" kern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700" kern="14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1370</a:t>
                      </a:r>
                      <a:endParaRPr lang="hr-HR" sz="1000" kern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700" kern="140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800 </a:t>
                      </a:r>
                      <a:endParaRPr lang="hr-HR" sz="1000" kern="1400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85188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7644" y="2501099"/>
            <a:ext cx="62286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fluorescent  light </a:t>
            </a:r>
            <a:r>
              <a:rPr lang="hr-HR" sz="40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fittings</a:t>
            </a:r>
            <a:endParaRPr lang="hr-HR" sz="32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437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</a:t>
            </a: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fluorescent  light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fitting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PSF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0242" name="Picture 2" descr="PSF 218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065" y="1892010"/>
            <a:ext cx="4400306" cy="113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43" name="Picture 3" descr="PSF 236 n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0" y="903141"/>
            <a:ext cx="6888087" cy="9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45" name="Picture 5" descr="PSF 236 N stropna montaza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21455" r="17685" b="9154"/>
          <a:stretch>
            <a:fillRect/>
          </a:stretch>
        </p:blipFill>
        <p:spPr bwMode="auto">
          <a:xfrm>
            <a:off x="1754325" y="3273088"/>
            <a:ext cx="1035050" cy="760412"/>
          </a:xfrm>
          <a:prstGeom prst="roundRect">
            <a:avLst>
              <a:gd name="adj" fmla="val 9074"/>
            </a:avLst>
          </a:prstGeom>
          <a:noFill/>
          <a:ln w="6350" algn="in">
            <a:solidFill>
              <a:srgbClr val="59595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46" name="Picture 6" descr="PSF 236 Nkosa montaza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 t="16974" r="26042" b="24341"/>
          <a:stretch>
            <a:fillRect/>
          </a:stretch>
        </p:blipFill>
        <p:spPr bwMode="auto">
          <a:xfrm>
            <a:off x="606797" y="3256419"/>
            <a:ext cx="1047750" cy="793750"/>
          </a:xfrm>
          <a:prstGeom prst="roundRect">
            <a:avLst>
              <a:gd name="adj" fmla="val 8278"/>
            </a:avLst>
          </a:prstGeom>
          <a:noFill/>
          <a:ln w="6350" algn="in">
            <a:solidFill>
              <a:srgbClr val="59595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47" name="Picture 7" descr="PSF 236 N sa okastim vijcima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6" t="13971" r="25076" b="33656"/>
          <a:stretch>
            <a:fillRect/>
          </a:stretch>
        </p:blipFill>
        <p:spPr bwMode="auto">
          <a:xfrm>
            <a:off x="1757735" y="4124781"/>
            <a:ext cx="1039812" cy="784225"/>
          </a:xfrm>
          <a:prstGeom prst="roundRect">
            <a:avLst>
              <a:gd name="adj" fmla="val 7028"/>
            </a:avLst>
          </a:prstGeom>
          <a:noFill/>
          <a:ln w="6350" algn="in">
            <a:solidFill>
              <a:srgbClr val="59595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48" name="Picture 8" descr="PSF 236 montaza na cijev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9071" r="42702" b="16226"/>
          <a:stretch>
            <a:fillRect/>
          </a:stretch>
        </p:blipFill>
        <p:spPr bwMode="auto">
          <a:xfrm>
            <a:off x="611560" y="4132719"/>
            <a:ext cx="1042987" cy="773112"/>
          </a:xfrm>
          <a:prstGeom prst="roundRect">
            <a:avLst>
              <a:gd name="adj" fmla="val 9769"/>
            </a:avLst>
          </a:prstGeom>
          <a:noFill/>
          <a:ln w="6350" algn="in">
            <a:solidFill>
              <a:srgbClr val="59595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229201"/>
              </p:ext>
            </p:extLst>
          </p:nvPr>
        </p:nvGraphicFramePr>
        <p:xfrm>
          <a:off x="524506" y="5337212"/>
          <a:ext cx="3807693" cy="1082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2x18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hr-HR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T8/G13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2700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2x36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6700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2x58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10 400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8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394594"/>
              </p:ext>
            </p:extLst>
          </p:nvPr>
        </p:nvGraphicFramePr>
        <p:xfrm>
          <a:off x="4988224" y="2483434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e mb IIC T4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220-240 V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47232" y="72143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fluorescent </a:t>
            </a: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light fitting</a:t>
            </a:r>
            <a:endParaRPr lang="hr-HR" sz="2400" b="1" dirty="0" smtClean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FLX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459790"/>
              </p:ext>
            </p:extLst>
          </p:nvPr>
        </p:nvGraphicFramePr>
        <p:xfrm>
          <a:off x="4896036" y="4547624"/>
          <a:ext cx="3807693" cy="1082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2x18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TC-TSE/2G11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2400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2x36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TC-TSE/2G11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5800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2x55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TC-TSE/2G11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9400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SOKAC\Downloads\FL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0" y="1340768"/>
            <a:ext cx="4244248" cy="146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134089"/>
              </p:ext>
            </p:extLst>
          </p:nvPr>
        </p:nvGraphicFramePr>
        <p:xfrm>
          <a:off x="5004047" y="1467025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e IIC T5/T6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tD A21  T95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C/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100÷280 V AC/DC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6" name="Picture 4" descr="FLX-236-01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32" y="3320988"/>
            <a:ext cx="2332420" cy="2819834"/>
          </a:xfrm>
          <a:prstGeom prst="roundRect">
            <a:avLst>
              <a:gd name="adj" fmla="val 7588"/>
            </a:avLst>
          </a:prstGeom>
          <a:noFill/>
          <a:ln w="6350" algn="in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197" name="Picture 5" descr="FLX-236-01"/>
          <p:cNvPicPr>
            <a:picLocks noChangeAspect="1" noChangeArrowheads="1"/>
          </p:cNvPicPr>
          <p:nvPr/>
        </p:nvPicPr>
        <p:blipFill rotWithShape="1">
          <a:blip r:embed="rId7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33" r="28934" b="22478"/>
          <a:stretch/>
        </p:blipFill>
        <p:spPr bwMode="auto">
          <a:xfrm>
            <a:off x="431250" y="3320988"/>
            <a:ext cx="1574013" cy="1299501"/>
          </a:xfrm>
          <a:prstGeom prst="roundRect">
            <a:avLst>
              <a:gd name="adj" fmla="val 7833"/>
            </a:avLst>
          </a:prstGeom>
          <a:noFill/>
          <a:ln w="6350" algn="in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198" name="Picture 6" descr="FLX-236-01"/>
          <p:cNvPicPr>
            <a:picLocks noChangeAspect="1" noChangeArrowheads="1"/>
          </p:cNvPicPr>
          <p:nvPr/>
        </p:nvPicPr>
        <p:blipFill>
          <a:blip r:embed="rId8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7704" b="16644"/>
          <a:stretch>
            <a:fillRect/>
          </a:stretch>
        </p:blipFill>
        <p:spPr bwMode="auto">
          <a:xfrm>
            <a:off x="431250" y="4800972"/>
            <a:ext cx="1574013" cy="1339850"/>
          </a:xfrm>
          <a:prstGeom prst="roundRect">
            <a:avLst>
              <a:gd name="adj" fmla="val 6681"/>
            </a:avLst>
          </a:prstGeom>
          <a:noFill/>
          <a:ln w="6350" algn="in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6787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3" descr="sif 436, 23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2" y="1042681"/>
            <a:ext cx="5822492" cy="14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fluorescent </a:t>
            </a: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light fitting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SIF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3314" name="Picture 2" descr="IMAG0590"/>
          <p:cNvPicPr preferRelativeResize="0"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53" y="3109379"/>
            <a:ext cx="2739819" cy="1032720"/>
          </a:xfrm>
          <a:prstGeom prst="roundRect">
            <a:avLst>
              <a:gd name="adj" fmla="val 7690"/>
            </a:avLst>
          </a:prstGeom>
          <a:solidFill>
            <a:srgbClr val="FFFFFF"/>
          </a:solidFill>
          <a:ln w="6350" algn="ctr">
            <a:solidFill>
              <a:srgbClr val="595959"/>
            </a:solidFill>
            <a:round/>
            <a:headEnd/>
            <a:tailEnd/>
          </a:ln>
        </p:spPr>
      </p:pic>
      <p:pic>
        <p:nvPicPr>
          <p:cNvPr id="13315" name="Picture 3" descr="IMAG0592"/>
          <p:cNvPicPr preferRelativeResize="0">
            <a:picLocks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>
            <a:fillRect/>
          </a:stretch>
        </p:blipFill>
        <p:spPr bwMode="auto">
          <a:xfrm>
            <a:off x="3455876" y="3109379"/>
            <a:ext cx="1293706" cy="1048498"/>
          </a:xfrm>
          <a:prstGeom prst="roundRect">
            <a:avLst>
              <a:gd name="adj" fmla="val 9444"/>
            </a:avLst>
          </a:prstGeom>
          <a:solidFill>
            <a:srgbClr val="FFFFFF"/>
          </a:solidFill>
          <a:ln w="6350" algn="ctr">
            <a:solidFill>
              <a:srgbClr val="595959"/>
            </a:solidFill>
            <a:round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244904"/>
              </p:ext>
            </p:extLst>
          </p:nvPr>
        </p:nvGraphicFramePr>
        <p:xfrm>
          <a:off x="575556" y="4509120"/>
          <a:ext cx="3807693" cy="80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MAX. 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2x36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T8/G13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6700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4x36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T8/G13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13 400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9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361118"/>
              </p:ext>
            </p:extLst>
          </p:nvPr>
        </p:nvGraphicFramePr>
        <p:xfrm>
          <a:off x="4988224" y="2483434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e mb IIC T4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-30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220-240 V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96953" y="2673089"/>
            <a:ext cx="18165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Recessed </a:t>
            </a:r>
            <a:r>
              <a:rPr lang="hr-HR" sz="1400" i="1" dirty="0" smtClean="0">
                <a:solidFill>
                  <a:schemeClr val="bg1"/>
                </a:solidFill>
              </a:rPr>
              <a:t>mounting 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172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I:\Katalog 2012\Nove slike proizvoda\FLXE  label\lijev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232" y="4005064"/>
            <a:ext cx="848605" cy="35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I:\Katalog 2012\Nove slike proizvoda\FLXE  label\desn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7232" y="4545124"/>
            <a:ext cx="848605" cy="352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:\Katalog 2012\Nove slike proizvoda\FLXE  label\dolj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8044" y="3429000"/>
            <a:ext cx="848605" cy="35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I:\Katalog 2012\Nove slike proizvoda\FLXE  label\exi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48044" y="2924944"/>
            <a:ext cx="847907" cy="348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:\Katalog 2012\Nove slike proizvoda\FLXE  label\gor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47231" y="5101176"/>
            <a:ext cx="848605" cy="344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48044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emergency LED light fitting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FLXE 118 LED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2290" name="Picture 2" descr="FLXE LED-1"/>
          <p:cNvPicPr>
            <a:picLocks noChangeAspect="1" noChangeArrowheads="1"/>
          </p:cNvPicPr>
          <p:nvPr/>
        </p:nvPicPr>
        <p:blipFill>
          <a:blip r:embed="rId8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859">
            <a:off x="602618" y="747448"/>
            <a:ext cx="3530472" cy="242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291" name="Picture 3" descr="FLXE LED without pictogr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642" y="3405729"/>
            <a:ext cx="2720503" cy="160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462616"/>
              </p:ext>
            </p:extLst>
          </p:nvPr>
        </p:nvGraphicFramePr>
        <p:xfrm>
          <a:off x="484313" y="5841268"/>
          <a:ext cx="3807693" cy="533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401"/>
                <a:gridCol w="1188132"/>
                <a:gridCol w="1440160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 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2x 1.2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LED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28" name="Group 13027"/>
          <p:cNvGrpSpPr/>
          <p:nvPr/>
        </p:nvGrpSpPr>
        <p:grpSpPr>
          <a:xfrm>
            <a:off x="3971926" y="3693764"/>
            <a:ext cx="4875213" cy="1895476"/>
            <a:chOff x="3971926" y="3693764"/>
            <a:chExt cx="4875213" cy="1895476"/>
          </a:xfrm>
        </p:grpSpPr>
        <p:grpSp>
          <p:nvGrpSpPr>
            <p:cNvPr id="7" name="Group 208"/>
            <p:cNvGrpSpPr>
              <a:grpSpLocks/>
            </p:cNvGrpSpPr>
            <p:nvPr/>
          </p:nvGrpSpPr>
          <p:grpSpPr bwMode="auto">
            <a:xfrm>
              <a:off x="7340601" y="4463702"/>
              <a:ext cx="1203325" cy="1125538"/>
              <a:chOff x="4624" y="2712"/>
              <a:chExt cx="758" cy="709"/>
            </a:xfrm>
          </p:grpSpPr>
          <p:sp>
            <p:nvSpPr>
              <p:cNvPr id="12828" name="Line 8"/>
              <p:cNvSpPr>
                <a:spLocks noChangeShapeType="1"/>
              </p:cNvSpPr>
              <p:nvPr/>
            </p:nvSpPr>
            <p:spPr bwMode="auto">
              <a:xfrm flipV="1">
                <a:off x="4838" y="2759"/>
                <a:ext cx="8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29" name="Line 9"/>
              <p:cNvSpPr>
                <a:spLocks noChangeShapeType="1"/>
              </p:cNvSpPr>
              <p:nvPr/>
            </p:nvSpPr>
            <p:spPr bwMode="auto">
              <a:xfrm flipH="1">
                <a:off x="4838" y="2759"/>
                <a:ext cx="8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0" name="Line 10"/>
              <p:cNvSpPr>
                <a:spLocks noChangeShapeType="1"/>
              </p:cNvSpPr>
              <p:nvPr/>
            </p:nvSpPr>
            <p:spPr bwMode="auto">
              <a:xfrm flipH="1" flipV="1">
                <a:off x="4829" y="2769"/>
                <a:ext cx="23" cy="4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1" name="Freeform 11"/>
              <p:cNvSpPr>
                <a:spLocks/>
              </p:cNvSpPr>
              <p:nvPr/>
            </p:nvSpPr>
            <p:spPr bwMode="auto">
              <a:xfrm>
                <a:off x="4794" y="2712"/>
                <a:ext cx="112" cy="58"/>
              </a:xfrm>
              <a:custGeom>
                <a:avLst/>
                <a:gdLst>
                  <a:gd name="T0" fmla="*/ 669 w 669"/>
                  <a:gd name="T1" fmla="*/ 0 h 293"/>
                  <a:gd name="T2" fmla="*/ 319 w 669"/>
                  <a:gd name="T3" fmla="*/ 119 h 293"/>
                  <a:gd name="T4" fmla="*/ 0 w 669"/>
                  <a:gd name="T5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9" h="293">
                    <a:moveTo>
                      <a:pt x="669" y="0"/>
                    </a:moveTo>
                    <a:lnTo>
                      <a:pt x="319" y="119"/>
                    </a:lnTo>
                    <a:lnTo>
                      <a:pt x="0" y="293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2" name="Freeform 12"/>
              <p:cNvSpPr>
                <a:spLocks/>
              </p:cNvSpPr>
              <p:nvPr/>
            </p:nvSpPr>
            <p:spPr bwMode="auto">
              <a:xfrm>
                <a:off x="4762" y="2804"/>
                <a:ext cx="98" cy="104"/>
              </a:xfrm>
              <a:custGeom>
                <a:avLst/>
                <a:gdLst>
                  <a:gd name="T0" fmla="*/ 588 w 588"/>
                  <a:gd name="T1" fmla="*/ 0 h 519"/>
                  <a:gd name="T2" fmla="*/ 359 w 588"/>
                  <a:gd name="T3" fmla="*/ 141 h 519"/>
                  <a:gd name="T4" fmla="*/ 161 w 588"/>
                  <a:gd name="T5" fmla="*/ 316 h 519"/>
                  <a:gd name="T6" fmla="*/ 0 w 588"/>
                  <a:gd name="T7" fmla="*/ 51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8" h="519">
                    <a:moveTo>
                      <a:pt x="588" y="0"/>
                    </a:moveTo>
                    <a:lnTo>
                      <a:pt x="359" y="141"/>
                    </a:lnTo>
                    <a:lnTo>
                      <a:pt x="161" y="316"/>
                    </a:lnTo>
                    <a:lnTo>
                      <a:pt x="0" y="519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3" name="Freeform 13"/>
              <p:cNvSpPr>
                <a:spLocks/>
              </p:cNvSpPr>
              <p:nvPr/>
            </p:nvSpPr>
            <p:spPr bwMode="auto">
              <a:xfrm>
                <a:off x="4765" y="2808"/>
                <a:ext cx="86" cy="91"/>
              </a:xfrm>
              <a:custGeom>
                <a:avLst/>
                <a:gdLst>
                  <a:gd name="T0" fmla="*/ 514 w 514"/>
                  <a:gd name="T1" fmla="*/ 0 h 454"/>
                  <a:gd name="T2" fmla="*/ 318 w 514"/>
                  <a:gd name="T3" fmla="*/ 128 h 454"/>
                  <a:gd name="T4" fmla="*/ 144 w 514"/>
                  <a:gd name="T5" fmla="*/ 280 h 454"/>
                  <a:gd name="T6" fmla="*/ 0 w 514"/>
                  <a:gd name="T7" fmla="*/ 454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" h="454">
                    <a:moveTo>
                      <a:pt x="514" y="0"/>
                    </a:moveTo>
                    <a:lnTo>
                      <a:pt x="318" y="128"/>
                    </a:lnTo>
                    <a:lnTo>
                      <a:pt x="144" y="280"/>
                    </a:lnTo>
                    <a:lnTo>
                      <a:pt x="0" y="454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4" name="Freeform 14"/>
              <p:cNvSpPr>
                <a:spLocks/>
              </p:cNvSpPr>
              <p:nvPr/>
            </p:nvSpPr>
            <p:spPr bwMode="auto">
              <a:xfrm>
                <a:off x="4755" y="2797"/>
                <a:ext cx="90" cy="95"/>
              </a:xfrm>
              <a:custGeom>
                <a:avLst/>
                <a:gdLst>
                  <a:gd name="T0" fmla="*/ 539 w 539"/>
                  <a:gd name="T1" fmla="*/ 0 h 477"/>
                  <a:gd name="T2" fmla="*/ 333 w 539"/>
                  <a:gd name="T3" fmla="*/ 134 h 477"/>
                  <a:gd name="T4" fmla="*/ 151 w 539"/>
                  <a:gd name="T5" fmla="*/ 295 h 477"/>
                  <a:gd name="T6" fmla="*/ 0 w 539"/>
                  <a:gd name="T7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9" h="477">
                    <a:moveTo>
                      <a:pt x="539" y="0"/>
                    </a:moveTo>
                    <a:lnTo>
                      <a:pt x="333" y="134"/>
                    </a:lnTo>
                    <a:lnTo>
                      <a:pt x="151" y="295"/>
                    </a:lnTo>
                    <a:lnTo>
                      <a:pt x="0" y="477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5" name="Freeform 15"/>
              <p:cNvSpPr>
                <a:spLocks/>
              </p:cNvSpPr>
              <p:nvPr/>
            </p:nvSpPr>
            <p:spPr bwMode="auto">
              <a:xfrm>
                <a:off x="4696" y="2720"/>
                <a:ext cx="208" cy="195"/>
              </a:xfrm>
              <a:custGeom>
                <a:avLst/>
                <a:gdLst>
                  <a:gd name="T0" fmla="*/ 1252 w 1252"/>
                  <a:gd name="T1" fmla="*/ 0 h 976"/>
                  <a:gd name="T2" fmla="*/ 983 w 1252"/>
                  <a:gd name="T3" fmla="*/ 89 h 976"/>
                  <a:gd name="T4" fmla="*/ 730 w 1252"/>
                  <a:gd name="T5" fmla="*/ 210 h 976"/>
                  <a:gd name="T6" fmla="*/ 501 w 1252"/>
                  <a:gd name="T7" fmla="*/ 363 h 976"/>
                  <a:gd name="T8" fmla="*/ 300 w 1252"/>
                  <a:gd name="T9" fmla="*/ 546 h 976"/>
                  <a:gd name="T10" fmla="*/ 132 w 1252"/>
                  <a:gd name="T11" fmla="*/ 751 h 976"/>
                  <a:gd name="T12" fmla="*/ 0 w 1252"/>
                  <a:gd name="T13" fmla="*/ 976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2" h="976">
                    <a:moveTo>
                      <a:pt x="1252" y="0"/>
                    </a:moveTo>
                    <a:lnTo>
                      <a:pt x="983" y="89"/>
                    </a:lnTo>
                    <a:lnTo>
                      <a:pt x="730" y="210"/>
                    </a:lnTo>
                    <a:lnTo>
                      <a:pt x="501" y="363"/>
                    </a:lnTo>
                    <a:lnTo>
                      <a:pt x="300" y="546"/>
                    </a:lnTo>
                    <a:lnTo>
                      <a:pt x="132" y="751"/>
                    </a:lnTo>
                    <a:lnTo>
                      <a:pt x="0" y="976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6" name="Line 16"/>
              <p:cNvSpPr>
                <a:spLocks noChangeShapeType="1"/>
              </p:cNvSpPr>
              <p:nvPr/>
            </p:nvSpPr>
            <p:spPr bwMode="auto">
              <a:xfrm flipV="1">
                <a:off x="4813" y="3305"/>
                <a:ext cx="52" cy="9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7" name="Line 17"/>
              <p:cNvSpPr>
                <a:spLocks noChangeShapeType="1"/>
              </p:cNvSpPr>
              <p:nvPr/>
            </p:nvSpPr>
            <p:spPr bwMode="auto">
              <a:xfrm flipV="1">
                <a:off x="4839" y="3324"/>
                <a:ext cx="79" cy="8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8" name="Line 18"/>
              <p:cNvSpPr>
                <a:spLocks noChangeShapeType="1"/>
              </p:cNvSpPr>
              <p:nvPr/>
            </p:nvSpPr>
            <p:spPr bwMode="auto">
              <a:xfrm flipV="1">
                <a:off x="4796" y="3295"/>
                <a:ext cx="53" cy="9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9" name="Freeform 19"/>
              <p:cNvSpPr>
                <a:spLocks/>
              </p:cNvSpPr>
              <p:nvPr/>
            </p:nvSpPr>
            <p:spPr bwMode="auto">
              <a:xfrm>
                <a:off x="4762" y="3192"/>
                <a:ext cx="98" cy="104"/>
              </a:xfrm>
              <a:custGeom>
                <a:avLst/>
                <a:gdLst>
                  <a:gd name="T0" fmla="*/ 0 w 588"/>
                  <a:gd name="T1" fmla="*/ 0 h 519"/>
                  <a:gd name="T2" fmla="*/ 161 w 588"/>
                  <a:gd name="T3" fmla="*/ 203 h 519"/>
                  <a:gd name="T4" fmla="*/ 359 w 588"/>
                  <a:gd name="T5" fmla="*/ 378 h 519"/>
                  <a:gd name="T6" fmla="*/ 588 w 588"/>
                  <a:gd name="T7" fmla="*/ 51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8" h="519">
                    <a:moveTo>
                      <a:pt x="0" y="0"/>
                    </a:moveTo>
                    <a:lnTo>
                      <a:pt x="161" y="203"/>
                    </a:lnTo>
                    <a:lnTo>
                      <a:pt x="359" y="378"/>
                    </a:lnTo>
                    <a:lnTo>
                      <a:pt x="588" y="519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0" name="Freeform 20"/>
              <p:cNvSpPr>
                <a:spLocks/>
              </p:cNvSpPr>
              <p:nvPr/>
            </p:nvSpPr>
            <p:spPr bwMode="auto">
              <a:xfrm>
                <a:off x="4765" y="3201"/>
                <a:ext cx="86" cy="91"/>
              </a:xfrm>
              <a:custGeom>
                <a:avLst/>
                <a:gdLst>
                  <a:gd name="T0" fmla="*/ 0 w 514"/>
                  <a:gd name="T1" fmla="*/ 0 h 454"/>
                  <a:gd name="T2" fmla="*/ 144 w 514"/>
                  <a:gd name="T3" fmla="*/ 174 h 454"/>
                  <a:gd name="T4" fmla="*/ 318 w 514"/>
                  <a:gd name="T5" fmla="*/ 326 h 454"/>
                  <a:gd name="T6" fmla="*/ 514 w 514"/>
                  <a:gd name="T7" fmla="*/ 454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" h="454">
                    <a:moveTo>
                      <a:pt x="0" y="0"/>
                    </a:moveTo>
                    <a:lnTo>
                      <a:pt x="144" y="174"/>
                    </a:lnTo>
                    <a:lnTo>
                      <a:pt x="318" y="326"/>
                    </a:lnTo>
                    <a:lnTo>
                      <a:pt x="514" y="454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1" name="Freeform 21"/>
              <p:cNvSpPr>
                <a:spLocks/>
              </p:cNvSpPr>
              <p:nvPr/>
            </p:nvSpPr>
            <p:spPr bwMode="auto">
              <a:xfrm>
                <a:off x="4777" y="3220"/>
                <a:ext cx="74" cy="72"/>
              </a:xfrm>
              <a:custGeom>
                <a:avLst/>
                <a:gdLst>
                  <a:gd name="T0" fmla="*/ 0 w 444"/>
                  <a:gd name="T1" fmla="*/ 0 h 363"/>
                  <a:gd name="T2" fmla="*/ 202 w 444"/>
                  <a:gd name="T3" fmla="*/ 200 h 363"/>
                  <a:gd name="T4" fmla="*/ 444 w 444"/>
                  <a:gd name="T5" fmla="*/ 36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4" h="363">
                    <a:moveTo>
                      <a:pt x="0" y="0"/>
                    </a:moveTo>
                    <a:lnTo>
                      <a:pt x="202" y="200"/>
                    </a:lnTo>
                    <a:lnTo>
                      <a:pt x="444" y="363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2" name="Line 22"/>
              <p:cNvSpPr>
                <a:spLocks noChangeShapeType="1"/>
              </p:cNvSpPr>
              <p:nvPr/>
            </p:nvSpPr>
            <p:spPr bwMode="auto">
              <a:xfrm flipH="1">
                <a:off x="4802" y="3203"/>
                <a:ext cx="384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3" name="Line 23"/>
              <p:cNvSpPr>
                <a:spLocks noChangeShapeType="1"/>
              </p:cNvSpPr>
              <p:nvPr/>
            </p:nvSpPr>
            <p:spPr bwMode="auto">
              <a:xfrm>
                <a:off x="4786" y="3178"/>
                <a:ext cx="41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4" name="Line 24"/>
              <p:cNvSpPr>
                <a:spLocks noChangeShapeType="1"/>
              </p:cNvSpPr>
              <p:nvPr/>
            </p:nvSpPr>
            <p:spPr bwMode="auto">
              <a:xfrm flipH="1">
                <a:off x="4804" y="3062"/>
                <a:ext cx="37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5" name="Line 25"/>
              <p:cNvSpPr>
                <a:spLocks noChangeShapeType="1"/>
              </p:cNvSpPr>
              <p:nvPr/>
            </p:nvSpPr>
            <p:spPr bwMode="auto">
              <a:xfrm>
                <a:off x="4804" y="3038"/>
                <a:ext cx="37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6" name="Line 26"/>
              <p:cNvSpPr>
                <a:spLocks noChangeShapeType="1"/>
              </p:cNvSpPr>
              <p:nvPr/>
            </p:nvSpPr>
            <p:spPr bwMode="auto">
              <a:xfrm>
                <a:off x="4802" y="2897"/>
                <a:ext cx="384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7" name="Line 27"/>
              <p:cNvSpPr>
                <a:spLocks noChangeShapeType="1"/>
              </p:cNvSpPr>
              <p:nvPr/>
            </p:nvSpPr>
            <p:spPr bwMode="auto">
              <a:xfrm flipH="1">
                <a:off x="4786" y="2922"/>
                <a:ext cx="41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8" name="Freeform 28"/>
              <p:cNvSpPr>
                <a:spLocks/>
              </p:cNvSpPr>
              <p:nvPr/>
            </p:nvSpPr>
            <p:spPr bwMode="auto">
              <a:xfrm>
                <a:off x="4750" y="2792"/>
                <a:ext cx="488" cy="516"/>
              </a:xfrm>
              <a:custGeom>
                <a:avLst/>
                <a:gdLst>
                  <a:gd name="T0" fmla="*/ 2925 w 2925"/>
                  <a:gd name="T1" fmla="*/ 1290 h 2580"/>
                  <a:gd name="T2" fmla="*/ 2903 w 2925"/>
                  <a:gd name="T3" fmla="*/ 1066 h 2580"/>
                  <a:gd name="T4" fmla="*/ 2837 w 2925"/>
                  <a:gd name="T5" fmla="*/ 849 h 2580"/>
                  <a:gd name="T6" fmla="*/ 2729 w 2925"/>
                  <a:gd name="T7" fmla="*/ 645 h 2580"/>
                  <a:gd name="T8" fmla="*/ 2583 w 2925"/>
                  <a:gd name="T9" fmla="*/ 461 h 2580"/>
                  <a:gd name="T10" fmla="*/ 2402 w 2925"/>
                  <a:gd name="T11" fmla="*/ 302 h 2580"/>
                  <a:gd name="T12" fmla="*/ 2193 w 2925"/>
                  <a:gd name="T13" fmla="*/ 173 h 2580"/>
                  <a:gd name="T14" fmla="*/ 1963 w 2925"/>
                  <a:gd name="T15" fmla="*/ 78 h 2580"/>
                  <a:gd name="T16" fmla="*/ 1716 w 2925"/>
                  <a:gd name="T17" fmla="*/ 20 h 2580"/>
                  <a:gd name="T18" fmla="*/ 1462 w 2925"/>
                  <a:gd name="T19" fmla="*/ 0 h 2580"/>
                  <a:gd name="T20" fmla="*/ 1208 w 2925"/>
                  <a:gd name="T21" fmla="*/ 20 h 2580"/>
                  <a:gd name="T22" fmla="*/ 963 w 2925"/>
                  <a:gd name="T23" fmla="*/ 78 h 2580"/>
                  <a:gd name="T24" fmla="*/ 731 w 2925"/>
                  <a:gd name="T25" fmla="*/ 173 h 2580"/>
                  <a:gd name="T26" fmla="*/ 522 w 2925"/>
                  <a:gd name="T27" fmla="*/ 302 h 2580"/>
                  <a:gd name="T28" fmla="*/ 342 w 2925"/>
                  <a:gd name="T29" fmla="*/ 461 h 2580"/>
                  <a:gd name="T30" fmla="*/ 196 w 2925"/>
                  <a:gd name="T31" fmla="*/ 645 h 2580"/>
                  <a:gd name="T32" fmla="*/ 88 w 2925"/>
                  <a:gd name="T33" fmla="*/ 849 h 2580"/>
                  <a:gd name="T34" fmla="*/ 22 w 2925"/>
                  <a:gd name="T35" fmla="*/ 1066 h 2580"/>
                  <a:gd name="T36" fmla="*/ 0 w 2925"/>
                  <a:gd name="T37" fmla="*/ 1290 h 2580"/>
                  <a:gd name="T38" fmla="*/ 22 w 2925"/>
                  <a:gd name="T39" fmla="*/ 1514 h 2580"/>
                  <a:gd name="T40" fmla="*/ 88 w 2925"/>
                  <a:gd name="T41" fmla="*/ 1731 h 2580"/>
                  <a:gd name="T42" fmla="*/ 196 w 2925"/>
                  <a:gd name="T43" fmla="*/ 1935 h 2580"/>
                  <a:gd name="T44" fmla="*/ 342 w 2925"/>
                  <a:gd name="T45" fmla="*/ 2120 h 2580"/>
                  <a:gd name="T46" fmla="*/ 522 w 2925"/>
                  <a:gd name="T47" fmla="*/ 2278 h 2580"/>
                  <a:gd name="T48" fmla="*/ 731 w 2925"/>
                  <a:gd name="T49" fmla="*/ 2407 h 2580"/>
                  <a:gd name="T50" fmla="*/ 963 w 2925"/>
                  <a:gd name="T51" fmla="*/ 2502 h 2580"/>
                  <a:gd name="T52" fmla="*/ 1208 w 2925"/>
                  <a:gd name="T53" fmla="*/ 2560 h 2580"/>
                  <a:gd name="T54" fmla="*/ 1462 w 2925"/>
                  <a:gd name="T55" fmla="*/ 2580 h 2580"/>
                  <a:gd name="T56" fmla="*/ 1716 w 2925"/>
                  <a:gd name="T57" fmla="*/ 2560 h 2580"/>
                  <a:gd name="T58" fmla="*/ 1963 w 2925"/>
                  <a:gd name="T59" fmla="*/ 2502 h 2580"/>
                  <a:gd name="T60" fmla="*/ 2193 w 2925"/>
                  <a:gd name="T61" fmla="*/ 2407 h 2580"/>
                  <a:gd name="T62" fmla="*/ 2402 w 2925"/>
                  <a:gd name="T63" fmla="*/ 2278 h 2580"/>
                  <a:gd name="T64" fmla="*/ 2583 w 2925"/>
                  <a:gd name="T65" fmla="*/ 2120 h 2580"/>
                  <a:gd name="T66" fmla="*/ 2729 w 2925"/>
                  <a:gd name="T67" fmla="*/ 1935 h 2580"/>
                  <a:gd name="T68" fmla="*/ 2837 w 2925"/>
                  <a:gd name="T69" fmla="*/ 1731 h 2580"/>
                  <a:gd name="T70" fmla="*/ 2903 w 2925"/>
                  <a:gd name="T71" fmla="*/ 1514 h 2580"/>
                  <a:gd name="T72" fmla="*/ 2925 w 2925"/>
                  <a:gd name="T73" fmla="*/ 1290 h 2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25" h="2580">
                    <a:moveTo>
                      <a:pt x="2925" y="1290"/>
                    </a:moveTo>
                    <a:lnTo>
                      <a:pt x="2903" y="1066"/>
                    </a:lnTo>
                    <a:lnTo>
                      <a:pt x="2837" y="849"/>
                    </a:lnTo>
                    <a:lnTo>
                      <a:pt x="2729" y="645"/>
                    </a:lnTo>
                    <a:lnTo>
                      <a:pt x="2583" y="461"/>
                    </a:lnTo>
                    <a:lnTo>
                      <a:pt x="2402" y="302"/>
                    </a:lnTo>
                    <a:lnTo>
                      <a:pt x="2193" y="173"/>
                    </a:lnTo>
                    <a:lnTo>
                      <a:pt x="1963" y="78"/>
                    </a:lnTo>
                    <a:lnTo>
                      <a:pt x="1716" y="20"/>
                    </a:lnTo>
                    <a:lnTo>
                      <a:pt x="1462" y="0"/>
                    </a:lnTo>
                    <a:lnTo>
                      <a:pt x="1208" y="20"/>
                    </a:lnTo>
                    <a:lnTo>
                      <a:pt x="963" y="78"/>
                    </a:lnTo>
                    <a:lnTo>
                      <a:pt x="731" y="173"/>
                    </a:lnTo>
                    <a:lnTo>
                      <a:pt x="522" y="302"/>
                    </a:lnTo>
                    <a:lnTo>
                      <a:pt x="342" y="461"/>
                    </a:lnTo>
                    <a:lnTo>
                      <a:pt x="196" y="645"/>
                    </a:lnTo>
                    <a:lnTo>
                      <a:pt x="88" y="849"/>
                    </a:lnTo>
                    <a:lnTo>
                      <a:pt x="22" y="1066"/>
                    </a:lnTo>
                    <a:lnTo>
                      <a:pt x="0" y="1290"/>
                    </a:lnTo>
                    <a:lnTo>
                      <a:pt x="22" y="1514"/>
                    </a:lnTo>
                    <a:lnTo>
                      <a:pt x="88" y="1731"/>
                    </a:lnTo>
                    <a:lnTo>
                      <a:pt x="196" y="1935"/>
                    </a:lnTo>
                    <a:lnTo>
                      <a:pt x="342" y="2120"/>
                    </a:lnTo>
                    <a:lnTo>
                      <a:pt x="522" y="2278"/>
                    </a:lnTo>
                    <a:lnTo>
                      <a:pt x="731" y="2407"/>
                    </a:lnTo>
                    <a:lnTo>
                      <a:pt x="963" y="2502"/>
                    </a:lnTo>
                    <a:lnTo>
                      <a:pt x="1208" y="2560"/>
                    </a:lnTo>
                    <a:lnTo>
                      <a:pt x="1462" y="2580"/>
                    </a:lnTo>
                    <a:lnTo>
                      <a:pt x="1716" y="2560"/>
                    </a:lnTo>
                    <a:lnTo>
                      <a:pt x="1963" y="2502"/>
                    </a:lnTo>
                    <a:lnTo>
                      <a:pt x="2193" y="2407"/>
                    </a:lnTo>
                    <a:lnTo>
                      <a:pt x="2402" y="2278"/>
                    </a:lnTo>
                    <a:lnTo>
                      <a:pt x="2583" y="2120"/>
                    </a:lnTo>
                    <a:lnTo>
                      <a:pt x="2729" y="1935"/>
                    </a:lnTo>
                    <a:lnTo>
                      <a:pt x="2837" y="1731"/>
                    </a:lnTo>
                    <a:lnTo>
                      <a:pt x="2903" y="1514"/>
                    </a:lnTo>
                    <a:lnTo>
                      <a:pt x="2925" y="1290"/>
                    </a:lnTo>
                    <a:close/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9" name="Line 29"/>
              <p:cNvSpPr>
                <a:spLocks noChangeShapeType="1"/>
              </p:cNvSpPr>
              <p:nvPr/>
            </p:nvSpPr>
            <p:spPr bwMode="auto">
              <a:xfrm flipH="1">
                <a:off x="4681" y="2915"/>
                <a:ext cx="15" cy="4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0" name="Freeform 30"/>
              <p:cNvSpPr>
                <a:spLocks/>
              </p:cNvSpPr>
              <p:nvPr/>
            </p:nvSpPr>
            <p:spPr bwMode="auto">
              <a:xfrm>
                <a:off x="4726" y="2908"/>
                <a:ext cx="36" cy="142"/>
              </a:xfrm>
              <a:custGeom>
                <a:avLst/>
                <a:gdLst>
                  <a:gd name="T0" fmla="*/ 216 w 216"/>
                  <a:gd name="T1" fmla="*/ 0 h 709"/>
                  <a:gd name="T2" fmla="*/ 97 w 216"/>
                  <a:gd name="T3" fmla="*/ 224 h 709"/>
                  <a:gd name="T4" fmla="*/ 25 w 216"/>
                  <a:gd name="T5" fmla="*/ 462 h 709"/>
                  <a:gd name="T6" fmla="*/ 0 w 216"/>
                  <a:gd name="T7" fmla="*/ 709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" h="709">
                    <a:moveTo>
                      <a:pt x="216" y="0"/>
                    </a:moveTo>
                    <a:lnTo>
                      <a:pt x="97" y="224"/>
                    </a:lnTo>
                    <a:lnTo>
                      <a:pt x="25" y="462"/>
                    </a:lnTo>
                    <a:lnTo>
                      <a:pt x="0" y="709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1" name="Freeform 31"/>
              <p:cNvSpPr>
                <a:spLocks/>
              </p:cNvSpPr>
              <p:nvPr/>
            </p:nvSpPr>
            <p:spPr bwMode="auto">
              <a:xfrm>
                <a:off x="4724" y="2916"/>
                <a:ext cx="32" cy="124"/>
              </a:xfrm>
              <a:custGeom>
                <a:avLst/>
                <a:gdLst>
                  <a:gd name="T0" fmla="*/ 189 w 189"/>
                  <a:gd name="T1" fmla="*/ 0 h 620"/>
                  <a:gd name="T2" fmla="*/ 91 w 189"/>
                  <a:gd name="T3" fmla="*/ 197 h 620"/>
                  <a:gd name="T4" fmla="*/ 28 w 189"/>
                  <a:gd name="T5" fmla="*/ 406 h 620"/>
                  <a:gd name="T6" fmla="*/ 0 w 189"/>
                  <a:gd name="T7" fmla="*/ 62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9" h="620">
                    <a:moveTo>
                      <a:pt x="189" y="0"/>
                    </a:moveTo>
                    <a:lnTo>
                      <a:pt x="91" y="197"/>
                    </a:lnTo>
                    <a:lnTo>
                      <a:pt x="28" y="406"/>
                    </a:lnTo>
                    <a:lnTo>
                      <a:pt x="0" y="62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2" name="Freeform 32"/>
              <p:cNvSpPr>
                <a:spLocks/>
              </p:cNvSpPr>
              <p:nvPr/>
            </p:nvSpPr>
            <p:spPr bwMode="auto">
              <a:xfrm>
                <a:off x="4712" y="2910"/>
                <a:ext cx="33" cy="130"/>
              </a:xfrm>
              <a:custGeom>
                <a:avLst/>
                <a:gdLst>
                  <a:gd name="T0" fmla="*/ 198 w 198"/>
                  <a:gd name="T1" fmla="*/ 0 h 652"/>
                  <a:gd name="T2" fmla="*/ 94 w 198"/>
                  <a:gd name="T3" fmla="*/ 209 h 652"/>
                  <a:gd name="T4" fmla="*/ 28 w 198"/>
                  <a:gd name="T5" fmla="*/ 427 h 652"/>
                  <a:gd name="T6" fmla="*/ 0 w 198"/>
                  <a:gd name="T7" fmla="*/ 65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8" h="652">
                    <a:moveTo>
                      <a:pt x="198" y="0"/>
                    </a:moveTo>
                    <a:lnTo>
                      <a:pt x="94" y="209"/>
                    </a:lnTo>
                    <a:lnTo>
                      <a:pt x="28" y="427"/>
                    </a:lnTo>
                    <a:lnTo>
                      <a:pt x="0" y="652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3" name="Freeform 33"/>
              <p:cNvSpPr>
                <a:spLocks/>
              </p:cNvSpPr>
              <p:nvPr/>
            </p:nvSpPr>
            <p:spPr bwMode="auto">
              <a:xfrm>
                <a:off x="4682" y="2893"/>
                <a:ext cx="37" cy="147"/>
              </a:xfrm>
              <a:custGeom>
                <a:avLst/>
                <a:gdLst>
                  <a:gd name="T0" fmla="*/ 222 w 222"/>
                  <a:gd name="T1" fmla="*/ 0 h 733"/>
                  <a:gd name="T2" fmla="*/ 105 w 222"/>
                  <a:gd name="T3" fmla="*/ 233 h 733"/>
                  <a:gd name="T4" fmla="*/ 31 w 222"/>
                  <a:gd name="T5" fmla="*/ 480 h 733"/>
                  <a:gd name="T6" fmla="*/ 0 w 222"/>
                  <a:gd name="T7" fmla="*/ 733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2" h="733">
                    <a:moveTo>
                      <a:pt x="222" y="0"/>
                    </a:moveTo>
                    <a:lnTo>
                      <a:pt x="105" y="233"/>
                    </a:lnTo>
                    <a:lnTo>
                      <a:pt x="31" y="480"/>
                    </a:lnTo>
                    <a:lnTo>
                      <a:pt x="0" y="733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4" name="Line 34"/>
              <p:cNvSpPr>
                <a:spLocks noChangeShapeType="1"/>
              </p:cNvSpPr>
              <p:nvPr/>
            </p:nvSpPr>
            <p:spPr bwMode="auto">
              <a:xfrm>
                <a:off x="4662" y="2843"/>
                <a:ext cx="0" cy="15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5" name="Freeform 35"/>
              <p:cNvSpPr>
                <a:spLocks/>
              </p:cNvSpPr>
              <p:nvPr/>
            </p:nvSpPr>
            <p:spPr bwMode="auto">
              <a:xfrm>
                <a:off x="4728" y="3224"/>
                <a:ext cx="49" cy="64"/>
              </a:xfrm>
              <a:custGeom>
                <a:avLst/>
                <a:gdLst>
                  <a:gd name="T0" fmla="*/ 0 w 292"/>
                  <a:gd name="T1" fmla="*/ 0 h 319"/>
                  <a:gd name="T2" fmla="*/ 135 w 292"/>
                  <a:gd name="T3" fmla="*/ 168 h 319"/>
                  <a:gd name="T4" fmla="*/ 292 w 292"/>
                  <a:gd name="T5" fmla="*/ 319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2" h="319">
                    <a:moveTo>
                      <a:pt x="0" y="0"/>
                    </a:moveTo>
                    <a:lnTo>
                      <a:pt x="135" y="168"/>
                    </a:lnTo>
                    <a:lnTo>
                      <a:pt x="292" y="319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6" name="Line 36"/>
              <p:cNvSpPr>
                <a:spLocks noChangeShapeType="1"/>
              </p:cNvSpPr>
              <p:nvPr/>
            </p:nvSpPr>
            <p:spPr bwMode="auto">
              <a:xfrm>
                <a:off x="4777" y="3220"/>
                <a:ext cx="0" cy="16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7" name="Freeform 37"/>
              <p:cNvSpPr>
                <a:spLocks/>
              </p:cNvSpPr>
              <p:nvPr/>
            </p:nvSpPr>
            <p:spPr bwMode="auto">
              <a:xfrm>
                <a:off x="4666" y="3102"/>
                <a:ext cx="111" cy="213"/>
              </a:xfrm>
              <a:custGeom>
                <a:avLst/>
                <a:gdLst>
                  <a:gd name="T0" fmla="*/ 0 w 664"/>
                  <a:gd name="T1" fmla="*/ 0 h 1065"/>
                  <a:gd name="T2" fmla="*/ 62 w 664"/>
                  <a:gd name="T3" fmla="*/ 243 h 1065"/>
                  <a:gd name="T4" fmla="*/ 161 w 664"/>
                  <a:gd name="T5" fmla="*/ 474 h 1065"/>
                  <a:gd name="T6" fmla="*/ 297 w 664"/>
                  <a:gd name="T7" fmla="*/ 691 h 1065"/>
                  <a:gd name="T8" fmla="*/ 464 w 664"/>
                  <a:gd name="T9" fmla="*/ 889 h 1065"/>
                  <a:gd name="T10" fmla="*/ 664 w 664"/>
                  <a:gd name="T11" fmla="*/ 1065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4" h="1065">
                    <a:moveTo>
                      <a:pt x="0" y="0"/>
                    </a:moveTo>
                    <a:lnTo>
                      <a:pt x="62" y="243"/>
                    </a:lnTo>
                    <a:lnTo>
                      <a:pt x="161" y="474"/>
                    </a:lnTo>
                    <a:lnTo>
                      <a:pt x="297" y="691"/>
                    </a:lnTo>
                    <a:lnTo>
                      <a:pt x="464" y="889"/>
                    </a:lnTo>
                    <a:lnTo>
                      <a:pt x="664" y="1065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8" name="Freeform 38"/>
              <p:cNvSpPr>
                <a:spLocks/>
              </p:cNvSpPr>
              <p:nvPr/>
            </p:nvSpPr>
            <p:spPr bwMode="auto">
              <a:xfrm>
                <a:off x="4670" y="2960"/>
                <a:ext cx="107" cy="345"/>
              </a:xfrm>
              <a:custGeom>
                <a:avLst/>
                <a:gdLst>
                  <a:gd name="T0" fmla="*/ 66 w 640"/>
                  <a:gd name="T1" fmla="*/ 0 h 1724"/>
                  <a:gd name="T2" fmla="*/ 9 w 640"/>
                  <a:gd name="T3" fmla="*/ 266 h 1724"/>
                  <a:gd name="T4" fmla="*/ 0 w 640"/>
                  <a:gd name="T5" fmla="*/ 535 h 1724"/>
                  <a:gd name="T6" fmla="*/ 39 w 640"/>
                  <a:gd name="T7" fmla="*/ 803 h 1724"/>
                  <a:gd name="T8" fmla="*/ 125 w 640"/>
                  <a:gd name="T9" fmla="*/ 1062 h 1724"/>
                  <a:gd name="T10" fmla="*/ 256 w 640"/>
                  <a:gd name="T11" fmla="*/ 1306 h 1724"/>
                  <a:gd name="T12" fmla="*/ 428 w 640"/>
                  <a:gd name="T13" fmla="*/ 1528 h 1724"/>
                  <a:gd name="T14" fmla="*/ 640 w 640"/>
                  <a:gd name="T15" fmla="*/ 1724 h 1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0" h="1724">
                    <a:moveTo>
                      <a:pt x="66" y="0"/>
                    </a:moveTo>
                    <a:lnTo>
                      <a:pt x="9" y="266"/>
                    </a:lnTo>
                    <a:lnTo>
                      <a:pt x="0" y="535"/>
                    </a:lnTo>
                    <a:lnTo>
                      <a:pt x="39" y="803"/>
                    </a:lnTo>
                    <a:lnTo>
                      <a:pt x="125" y="1062"/>
                    </a:lnTo>
                    <a:lnTo>
                      <a:pt x="256" y="1306"/>
                    </a:lnTo>
                    <a:lnTo>
                      <a:pt x="428" y="1528"/>
                    </a:lnTo>
                    <a:lnTo>
                      <a:pt x="640" y="1724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9" name="Line 39"/>
              <p:cNvSpPr>
                <a:spLocks noChangeShapeType="1"/>
              </p:cNvSpPr>
              <p:nvPr/>
            </p:nvSpPr>
            <p:spPr bwMode="auto">
              <a:xfrm>
                <a:off x="4796" y="3392"/>
                <a:ext cx="17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0" name="Freeform 40"/>
              <p:cNvSpPr>
                <a:spLocks/>
              </p:cNvSpPr>
              <p:nvPr/>
            </p:nvSpPr>
            <p:spPr bwMode="auto">
              <a:xfrm>
                <a:off x="4777" y="3382"/>
                <a:ext cx="62" cy="39"/>
              </a:xfrm>
              <a:custGeom>
                <a:avLst/>
                <a:gdLst>
                  <a:gd name="T0" fmla="*/ 0 w 376"/>
                  <a:gd name="T1" fmla="*/ 0 h 193"/>
                  <a:gd name="T2" fmla="*/ 22 w 376"/>
                  <a:gd name="T3" fmla="*/ 91 h 193"/>
                  <a:gd name="T4" fmla="*/ 91 w 376"/>
                  <a:gd name="T5" fmla="*/ 161 h 193"/>
                  <a:gd name="T6" fmla="*/ 189 w 376"/>
                  <a:gd name="T7" fmla="*/ 193 h 193"/>
                  <a:gd name="T8" fmla="*/ 293 w 376"/>
                  <a:gd name="T9" fmla="*/ 179 h 193"/>
                  <a:gd name="T10" fmla="*/ 376 w 376"/>
                  <a:gd name="T11" fmla="*/ 12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6" h="193">
                    <a:moveTo>
                      <a:pt x="0" y="0"/>
                    </a:moveTo>
                    <a:lnTo>
                      <a:pt x="22" y="91"/>
                    </a:lnTo>
                    <a:lnTo>
                      <a:pt x="91" y="161"/>
                    </a:lnTo>
                    <a:lnTo>
                      <a:pt x="189" y="193"/>
                    </a:lnTo>
                    <a:lnTo>
                      <a:pt x="293" y="179"/>
                    </a:lnTo>
                    <a:lnTo>
                      <a:pt x="376" y="124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1" name="Line 41"/>
              <p:cNvSpPr>
                <a:spLocks noChangeShapeType="1"/>
              </p:cNvSpPr>
              <p:nvPr/>
            </p:nvSpPr>
            <p:spPr bwMode="auto">
              <a:xfrm flipH="1">
                <a:off x="4673" y="2960"/>
                <a:ext cx="8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2" name="Line 42"/>
              <p:cNvSpPr>
                <a:spLocks noChangeShapeType="1"/>
              </p:cNvSpPr>
              <p:nvPr/>
            </p:nvSpPr>
            <p:spPr bwMode="auto">
              <a:xfrm>
                <a:off x="4795" y="3072"/>
                <a:ext cx="0" cy="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3" name="Line 43"/>
              <p:cNvSpPr>
                <a:spLocks noChangeShapeType="1"/>
              </p:cNvSpPr>
              <p:nvPr/>
            </p:nvSpPr>
            <p:spPr bwMode="auto">
              <a:xfrm>
                <a:off x="4756" y="3014"/>
                <a:ext cx="2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4" name="Freeform 44"/>
              <p:cNvSpPr>
                <a:spLocks/>
              </p:cNvSpPr>
              <p:nvPr/>
            </p:nvSpPr>
            <p:spPr bwMode="auto">
              <a:xfrm>
                <a:off x="4785" y="3014"/>
                <a:ext cx="10" cy="10"/>
              </a:xfrm>
              <a:custGeom>
                <a:avLst/>
                <a:gdLst>
                  <a:gd name="T0" fmla="*/ 57 w 57"/>
                  <a:gd name="T1" fmla="*/ 50 h 50"/>
                  <a:gd name="T2" fmla="*/ 40 w 57"/>
                  <a:gd name="T3" fmla="*/ 14 h 50"/>
                  <a:gd name="T4" fmla="*/ 0 w 57"/>
                  <a:gd name="T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50">
                    <a:moveTo>
                      <a:pt x="57" y="50"/>
                    </a:moveTo>
                    <a:lnTo>
                      <a:pt x="40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5" name="Line 45"/>
              <p:cNvSpPr>
                <a:spLocks noChangeShapeType="1"/>
              </p:cNvSpPr>
              <p:nvPr/>
            </p:nvSpPr>
            <p:spPr bwMode="auto">
              <a:xfrm>
                <a:off x="4795" y="3024"/>
                <a:ext cx="0" cy="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6" name="Line 46"/>
              <p:cNvSpPr>
                <a:spLocks noChangeShapeType="1"/>
              </p:cNvSpPr>
              <p:nvPr/>
            </p:nvSpPr>
            <p:spPr bwMode="auto">
              <a:xfrm flipH="1">
                <a:off x="4681" y="3060"/>
                <a:ext cx="4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7" name="Line 47"/>
              <p:cNvSpPr>
                <a:spLocks noChangeShapeType="1"/>
              </p:cNvSpPr>
              <p:nvPr/>
            </p:nvSpPr>
            <p:spPr bwMode="auto">
              <a:xfrm flipV="1">
                <a:off x="4681" y="305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8" name="Line 48"/>
              <p:cNvSpPr>
                <a:spLocks noChangeShapeType="1"/>
              </p:cNvSpPr>
              <p:nvPr/>
            </p:nvSpPr>
            <p:spPr bwMode="auto">
              <a:xfrm flipV="1">
                <a:off x="4681" y="304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9" name="Line 49"/>
              <p:cNvSpPr>
                <a:spLocks noChangeShapeType="1"/>
              </p:cNvSpPr>
              <p:nvPr/>
            </p:nvSpPr>
            <p:spPr bwMode="auto">
              <a:xfrm flipH="1">
                <a:off x="4681" y="3040"/>
                <a:ext cx="4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0" name="Line 50"/>
              <p:cNvSpPr>
                <a:spLocks noChangeShapeType="1"/>
              </p:cNvSpPr>
              <p:nvPr/>
            </p:nvSpPr>
            <p:spPr bwMode="auto">
              <a:xfrm flipV="1">
                <a:off x="4726" y="305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1" name="Line 51"/>
              <p:cNvSpPr>
                <a:spLocks noChangeShapeType="1"/>
              </p:cNvSpPr>
              <p:nvPr/>
            </p:nvSpPr>
            <p:spPr bwMode="auto">
              <a:xfrm flipV="1">
                <a:off x="4726" y="304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2" name="Line 52"/>
              <p:cNvSpPr>
                <a:spLocks noChangeShapeType="1"/>
              </p:cNvSpPr>
              <p:nvPr/>
            </p:nvSpPr>
            <p:spPr bwMode="auto">
              <a:xfrm flipH="1">
                <a:off x="4681" y="3040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3" name="Line 53"/>
              <p:cNvSpPr>
                <a:spLocks noChangeShapeType="1"/>
              </p:cNvSpPr>
              <p:nvPr/>
            </p:nvSpPr>
            <p:spPr bwMode="auto">
              <a:xfrm>
                <a:off x="4681" y="3050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4" name="Freeform 54"/>
              <p:cNvSpPr>
                <a:spLocks/>
              </p:cNvSpPr>
              <p:nvPr/>
            </p:nvSpPr>
            <p:spPr bwMode="auto">
              <a:xfrm>
                <a:off x="4795" y="3062"/>
                <a:ext cx="9" cy="10"/>
              </a:xfrm>
              <a:custGeom>
                <a:avLst/>
                <a:gdLst>
                  <a:gd name="T0" fmla="*/ 56 w 56"/>
                  <a:gd name="T1" fmla="*/ 0 h 50"/>
                  <a:gd name="T2" fmla="*/ 16 w 56"/>
                  <a:gd name="T3" fmla="*/ 15 h 50"/>
                  <a:gd name="T4" fmla="*/ 0 w 56"/>
                  <a:gd name="T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50">
                    <a:moveTo>
                      <a:pt x="56" y="0"/>
                    </a:moveTo>
                    <a:lnTo>
                      <a:pt x="16" y="15"/>
                    </a:lnTo>
                    <a:lnTo>
                      <a:pt x="0" y="5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5" name="Freeform 55"/>
              <p:cNvSpPr>
                <a:spLocks/>
              </p:cNvSpPr>
              <p:nvPr/>
            </p:nvSpPr>
            <p:spPr bwMode="auto">
              <a:xfrm>
                <a:off x="4795" y="3028"/>
                <a:ext cx="9" cy="10"/>
              </a:xfrm>
              <a:custGeom>
                <a:avLst/>
                <a:gdLst>
                  <a:gd name="T0" fmla="*/ 0 w 56"/>
                  <a:gd name="T1" fmla="*/ 0 h 50"/>
                  <a:gd name="T2" fmla="*/ 16 w 56"/>
                  <a:gd name="T3" fmla="*/ 35 h 50"/>
                  <a:gd name="T4" fmla="*/ 56 w 56"/>
                  <a:gd name="T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50">
                    <a:moveTo>
                      <a:pt x="0" y="0"/>
                    </a:moveTo>
                    <a:lnTo>
                      <a:pt x="16" y="35"/>
                    </a:lnTo>
                    <a:lnTo>
                      <a:pt x="56" y="5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6" name="Line 56"/>
              <p:cNvSpPr>
                <a:spLocks noChangeShapeType="1"/>
              </p:cNvSpPr>
              <p:nvPr/>
            </p:nvSpPr>
            <p:spPr bwMode="auto">
              <a:xfrm>
                <a:off x="4639" y="3065"/>
                <a:ext cx="14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7" name="Line 57"/>
              <p:cNvSpPr>
                <a:spLocks noChangeShapeType="1"/>
              </p:cNvSpPr>
              <p:nvPr/>
            </p:nvSpPr>
            <p:spPr bwMode="auto">
              <a:xfrm flipV="1">
                <a:off x="4624" y="3030"/>
                <a:ext cx="0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8" name="Line 58"/>
              <p:cNvSpPr>
                <a:spLocks noChangeShapeType="1"/>
              </p:cNvSpPr>
              <p:nvPr/>
            </p:nvSpPr>
            <p:spPr bwMode="auto">
              <a:xfrm flipH="1">
                <a:off x="4624" y="3021"/>
                <a:ext cx="5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9" name="Line 59"/>
              <p:cNvSpPr>
                <a:spLocks noChangeShapeType="1"/>
              </p:cNvSpPr>
              <p:nvPr/>
            </p:nvSpPr>
            <p:spPr bwMode="auto">
              <a:xfrm flipV="1">
                <a:off x="4653" y="3035"/>
                <a:ext cx="0" cy="3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0" name="Line 60"/>
              <p:cNvSpPr>
                <a:spLocks noChangeShapeType="1"/>
              </p:cNvSpPr>
              <p:nvPr/>
            </p:nvSpPr>
            <p:spPr bwMode="auto">
              <a:xfrm flipH="1">
                <a:off x="4624" y="3035"/>
                <a:ext cx="2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1" name="Line 61"/>
              <p:cNvSpPr>
                <a:spLocks noChangeShapeType="1"/>
              </p:cNvSpPr>
              <p:nvPr/>
            </p:nvSpPr>
            <p:spPr bwMode="auto">
              <a:xfrm flipV="1">
                <a:off x="4639" y="3065"/>
                <a:ext cx="0" cy="1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2" name="Freeform 62"/>
              <p:cNvSpPr>
                <a:spLocks/>
              </p:cNvSpPr>
              <p:nvPr/>
            </p:nvSpPr>
            <p:spPr bwMode="auto">
              <a:xfrm>
                <a:off x="4639" y="3035"/>
                <a:ext cx="5" cy="29"/>
              </a:xfrm>
              <a:custGeom>
                <a:avLst/>
                <a:gdLst>
                  <a:gd name="T0" fmla="*/ 28 w 28"/>
                  <a:gd name="T1" fmla="*/ 0 h 145"/>
                  <a:gd name="T2" fmla="*/ 0 w 28"/>
                  <a:gd name="T3" fmla="*/ 72 h 145"/>
                  <a:gd name="T4" fmla="*/ 25 w 28"/>
                  <a:gd name="T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145">
                    <a:moveTo>
                      <a:pt x="28" y="0"/>
                    </a:moveTo>
                    <a:lnTo>
                      <a:pt x="0" y="72"/>
                    </a:lnTo>
                    <a:lnTo>
                      <a:pt x="25" y="145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3" name="Line 63"/>
              <p:cNvSpPr>
                <a:spLocks noChangeShapeType="1"/>
              </p:cNvSpPr>
              <p:nvPr/>
            </p:nvSpPr>
            <p:spPr bwMode="auto">
              <a:xfrm flipV="1">
                <a:off x="4629" y="3064"/>
                <a:ext cx="20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4" name="Freeform 64"/>
              <p:cNvSpPr>
                <a:spLocks/>
              </p:cNvSpPr>
              <p:nvPr/>
            </p:nvSpPr>
            <p:spPr bwMode="auto">
              <a:xfrm>
                <a:off x="4649" y="3059"/>
                <a:ext cx="4" cy="5"/>
              </a:xfrm>
              <a:custGeom>
                <a:avLst/>
                <a:gdLst>
                  <a:gd name="T0" fmla="*/ 0 w 27"/>
                  <a:gd name="T1" fmla="*/ 25 h 25"/>
                  <a:gd name="T2" fmla="*/ 19 w 27"/>
                  <a:gd name="T3" fmla="*/ 16 h 25"/>
                  <a:gd name="T4" fmla="*/ 27 w 27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25">
                    <a:moveTo>
                      <a:pt x="0" y="25"/>
                    </a:moveTo>
                    <a:lnTo>
                      <a:pt x="19" y="16"/>
                    </a:lnTo>
                    <a:lnTo>
                      <a:pt x="27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5" name="Freeform 65"/>
              <p:cNvSpPr>
                <a:spLocks/>
              </p:cNvSpPr>
              <p:nvPr/>
            </p:nvSpPr>
            <p:spPr bwMode="auto">
              <a:xfrm>
                <a:off x="4648" y="3035"/>
                <a:ext cx="5" cy="5"/>
              </a:xfrm>
              <a:custGeom>
                <a:avLst/>
                <a:gdLst>
                  <a:gd name="T0" fmla="*/ 28 w 28"/>
                  <a:gd name="T1" fmla="*/ 25 h 25"/>
                  <a:gd name="T2" fmla="*/ 20 w 28"/>
                  <a:gd name="T3" fmla="*/ 7 h 25"/>
                  <a:gd name="T4" fmla="*/ 0 w 28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5">
                    <a:moveTo>
                      <a:pt x="28" y="25"/>
                    </a:moveTo>
                    <a:lnTo>
                      <a:pt x="20" y="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6" name="Line 66"/>
              <p:cNvSpPr>
                <a:spLocks noChangeShapeType="1"/>
              </p:cNvSpPr>
              <p:nvPr/>
            </p:nvSpPr>
            <p:spPr bwMode="auto">
              <a:xfrm flipV="1">
                <a:off x="4627" y="2995"/>
                <a:ext cx="40" cy="1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7" name="Freeform 67"/>
              <p:cNvSpPr>
                <a:spLocks/>
              </p:cNvSpPr>
              <p:nvPr/>
            </p:nvSpPr>
            <p:spPr bwMode="auto">
              <a:xfrm>
                <a:off x="4624" y="3065"/>
                <a:ext cx="5" cy="5"/>
              </a:xfrm>
              <a:custGeom>
                <a:avLst/>
                <a:gdLst>
                  <a:gd name="T0" fmla="*/ 27 w 27"/>
                  <a:gd name="T1" fmla="*/ 0 h 25"/>
                  <a:gd name="T2" fmla="*/ 8 w 27"/>
                  <a:gd name="T3" fmla="*/ 8 h 25"/>
                  <a:gd name="T4" fmla="*/ 0 w 27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25">
                    <a:moveTo>
                      <a:pt x="27" y="0"/>
                    </a:moveTo>
                    <a:lnTo>
                      <a:pt x="8" y="8"/>
                    </a:lnTo>
                    <a:lnTo>
                      <a:pt x="0" y="25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8" name="Line 68"/>
              <p:cNvSpPr>
                <a:spLocks noChangeShapeType="1"/>
              </p:cNvSpPr>
              <p:nvPr/>
            </p:nvSpPr>
            <p:spPr bwMode="auto">
              <a:xfrm flipV="1">
                <a:off x="4624" y="3016"/>
                <a:ext cx="0" cy="1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9" name="Freeform 69"/>
              <p:cNvSpPr>
                <a:spLocks/>
              </p:cNvSpPr>
              <p:nvPr/>
            </p:nvSpPr>
            <p:spPr bwMode="auto">
              <a:xfrm>
                <a:off x="4624" y="3011"/>
                <a:ext cx="3" cy="5"/>
              </a:xfrm>
              <a:custGeom>
                <a:avLst/>
                <a:gdLst>
                  <a:gd name="T0" fmla="*/ 18 w 18"/>
                  <a:gd name="T1" fmla="*/ 0 h 23"/>
                  <a:gd name="T2" fmla="*/ 5 w 18"/>
                  <a:gd name="T3" fmla="*/ 9 h 23"/>
                  <a:gd name="T4" fmla="*/ 0 w 18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3">
                    <a:moveTo>
                      <a:pt x="18" y="0"/>
                    </a:moveTo>
                    <a:lnTo>
                      <a:pt x="5" y="9"/>
                    </a:lnTo>
                    <a:lnTo>
                      <a:pt x="0" y="23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0" name="Line 70"/>
              <p:cNvSpPr>
                <a:spLocks noChangeShapeType="1"/>
              </p:cNvSpPr>
              <p:nvPr/>
            </p:nvSpPr>
            <p:spPr bwMode="auto">
              <a:xfrm flipH="1">
                <a:off x="4666" y="2960"/>
                <a:ext cx="7" cy="4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1" name="Line 71"/>
              <p:cNvSpPr>
                <a:spLocks noChangeShapeType="1"/>
              </p:cNvSpPr>
              <p:nvPr/>
            </p:nvSpPr>
            <p:spPr bwMode="auto">
              <a:xfrm flipV="1">
                <a:off x="4629" y="2995"/>
                <a:ext cx="44" cy="2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2" name="Line 72"/>
              <p:cNvSpPr>
                <a:spLocks noChangeShapeType="1"/>
              </p:cNvSpPr>
              <p:nvPr/>
            </p:nvSpPr>
            <p:spPr bwMode="auto">
              <a:xfrm flipH="1">
                <a:off x="4756" y="3086"/>
                <a:ext cx="2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3" name="Line 73"/>
              <p:cNvSpPr>
                <a:spLocks noChangeShapeType="1"/>
              </p:cNvSpPr>
              <p:nvPr/>
            </p:nvSpPr>
            <p:spPr bwMode="auto">
              <a:xfrm flipH="1" flipV="1">
                <a:off x="4762" y="3192"/>
                <a:ext cx="4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4" name="Line 74"/>
              <p:cNvSpPr>
                <a:spLocks noChangeShapeType="1"/>
              </p:cNvSpPr>
              <p:nvPr/>
            </p:nvSpPr>
            <p:spPr bwMode="auto">
              <a:xfrm>
                <a:off x="4755" y="3208"/>
                <a:ext cx="22" cy="3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5" name="Line 75"/>
              <p:cNvSpPr>
                <a:spLocks noChangeShapeType="1"/>
              </p:cNvSpPr>
              <p:nvPr/>
            </p:nvSpPr>
            <p:spPr bwMode="auto">
              <a:xfrm flipH="1" flipV="1">
                <a:off x="4723" y="3215"/>
                <a:ext cx="5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6" name="Line 76"/>
              <p:cNvSpPr>
                <a:spLocks noChangeShapeType="1"/>
              </p:cNvSpPr>
              <p:nvPr/>
            </p:nvSpPr>
            <p:spPr bwMode="auto">
              <a:xfrm flipH="1" flipV="1">
                <a:off x="4719" y="3207"/>
                <a:ext cx="4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7" name="Line 77"/>
              <p:cNvSpPr>
                <a:spLocks noChangeShapeType="1"/>
              </p:cNvSpPr>
              <p:nvPr/>
            </p:nvSpPr>
            <p:spPr bwMode="auto">
              <a:xfrm>
                <a:off x="4719" y="3207"/>
                <a:ext cx="4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8" name="Line 78"/>
              <p:cNvSpPr>
                <a:spLocks noChangeShapeType="1"/>
              </p:cNvSpPr>
              <p:nvPr/>
            </p:nvSpPr>
            <p:spPr bwMode="auto">
              <a:xfrm>
                <a:off x="4723" y="3215"/>
                <a:ext cx="5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9" name="Line 79"/>
              <p:cNvSpPr>
                <a:spLocks noChangeShapeType="1"/>
              </p:cNvSpPr>
              <p:nvPr/>
            </p:nvSpPr>
            <p:spPr bwMode="auto">
              <a:xfrm flipH="1">
                <a:off x="4728" y="3201"/>
                <a:ext cx="38" cy="2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0" name="Line 80"/>
              <p:cNvSpPr>
                <a:spLocks noChangeShapeType="1"/>
              </p:cNvSpPr>
              <p:nvPr/>
            </p:nvSpPr>
            <p:spPr bwMode="auto">
              <a:xfrm flipH="1">
                <a:off x="4719" y="3183"/>
                <a:ext cx="38" cy="2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1" name="Line 81"/>
              <p:cNvSpPr>
                <a:spLocks noChangeShapeType="1"/>
              </p:cNvSpPr>
              <p:nvPr/>
            </p:nvSpPr>
            <p:spPr bwMode="auto">
              <a:xfrm flipH="1" flipV="1">
                <a:off x="4757" y="3183"/>
                <a:ext cx="5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2" name="Line 82"/>
              <p:cNvSpPr>
                <a:spLocks noChangeShapeType="1"/>
              </p:cNvSpPr>
              <p:nvPr/>
            </p:nvSpPr>
            <p:spPr bwMode="auto">
              <a:xfrm>
                <a:off x="4786" y="3178"/>
                <a:ext cx="16" cy="2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3" name="Freeform 83"/>
              <p:cNvSpPr>
                <a:spLocks/>
              </p:cNvSpPr>
              <p:nvPr/>
            </p:nvSpPr>
            <p:spPr bwMode="auto">
              <a:xfrm>
                <a:off x="4624" y="3084"/>
                <a:ext cx="3" cy="5"/>
              </a:xfrm>
              <a:custGeom>
                <a:avLst/>
                <a:gdLst>
                  <a:gd name="T0" fmla="*/ 0 w 18"/>
                  <a:gd name="T1" fmla="*/ 0 h 24"/>
                  <a:gd name="T2" fmla="*/ 5 w 18"/>
                  <a:gd name="T3" fmla="*/ 14 h 24"/>
                  <a:gd name="T4" fmla="*/ 18 w 18"/>
                  <a:gd name="T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5" y="14"/>
                    </a:lnTo>
                    <a:lnTo>
                      <a:pt x="18" y="24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4" name="Line 84"/>
              <p:cNvSpPr>
                <a:spLocks noChangeShapeType="1"/>
              </p:cNvSpPr>
              <p:nvPr/>
            </p:nvSpPr>
            <p:spPr bwMode="auto">
              <a:xfrm flipH="1" flipV="1">
                <a:off x="4627" y="3089"/>
                <a:ext cx="40" cy="1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5" name="Line 85"/>
              <p:cNvSpPr>
                <a:spLocks noChangeShapeType="1"/>
              </p:cNvSpPr>
              <p:nvPr/>
            </p:nvSpPr>
            <p:spPr bwMode="auto">
              <a:xfrm flipH="1" flipV="1">
                <a:off x="4643" y="3087"/>
                <a:ext cx="30" cy="1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6" name="Freeform 86"/>
              <p:cNvSpPr>
                <a:spLocks/>
              </p:cNvSpPr>
              <p:nvPr/>
            </p:nvSpPr>
            <p:spPr bwMode="auto">
              <a:xfrm>
                <a:off x="4785" y="3076"/>
                <a:ext cx="10" cy="10"/>
              </a:xfrm>
              <a:custGeom>
                <a:avLst/>
                <a:gdLst>
                  <a:gd name="T0" fmla="*/ 0 w 57"/>
                  <a:gd name="T1" fmla="*/ 51 h 51"/>
                  <a:gd name="T2" fmla="*/ 40 w 57"/>
                  <a:gd name="T3" fmla="*/ 36 h 51"/>
                  <a:gd name="T4" fmla="*/ 57 w 57"/>
                  <a:gd name="T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51">
                    <a:moveTo>
                      <a:pt x="0" y="51"/>
                    </a:moveTo>
                    <a:lnTo>
                      <a:pt x="40" y="36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7" name="Freeform 87"/>
              <p:cNvSpPr>
                <a:spLocks/>
              </p:cNvSpPr>
              <p:nvPr/>
            </p:nvSpPr>
            <p:spPr bwMode="auto">
              <a:xfrm>
                <a:off x="4754" y="3014"/>
                <a:ext cx="2" cy="72"/>
              </a:xfrm>
              <a:custGeom>
                <a:avLst/>
                <a:gdLst>
                  <a:gd name="T0" fmla="*/ 15 w 15"/>
                  <a:gd name="T1" fmla="*/ 0 h 363"/>
                  <a:gd name="T2" fmla="*/ 0 w 15"/>
                  <a:gd name="T3" fmla="*/ 181 h 363"/>
                  <a:gd name="T4" fmla="*/ 15 w 15"/>
                  <a:gd name="T5" fmla="*/ 36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363">
                    <a:moveTo>
                      <a:pt x="15" y="0"/>
                    </a:moveTo>
                    <a:lnTo>
                      <a:pt x="0" y="181"/>
                    </a:lnTo>
                    <a:lnTo>
                      <a:pt x="15" y="363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8" name="Freeform 88"/>
              <p:cNvSpPr>
                <a:spLocks/>
              </p:cNvSpPr>
              <p:nvPr/>
            </p:nvSpPr>
            <p:spPr bwMode="auto">
              <a:xfrm>
                <a:off x="4726" y="3050"/>
                <a:ext cx="36" cy="142"/>
              </a:xfrm>
              <a:custGeom>
                <a:avLst/>
                <a:gdLst>
                  <a:gd name="T0" fmla="*/ 0 w 216"/>
                  <a:gd name="T1" fmla="*/ 0 h 709"/>
                  <a:gd name="T2" fmla="*/ 25 w 216"/>
                  <a:gd name="T3" fmla="*/ 247 h 709"/>
                  <a:gd name="T4" fmla="*/ 97 w 216"/>
                  <a:gd name="T5" fmla="*/ 485 h 709"/>
                  <a:gd name="T6" fmla="*/ 216 w 216"/>
                  <a:gd name="T7" fmla="*/ 709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" h="709">
                    <a:moveTo>
                      <a:pt x="0" y="0"/>
                    </a:moveTo>
                    <a:lnTo>
                      <a:pt x="25" y="247"/>
                    </a:lnTo>
                    <a:lnTo>
                      <a:pt x="97" y="485"/>
                    </a:lnTo>
                    <a:lnTo>
                      <a:pt x="216" y="709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9" name="Freeform 89"/>
              <p:cNvSpPr>
                <a:spLocks/>
              </p:cNvSpPr>
              <p:nvPr/>
            </p:nvSpPr>
            <p:spPr bwMode="auto">
              <a:xfrm>
                <a:off x="4724" y="3060"/>
                <a:ext cx="32" cy="124"/>
              </a:xfrm>
              <a:custGeom>
                <a:avLst/>
                <a:gdLst>
                  <a:gd name="T0" fmla="*/ 0 w 189"/>
                  <a:gd name="T1" fmla="*/ 0 h 620"/>
                  <a:gd name="T2" fmla="*/ 28 w 189"/>
                  <a:gd name="T3" fmla="*/ 214 h 620"/>
                  <a:gd name="T4" fmla="*/ 91 w 189"/>
                  <a:gd name="T5" fmla="*/ 423 h 620"/>
                  <a:gd name="T6" fmla="*/ 189 w 189"/>
                  <a:gd name="T7" fmla="*/ 62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9" h="620">
                    <a:moveTo>
                      <a:pt x="0" y="0"/>
                    </a:moveTo>
                    <a:lnTo>
                      <a:pt x="28" y="214"/>
                    </a:lnTo>
                    <a:lnTo>
                      <a:pt x="91" y="423"/>
                    </a:lnTo>
                    <a:lnTo>
                      <a:pt x="189" y="62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0" name="Freeform 90"/>
              <p:cNvSpPr>
                <a:spLocks/>
              </p:cNvSpPr>
              <p:nvPr/>
            </p:nvSpPr>
            <p:spPr bwMode="auto">
              <a:xfrm>
                <a:off x="4712" y="3060"/>
                <a:ext cx="33" cy="130"/>
              </a:xfrm>
              <a:custGeom>
                <a:avLst/>
                <a:gdLst>
                  <a:gd name="T0" fmla="*/ 0 w 198"/>
                  <a:gd name="T1" fmla="*/ 0 h 652"/>
                  <a:gd name="T2" fmla="*/ 28 w 198"/>
                  <a:gd name="T3" fmla="*/ 225 h 652"/>
                  <a:gd name="T4" fmla="*/ 94 w 198"/>
                  <a:gd name="T5" fmla="*/ 444 h 652"/>
                  <a:gd name="T6" fmla="*/ 198 w 198"/>
                  <a:gd name="T7" fmla="*/ 65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8" h="652">
                    <a:moveTo>
                      <a:pt x="0" y="0"/>
                    </a:moveTo>
                    <a:lnTo>
                      <a:pt x="28" y="225"/>
                    </a:lnTo>
                    <a:lnTo>
                      <a:pt x="94" y="444"/>
                    </a:lnTo>
                    <a:lnTo>
                      <a:pt x="198" y="652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1" name="Freeform 91"/>
              <p:cNvSpPr>
                <a:spLocks/>
              </p:cNvSpPr>
              <p:nvPr/>
            </p:nvSpPr>
            <p:spPr bwMode="auto">
              <a:xfrm>
                <a:off x="4682" y="3060"/>
                <a:ext cx="37" cy="147"/>
              </a:xfrm>
              <a:custGeom>
                <a:avLst/>
                <a:gdLst>
                  <a:gd name="T0" fmla="*/ 0 w 222"/>
                  <a:gd name="T1" fmla="*/ 0 h 733"/>
                  <a:gd name="T2" fmla="*/ 31 w 222"/>
                  <a:gd name="T3" fmla="*/ 254 h 733"/>
                  <a:gd name="T4" fmla="*/ 105 w 222"/>
                  <a:gd name="T5" fmla="*/ 500 h 733"/>
                  <a:gd name="T6" fmla="*/ 222 w 222"/>
                  <a:gd name="T7" fmla="*/ 733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2" h="733">
                    <a:moveTo>
                      <a:pt x="0" y="0"/>
                    </a:moveTo>
                    <a:lnTo>
                      <a:pt x="31" y="254"/>
                    </a:lnTo>
                    <a:lnTo>
                      <a:pt x="105" y="500"/>
                    </a:lnTo>
                    <a:lnTo>
                      <a:pt x="222" y="733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2" name="Freeform 92"/>
              <p:cNvSpPr>
                <a:spLocks/>
              </p:cNvSpPr>
              <p:nvPr/>
            </p:nvSpPr>
            <p:spPr bwMode="auto">
              <a:xfrm>
                <a:off x="4669" y="2995"/>
                <a:ext cx="4" cy="111"/>
              </a:xfrm>
              <a:custGeom>
                <a:avLst/>
                <a:gdLst>
                  <a:gd name="T0" fmla="*/ 24 w 26"/>
                  <a:gd name="T1" fmla="*/ 0 h 555"/>
                  <a:gd name="T2" fmla="*/ 0 w 26"/>
                  <a:gd name="T3" fmla="*/ 278 h 555"/>
                  <a:gd name="T4" fmla="*/ 26 w 26"/>
                  <a:gd name="T5" fmla="*/ 555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555">
                    <a:moveTo>
                      <a:pt x="24" y="0"/>
                    </a:moveTo>
                    <a:lnTo>
                      <a:pt x="0" y="278"/>
                    </a:lnTo>
                    <a:lnTo>
                      <a:pt x="26" y="555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3" name="Line 93"/>
              <p:cNvSpPr>
                <a:spLocks noChangeShapeType="1"/>
              </p:cNvSpPr>
              <p:nvPr/>
            </p:nvSpPr>
            <p:spPr bwMode="auto">
              <a:xfrm>
                <a:off x="4639" y="3079"/>
                <a:ext cx="4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4" name="Line 94"/>
              <p:cNvSpPr>
                <a:spLocks noChangeShapeType="1"/>
              </p:cNvSpPr>
              <p:nvPr/>
            </p:nvSpPr>
            <p:spPr bwMode="auto">
              <a:xfrm flipV="1">
                <a:off x="4624" y="3070"/>
                <a:ext cx="0" cy="1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5" name="Line 95"/>
              <p:cNvSpPr>
                <a:spLocks noChangeShapeType="1"/>
              </p:cNvSpPr>
              <p:nvPr/>
            </p:nvSpPr>
            <p:spPr bwMode="auto">
              <a:xfrm flipV="1">
                <a:off x="4829" y="2764"/>
                <a:ext cx="9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6" name="Line 96"/>
              <p:cNvSpPr>
                <a:spLocks noChangeShapeType="1"/>
              </p:cNvSpPr>
              <p:nvPr/>
            </p:nvSpPr>
            <p:spPr bwMode="auto">
              <a:xfrm flipH="1">
                <a:off x="4829" y="2764"/>
                <a:ext cx="9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7" name="Freeform 97"/>
              <p:cNvSpPr>
                <a:spLocks/>
              </p:cNvSpPr>
              <p:nvPr/>
            </p:nvSpPr>
            <p:spPr bwMode="auto">
              <a:xfrm>
                <a:off x="4767" y="2772"/>
                <a:ext cx="30" cy="30"/>
              </a:xfrm>
              <a:custGeom>
                <a:avLst/>
                <a:gdLst>
                  <a:gd name="T0" fmla="*/ 183 w 183"/>
                  <a:gd name="T1" fmla="*/ 0 h 150"/>
                  <a:gd name="T2" fmla="*/ 178 w 183"/>
                  <a:gd name="T3" fmla="*/ 6 h 150"/>
                  <a:gd name="T4" fmla="*/ 163 w 183"/>
                  <a:gd name="T5" fmla="*/ 19 h 150"/>
                  <a:gd name="T6" fmla="*/ 127 w 183"/>
                  <a:gd name="T7" fmla="*/ 47 h 150"/>
                  <a:gd name="T8" fmla="*/ 61 w 183"/>
                  <a:gd name="T9" fmla="*/ 99 h 150"/>
                  <a:gd name="T10" fmla="*/ 0 w 183"/>
                  <a:gd name="T11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3" h="150">
                    <a:moveTo>
                      <a:pt x="183" y="0"/>
                    </a:moveTo>
                    <a:lnTo>
                      <a:pt x="178" y="6"/>
                    </a:lnTo>
                    <a:lnTo>
                      <a:pt x="163" y="19"/>
                    </a:lnTo>
                    <a:lnTo>
                      <a:pt x="127" y="47"/>
                    </a:lnTo>
                    <a:lnTo>
                      <a:pt x="61" y="99"/>
                    </a:lnTo>
                    <a:lnTo>
                      <a:pt x="0" y="15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8" name="Line 98"/>
              <p:cNvSpPr>
                <a:spLocks noChangeShapeType="1"/>
              </p:cNvSpPr>
              <p:nvPr/>
            </p:nvSpPr>
            <p:spPr bwMode="auto">
              <a:xfrm>
                <a:off x="4796" y="2770"/>
                <a:ext cx="1" cy="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9" name="Line 99"/>
              <p:cNvSpPr>
                <a:spLocks noChangeShapeType="1"/>
              </p:cNvSpPr>
              <p:nvPr/>
            </p:nvSpPr>
            <p:spPr bwMode="auto">
              <a:xfrm>
                <a:off x="4733" y="2772"/>
                <a:ext cx="0" cy="3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0" name="Line 100"/>
              <p:cNvSpPr>
                <a:spLocks noChangeShapeType="1"/>
              </p:cNvSpPr>
              <p:nvPr/>
            </p:nvSpPr>
            <p:spPr bwMode="auto">
              <a:xfrm>
                <a:off x="4733" y="2802"/>
                <a:ext cx="0" cy="4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1" name="Line 101"/>
              <p:cNvSpPr>
                <a:spLocks noChangeShapeType="1"/>
              </p:cNvSpPr>
              <p:nvPr/>
            </p:nvSpPr>
            <p:spPr bwMode="auto">
              <a:xfrm>
                <a:off x="4733" y="2770"/>
                <a:ext cx="0" cy="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2" name="Line 102"/>
              <p:cNvSpPr>
                <a:spLocks noChangeShapeType="1"/>
              </p:cNvSpPr>
              <p:nvPr/>
            </p:nvSpPr>
            <p:spPr bwMode="auto">
              <a:xfrm>
                <a:off x="4733" y="2770"/>
                <a:ext cx="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3" name="Line 103"/>
              <p:cNvSpPr>
                <a:spLocks noChangeShapeType="1"/>
              </p:cNvSpPr>
              <p:nvPr/>
            </p:nvSpPr>
            <p:spPr bwMode="auto">
              <a:xfrm flipH="1">
                <a:off x="4733" y="2802"/>
                <a:ext cx="34" cy="4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4" name="Line 104"/>
              <p:cNvSpPr>
                <a:spLocks noChangeShapeType="1"/>
              </p:cNvSpPr>
              <p:nvPr/>
            </p:nvSpPr>
            <p:spPr bwMode="auto">
              <a:xfrm flipH="1">
                <a:off x="4733" y="2770"/>
                <a:ext cx="63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5" name="Line 105"/>
              <p:cNvSpPr>
                <a:spLocks noChangeShapeType="1"/>
              </p:cNvSpPr>
              <p:nvPr/>
            </p:nvSpPr>
            <p:spPr bwMode="auto">
              <a:xfrm flipV="1">
                <a:off x="4762" y="2899"/>
                <a:ext cx="4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6" name="Line 106"/>
              <p:cNvSpPr>
                <a:spLocks noChangeShapeType="1"/>
              </p:cNvSpPr>
              <p:nvPr/>
            </p:nvSpPr>
            <p:spPr bwMode="auto">
              <a:xfrm flipV="1">
                <a:off x="4757" y="2908"/>
                <a:ext cx="5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7" name="Line 107"/>
              <p:cNvSpPr>
                <a:spLocks noChangeShapeType="1"/>
              </p:cNvSpPr>
              <p:nvPr/>
            </p:nvSpPr>
            <p:spPr bwMode="auto">
              <a:xfrm flipV="1">
                <a:off x="4719" y="2885"/>
                <a:ext cx="4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8" name="Line 108"/>
              <p:cNvSpPr>
                <a:spLocks noChangeShapeType="1"/>
              </p:cNvSpPr>
              <p:nvPr/>
            </p:nvSpPr>
            <p:spPr bwMode="auto">
              <a:xfrm flipV="1">
                <a:off x="4723" y="2876"/>
                <a:ext cx="5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9" name="Line 109"/>
              <p:cNvSpPr>
                <a:spLocks noChangeShapeType="1"/>
              </p:cNvSpPr>
              <p:nvPr/>
            </p:nvSpPr>
            <p:spPr bwMode="auto">
              <a:xfrm flipH="1">
                <a:off x="4723" y="2876"/>
                <a:ext cx="5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0" name="Line 110"/>
              <p:cNvSpPr>
                <a:spLocks noChangeShapeType="1"/>
              </p:cNvSpPr>
              <p:nvPr/>
            </p:nvSpPr>
            <p:spPr bwMode="auto">
              <a:xfrm flipH="1">
                <a:off x="4719" y="2885"/>
                <a:ext cx="4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1" name="Line 111"/>
              <p:cNvSpPr>
                <a:spLocks noChangeShapeType="1"/>
              </p:cNvSpPr>
              <p:nvPr/>
            </p:nvSpPr>
            <p:spPr bwMode="auto">
              <a:xfrm>
                <a:off x="4696" y="2897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2" name="Line 112"/>
              <p:cNvSpPr>
                <a:spLocks noChangeShapeType="1"/>
              </p:cNvSpPr>
              <p:nvPr/>
            </p:nvSpPr>
            <p:spPr bwMode="auto">
              <a:xfrm flipH="1" flipV="1">
                <a:off x="4719" y="2893"/>
                <a:ext cx="38" cy="2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3" name="Line 113"/>
              <p:cNvSpPr>
                <a:spLocks noChangeShapeType="1"/>
              </p:cNvSpPr>
              <p:nvPr/>
            </p:nvSpPr>
            <p:spPr bwMode="auto">
              <a:xfrm flipH="1" flipV="1">
                <a:off x="4728" y="2876"/>
                <a:ext cx="38" cy="2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4" name="Line 114"/>
              <p:cNvSpPr>
                <a:spLocks noChangeShapeType="1"/>
              </p:cNvSpPr>
              <p:nvPr/>
            </p:nvSpPr>
            <p:spPr bwMode="auto">
              <a:xfrm flipH="1">
                <a:off x="4786" y="2897"/>
                <a:ext cx="16" cy="2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5" name="Freeform 115"/>
              <p:cNvSpPr>
                <a:spLocks/>
              </p:cNvSpPr>
              <p:nvPr/>
            </p:nvSpPr>
            <p:spPr bwMode="auto">
              <a:xfrm>
                <a:off x="4728" y="2769"/>
                <a:ext cx="101" cy="107"/>
              </a:xfrm>
              <a:custGeom>
                <a:avLst/>
                <a:gdLst>
                  <a:gd name="T0" fmla="*/ 608 w 608"/>
                  <a:gd name="T1" fmla="*/ 0 h 536"/>
                  <a:gd name="T2" fmla="*/ 376 w 608"/>
                  <a:gd name="T3" fmla="*/ 150 h 536"/>
                  <a:gd name="T4" fmla="*/ 171 w 608"/>
                  <a:gd name="T5" fmla="*/ 330 h 536"/>
                  <a:gd name="T6" fmla="*/ 0 w 608"/>
                  <a:gd name="T7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536">
                    <a:moveTo>
                      <a:pt x="608" y="0"/>
                    </a:moveTo>
                    <a:lnTo>
                      <a:pt x="376" y="150"/>
                    </a:lnTo>
                    <a:lnTo>
                      <a:pt x="171" y="330"/>
                    </a:lnTo>
                    <a:lnTo>
                      <a:pt x="0" y="536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6" name="Line 116"/>
              <p:cNvSpPr>
                <a:spLocks noChangeShapeType="1"/>
              </p:cNvSpPr>
              <p:nvPr/>
            </p:nvSpPr>
            <p:spPr bwMode="auto">
              <a:xfrm flipH="1">
                <a:off x="4696" y="2833"/>
                <a:ext cx="37" cy="6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7" name="Line 117"/>
              <p:cNvSpPr>
                <a:spLocks noChangeShapeType="1"/>
              </p:cNvSpPr>
              <p:nvPr/>
            </p:nvSpPr>
            <p:spPr bwMode="auto">
              <a:xfrm flipH="1">
                <a:off x="4662" y="2841"/>
                <a:ext cx="66" cy="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8" name="Line 118"/>
              <p:cNvSpPr>
                <a:spLocks noChangeShapeType="1"/>
              </p:cNvSpPr>
              <p:nvPr/>
            </p:nvSpPr>
            <p:spPr bwMode="auto">
              <a:xfrm flipH="1" flipV="1">
                <a:off x="5292" y="2915"/>
                <a:ext cx="14" cy="4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9" name="Freeform 119"/>
              <p:cNvSpPr>
                <a:spLocks/>
              </p:cNvSpPr>
              <p:nvPr/>
            </p:nvSpPr>
            <p:spPr bwMode="auto">
              <a:xfrm>
                <a:off x="5226" y="2908"/>
                <a:ext cx="36" cy="142"/>
              </a:xfrm>
              <a:custGeom>
                <a:avLst/>
                <a:gdLst>
                  <a:gd name="T0" fmla="*/ 215 w 215"/>
                  <a:gd name="T1" fmla="*/ 709 h 709"/>
                  <a:gd name="T2" fmla="*/ 190 w 215"/>
                  <a:gd name="T3" fmla="*/ 462 h 709"/>
                  <a:gd name="T4" fmla="*/ 118 w 215"/>
                  <a:gd name="T5" fmla="*/ 224 h 709"/>
                  <a:gd name="T6" fmla="*/ 0 w 215"/>
                  <a:gd name="T7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" h="709">
                    <a:moveTo>
                      <a:pt x="215" y="709"/>
                    </a:moveTo>
                    <a:lnTo>
                      <a:pt x="190" y="462"/>
                    </a:lnTo>
                    <a:lnTo>
                      <a:pt x="118" y="22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0" name="Freeform 120"/>
              <p:cNvSpPr>
                <a:spLocks/>
              </p:cNvSpPr>
              <p:nvPr/>
            </p:nvSpPr>
            <p:spPr bwMode="auto">
              <a:xfrm>
                <a:off x="5232" y="2916"/>
                <a:ext cx="31" cy="124"/>
              </a:xfrm>
              <a:custGeom>
                <a:avLst/>
                <a:gdLst>
                  <a:gd name="T0" fmla="*/ 188 w 188"/>
                  <a:gd name="T1" fmla="*/ 620 h 620"/>
                  <a:gd name="T2" fmla="*/ 161 w 188"/>
                  <a:gd name="T3" fmla="*/ 406 h 620"/>
                  <a:gd name="T4" fmla="*/ 98 w 188"/>
                  <a:gd name="T5" fmla="*/ 197 h 620"/>
                  <a:gd name="T6" fmla="*/ 0 w 188"/>
                  <a:gd name="T7" fmla="*/ 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8" h="620">
                    <a:moveTo>
                      <a:pt x="188" y="620"/>
                    </a:moveTo>
                    <a:lnTo>
                      <a:pt x="161" y="406"/>
                    </a:lnTo>
                    <a:lnTo>
                      <a:pt x="98" y="19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1" name="Freeform 121"/>
              <p:cNvSpPr>
                <a:spLocks/>
              </p:cNvSpPr>
              <p:nvPr/>
            </p:nvSpPr>
            <p:spPr bwMode="auto">
              <a:xfrm>
                <a:off x="5242" y="2910"/>
                <a:ext cx="33" cy="130"/>
              </a:xfrm>
              <a:custGeom>
                <a:avLst/>
                <a:gdLst>
                  <a:gd name="T0" fmla="*/ 197 w 197"/>
                  <a:gd name="T1" fmla="*/ 652 h 652"/>
                  <a:gd name="T2" fmla="*/ 170 w 197"/>
                  <a:gd name="T3" fmla="*/ 427 h 652"/>
                  <a:gd name="T4" fmla="*/ 103 w 197"/>
                  <a:gd name="T5" fmla="*/ 209 h 652"/>
                  <a:gd name="T6" fmla="*/ 0 w 197"/>
                  <a:gd name="T7" fmla="*/ 0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652">
                    <a:moveTo>
                      <a:pt x="197" y="652"/>
                    </a:moveTo>
                    <a:lnTo>
                      <a:pt x="170" y="427"/>
                    </a:lnTo>
                    <a:lnTo>
                      <a:pt x="103" y="20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2" name="Freeform 122"/>
              <p:cNvSpPr>
                <a:spLocks/>
              </p:cNvSpPr>
              <p:nvPr/>
            </p:nvSpPr>
            <p:spPr bwMode="auto">
              <a:xfrm>
                <a:off x="5269" y="2893"/>
                <a:ext cx="37" cy="147"/>
              </a:xfrm>
              <a:custGeom>
                <a:avLst/>
                <a:gdLst>
                  <a:gd name="T0" fmla="*/ 223 w 223"/>
                  <a:gd name="T1" fmla="*/ 733 h 733"/>
                  <a:gd name="T2" fmla="*/ 192 w 223"/>
                  <a:gd name="T3" fmla="*/ 480 h 733"/>
                  <a:gd name="T4" fmla="*/ 117 w 223"/>
                  <a:gd name="T5" fmla="*/ 233 h 733"/>
                  <a:gd name="T6" fmla="*/ 0 w 223"/>
                  <a:gd name="T7" fmla="*/ 0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3" h="733">
                    <a:moveTo>
                      <a:pt x="223" y="733"/>
                    </a:moveTo>
                    <a:lnTo>
                      <a:pt x="192" y="480"/>
                    </a:lnTo>
                    <a:lnTo>
                      <a:pt x="117" y="23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3" name="Line 123"/>
              <p:cNvSpPr>
                <a:spLocks noChangeShapeType="1"/>
              </p:cNvSpPr>
              <p:nvPr/>
            </p:nvSpPr>
            <p:spPr bwMode="auto">
              <a:xfrm>
                <a:off x="5325" y="2843"/>
                <a:ext cx="0" cy="15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4" name="Freeform 124"/>
              <p:cNvSpPr>
                <a:spLocks/>
              </p:cNvSpPr>
              <p:nvPr/>
            </p:nvSpPr>
            <p:spPr bwMode="auto">
              <a:xfrm>
                <a:off x="5372" y="3030"/>
                <a:ext cx="10" cy="40"/>
              </a:xfrm>
              <a:custGeom>
                <a:avLst/>
                <a:gdLst>
                  <a:gd name="T0" fmla="*/ 4 w 59"/>
                  <a:gd name="T1" fmla="*/ 201 h 201"/>
                  <a:gd name="T2" fmla="*/ 45 w 59"/>
                  <a:gd name="T3" fmla="*/ 156 h 201"/>
                  <a:gd name="T4" fmla="*/ 59 w 59"/>
                  <a:gd name="T5" fmla="*/ 100 h 201"/>
                  <a:gd name="T6" fmla="*/ 44 w 59"/>
                  <a:gd name="T7" fmla="*/ 44 h 201"/>
                  <a:gd name="T8" fmla="*/ 0 w 59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1">
                    <a:moveTo>
                      <a:pt x="4" y="201"/>
                    </a:moveTo>
                    <a:lnTo>
                      <a:pt x="45" y="156"/>
                    </a:lnTo>
                    <a:lnTo>
                      <a:pt x="59" y="100"/>
                    </a:lnTo>
                    <a:lnTo>
                      <a:pt x="44" y="4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5" name="Freeform 125"/>
              <p:cNvSpPr>
                <a:spLocks/>
              </p:cNvSpPr>
              <p:nvPr/>
            </p:nvSpPr>
            <p:spPr bwMode="auto">
              <a:xfrm>
                <a:off x="5211" y="3224"/>
                <a:ext cx="48" cy="64"/>
              </a:xfrm>
              <a:custGeom>
                <a:avLst/>
                <a:gdLst>
                  <a:gd name="T0" fmla="*/ 0 w 291"/>
                  <a:gd name="T1" fmla="*/ 319 h 319"/>
                  <a:gd name="T2" fmla="*/ 156 w 291"/>
                  <a:gd name="T3" fmla="*/ 168 h 319"/>
                  <a:gd name="T4" fmla="*/ 291 w 291"/>
                  <a:gd name="T5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1" h="319">
                    <a:moveTo>
                      <a:pt x="0" y="319"/>
                    </a:moveTo>
                    <a:lnTo>
                      <a:pt x="156" y="168"/>
                    </a:lnTo>
                    <a:lnTo>
                      <a:pt x="291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6" name="Line 126"/>
              <p:cNvSpPr>
                <a:spLocks noChangeShapeType="1"/>
              </p:cNvSpPr>
              <p:nvPr/>
            </p:nvSpPr>
            <p:spPr bwMode="auto">
              <a:xfrm>
                <a:off x="5211" y="3220"/>
                <a:ext cx="0" cy="16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7" name="Freeform 127"/>
              <p:cNvSpPr>
                <a:spLocks/>
              </p:cNvSpPr>
              <p:nvPr/>
            </p:nvSpPr>
            <p:spPr bwMode="auto">
              <a:xfrm>
                <a:off x="5211" y="3102"/>
                <a:ext cx="110" cy="213"/>
              </a:xfrm>
              <a:custGeom>
                <a:avLst/>
                <a:gdLst>
                  <a:gd name="T0" fmla="*/ 0 w 663"/>
                  <a:gd name="T1" fmla="*/ 1064 h 1064"/>
                  <a:gd name="T2" fmla="*/ 243 w 663"/>
                  <a:gd name="T3" fmla="*/ 841 h 1064"/>
                  <a:gd name="T4" fmla="*/ 439 w 663"/>
                  <a:gd name="T5" fmla="*/ 584 h 1064"/>
                  <a:gd name="T6" fmla="*/ 580 w 663"/>
                  <a:gd name="T7" fmla="*/ 301 h 1064"/>
                  <a:gd name="T8" fmla="*/ 663 w 663"/>
                  <a:gd name="T9" fmla="*/ 0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3" h="1064">
                    <a:moveTo>
                      <a:pt x="0" y="1064"/>
                    </a:moveTo>
                    <a:lnTo>
                      <a:pt x="243" y="841"/>
                    </a:lnTo>
                    <a:lnTo>
                      <a:pt x="439" y="584"/>
                    </a:lnTo>
                    <a:lnTo>
                      <a:pt x="580" y="301"/>
                    </a:lnTo>
                    <a:lnTo>
                      <a:pt x="663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8" name="Freeform 128"/>
              <p:cNvSpPr>
                <a:spLocks/>
              </p:cNvSpPr>
              <p:nvPr/>
            </p:nvSpPr>
            <p:spPr bwMode="auto">
              <a:xfrm>
                <a:off x="5128" y="3192"/>
                <a:ext cx="98" cy="104"/>
              </a:xfrm>
              <a:custGeom>
                <a:avLst/>
                <a:gdLst>
                  <a:gd name="T0" fmla="*/ 0 w 590"/>
                  <a:gd name="T1" fmla="*/ 519 h 519"/>
                  <a:gd name="T2" fmla="*/ 231 w 590"/>
                  <a:gd name="T3" fmla="*/ 378 h 519"/>
                  <a:gd name="T4" fmla="*/ 429 w 590"/>
                  <a:gd name="T5" fmla="*/ 203 h 519"/>
                  <a:gd name="T6" fmla="*/ 590 w 590"/>
                  <a:gd name="T7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0" h="519">
                    <a:moveTo>
                      <a:pt x="0" y="519"/>
                    </a:moveTo>
                    <a:lnTo>
                      <a:pt x="231" y="378"/>
                    </a:lnTo>
                    <a:lnTo>
                      <a:pt x="429" y="203"/>
                    </a:lnTo>
                    <a:lnTo>
                      <a:pt x="59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9" name="Freeform 129"/>
              <p:cNvSpPr>
                <a:spLocks/>
              </p:cNvSpPr>
              <p:nvPr/>
            </p:nvSpPr>
            <p:spPr bwMode="auto">
              <a:xfrm>
                <a:off x="5137" y="3201"/>
                <a:ext cx="86" cy="91"/>
              </a:xfrm>
              <a:custGeom>
                <a:avLst/>
                <a:gdLst>
                  <a:gd name="T0" fmla="*/ 0 w 515"/>
                  <a:gd name="T1" fmla="*/ 454 h 454"/>
                  <a:gd name="T2" fmla="*/ 197 w 515"/>
                  <a:gd name="T3" fmla="*/ 326 h 454"/>
                  <a:gd name="T4" fmla="*/ 369 w 515"/>
                  <a:gd name="T5" fmla="*/ 174 h 454"/>
                  <a:gd name="T6" fmla="*/ 515 w 515"/>
                  <a:gd name="T7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" h="454">
                    <a:moveTo>
                      <a:pt x="0" y="454"/>
                    </a:moveTo>
                    <a:lnTo>
                      <a:pt x="197" y="326"/>
                    </a:lnTo>
                    <a:lnTo>
                      <a:pt x="369" y="174"/>
                    </a:lnTo>
                    <a:lnTo>
                      <a:pt x="515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0" name="Freeform 130"/>
              <p:cNvSpPr>
                <a:spLocks/>
              </p:cNvSpPr>
              <p:nvPr/>
            </p:nvSpPr>
            <p:spPr bwMode="auto">
              <a:xfrm>
                <a:off x="5137" y="3220"/>
                <a:ext cx="74" cy="72"/>
              </a:xfrm>
              <a:custGeom>
                <a:avLst/>
                <a:gdLst>
                  <a:gd name="T0" fmla="*/ 0 w 445"/>
                  <a:gd name="T1" fmla="*/ 363 h 363"/>
                  <a:gd name="T2" fmla="*/ 242 w 445"/>
                  <a:gd name="T3" fmla="*/ 200 h 363"/>
                  <a:gd name="T4" fmla="*/ 445 w 445"/>
                  <a:gd name="T5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5" h="363">
                    <a:moveTo>
                      <a:pt x="0" y="363"/>
                    </a:moveTo>
                    <a:lnTo>
                      <a:pt x="242" y="200"/>
                    </a:lnTo>
                    <a:lnTo>
                      <a:pt x="445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1" name="Freeform 131"/>
              <p:cNvSpPr>
                <a:spLocks/>
              </p:cNvSpPr>
              <p:nvPr/>
            </p:nvSpPr>
            <p:spPr bwMode="auto">
              <a:xfrm>
                <a:off x="5211" y="2960"/>
                <a:ext cx="106" cy="345"/>
              </a:xfrm>
              <a:custGeom>
                <a:avLst/>
                <a:gdLst>
                  <a:gd name="T0" fmla="*/ 0 w 639"/>
                  <a:gd name="T1" fmla="*/ 1724 h 1724"/>
                  <a:gd name="T2" fmla="*/ 210 w 639"/>
                  <a:gd name="T3" fmla="*/ 1528 h 1724"/>
                  <a:gd name="T4" fmla="*/ 383 w 639"/>
                  <a:gd name="T5" fmla="*/ 1306 h 1724"/>
                  <a:gd name="T6" fmla="*/ 514 w 639"/>
                  <a:gd name="T7" fmla="*/ 1062 h 1724"/>
                  <a:gd name="T8" fmla="*/ 600 w 639"/>
                  <a:gd name="T9" fmla="*/ 803 h 1724"/>
                  <a:gd name="T10" fmla="*/ 639 w 639"/>
                  <a:gd name="T11" fmla="*/ 535 h 1724"/>
                  <a:gd name="T12" fmla="*/ 631 w 639"/>
                  <a:gd name="T13" fmla="*/ 266 h 1724"/>
                  <a:gd name="T14" fmla="*/ 573 w 639"/>
                  <a:gd name="T15" fmla="*/ 0 h 1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9" h="1724">
                    <a:moveTo>
                      <a:pt x="0" y="1724"/>
                    </a:moveTo>
                    <a:lnTo>
                      <a:pt x="210" y="1528"/>
                    </a:lnTo>
                    <a:lnTo>
                      <a:pt x="383" y="1306"/>
                    </a:lnTo>
                    <a:lnTo>
                      <a:pt x="514" y="1062"/>
                    </a:lnTo>
                    <a:lnTo>
                      <a:pt x="600" y="803"/>
                    </a:lnTo>
                    <a:lnTo>
                      <a:pt x="639" y="535"/>
                    </a:lnTo>
                    <a:lnTo>
                      <a:pt x="631" y="266"/>
                    </a:lnTo>
                    <a:lnTo>
                      <a:pt x="573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2" name="Line 132"/>
              <p:cNvSpPr>
                <a:spLocks noChangeShapeType="1"/>
              </p:cNvSpPr>
              <p:nvPr/>
            </p:nvSpPr>
            <p:spPr bwMode="auto">
              <a:xfrm flipV="1">
                <a:off x="5070" y="3302"/>
                <a:ext cx="50" cy="2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3" name="Line 133"/>
              <p:cNvSpPr>
                <a:spLocks noChangeShapeType="1"/>
              </p:cNvSpPr>
              <p:nvPr/>
            </p:nvSpPr>
            <p:spPr bwMode="auto">
              <a:xfrm flipH="1" flipV="1">
                <a:off x="5070" y="3324"/>
                <a:ext cx="78" cy="8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4" name="Freeform 134"/>
              <p:cNvSpPr>
                <a:spLocks/>
              </p:cNvSpPr>
              <p:nvPr/>
            </p:nvSpPr>
            <p:spPr bwMode="auto">
              <a:xfrm>
                <a:off x="4994" y="3296"/>
                <a:ext cx="134" cy="38"/>
              </a:xfrm>
              <a:custGeom>
                <a:avLst/>
                <a:gdLst>
                  <a:gd name="T0" fmla="*/ 0 w 804"/>
                  <a:gd name="T1" fmla="*/ 191 h 191"/>
                  <a:gd name="T2" fmla="*/ 280 w 804"/>
                  <a:gd name="T3" fmla="*/ 169 h 191"/>
                  <a:gd name="T4" fmla="*/ 551 w 804"/>
                  <a:gd name="T5" fmla="*/ 106 h 191"/>
                  <a:gd name="T6" fmla="*/ 804 w 804"/>
                  <a:gd name="T7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4" h="191">
                    <a:moveTo>
                      <a:pt x="0" y="191"/>
                    </a:moveTo>
                    <a:lnTo>
                      <a:pt x="280" y="169"/>
                    </a:lnTo>
                    <a:lnTo>
                      <a:pt x="551" y="106"/>
                    </a:lnTo>
                    <a:lnTo>
                      <a:pt x="804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5" name="Freeform 135"/>
              <p:cNvSpPr>
                <a:spLocks/>
              </p:cNvSpPr>
              <p:nvPr/>
            </p:nvSpPr>
            <p:spPr bwMode="auto">
              <a:xfrm>
                <a:off x="5003" y="3302"/>
                <a:ext cx="117" cy="33"/>
              </a:xfrm>
              <a:custGeom>
                <a:avLst/>
                <a:gdLst>
                  <a:gd name="T0" fmla="*/ 0 w 704"/>
                  <a:gd name="T1" fmla="*/ 166 h 166"/>
                  <a:gd name="T2" fmla="*/ 243 w 704"/>
                  <a:gd name="T3" fmla="*/ 142 h 166"/>
                  <a:gd name="T4" fmla="*/ 479 w 704"/>
                  <a:gd name="T5" fmla="*/ 86 h 166"/>
                  <a:gd name="T6" fmla="*/ 704 w 704"/>
                  <a:gd name="T7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4" h="166">
                    <a:moveTo>
                      <a:pt x="0" y="166"/>
                    </a:moveTo>
                    <a:lnTo>
                      <a:pt x="243" y="142"/>
                    </a:lnTo>
                    <a:lnTo>
                      <a:pt x="479" y="86"/>
                    </a:lnTo>
                    <a:lnTo>
                      <a:pt x="704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6" name="Freeform 136"/>
              <p:cNvSpPr>
                <a:spLocks/>
              </p:cNvSpPr>
              <p:nvPr/>
            </p:nvSpPr>
            <p:spPr bwMode="auto">
              <a:xfrm>
                <a:off x="4875" y="3369"/>
                <a:ext cx="237" cy="23"/>
              </a:xfrm>
              <a:custGeom>
                <a:avLst/>
                <a:gdLst>
                  <a:gd name="T0" fmla="*/ 0 w 1424"/>
                  <a:gd name="T1" fmla="*/ 0 h 114"/>
                  <a:gd name="T2" fmla="*/ 279 w 1424"/>
                  <a:gd name="T3" fmla="*/ 76 h 114"/>
                  <a:gd name="T4" fmla="*/ 567 w 1424"/>
                  <a:gd name="T5" fmla="*/ 114 h 114"/>
                  <a:gd name="T6" fmla="*/ 859 w 1424"/>
                  <a:gd name="T7" fmla="*/ 114 h 114"/>
                  <a:gd name="T8" fmla="*/ 1146 w 1424"/>
                  <a:gd name="T9" fmla="*/ 76 h 114"/>
                  <a:gd name="T10" fmla="*/ 1424 w 1424"/>
                  <a:gd name="T11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4" h="114">
                    <a:moveTo>
                      <a:pt x="0" y="0"/>
                    </a:moveTo>
                    <a:lnTo>
                      <a:pt x="279" y="76"/>
                    </a:lnTo>
                    <a:lnTo>
                      <a:pt x="567" y="114"/>
                    </a:lnTo>
                    <a:lnTo>
                      <a:pt x="859" y="114"/>
                    </a:lnTo>
                    <a:lnTo>
                      <a:pt x="1146" y="76"/>
                    </a:lnTo>
                    <a:lnTo>
                      <a:pt x="1424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7" name="Freeform 137"/>
              <p:cNvSpPr>
                <a:spLocks/>
              </p:cNvSpPr>
              <p:nvPr/>
            </p:nvSpPr>
            <p:spPr bwMode="auto">
              <a:xfrm>
                <a:off x="4870" y="3375"/>
                <a:ext cx="248" cy="25"/>
              </a:xfrm>
              <a:custGeom>
                <a:avLst/>
                <a:gdLst>
                  <a:gd name="T0" fmla="*/ 0 w 1490"/>
                  <a:gd name="T1" fmla="*/ 0 h 122"/>
                  <a:gd name="T2" fmla="*/ 292 w 1490"/>
                  <a:gd name="T3" fmla="*/ 81 h 122"/>
                  <a:gd name="T4" fmla="*/ 593 w 1490"/>
                  <a:gd name="T5" fmla="*/ 122 h 122"/>
                  <a:gd name="T6" fmla="*/ 898 w 1490"/>
                  <a:gd name="T7" fmla="*/ 122 h 122"/>
                  <a:gd name="T8" fmla="*/ 1200 w 1490"/>
                  <a:gd name="T9" fmla="*/ 81 h 122"/>
                  <a:gd name="T10" fmla="*/ 1490 w 1490"/>
                  <a:gd name="T11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0" h="122">
                    <a:moveTo>
                      <a:pt x="0" y="0"/>
                    </a:moveTo>
                    <a:lnTo>
                      <a:pt x="292" y="81"/>
                    </a:lnTo>
                    <a:lnTo>
                      <a:pt x="593" y="122"/>
                    </a:lnTo>
                    <a:lnTo>
                      <a:pt x="898" y="122"/>
                    </a:lnTo>
                    <a:lnTo>
                      <a:pt x="1200" y="81"/>
                    </a:lnTo>
                    <a:lnTo>
                      <a:pt x="149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8" name="Line 138"/>
              <p:cNvSpPr>
                <a:spLocks noChangeShapeType="1"/>
              </p:cNvSpPr>
              <p:nvPr/>
            </p:nvSpPr>
            <p:spPr bwMode="auto">
              <a:xfrm flipH="1">
                <a:off x="4994" y="3381"/>
                <a:ext cx="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9" name="Line 139"/>
              <p:cNvSpPr>
                <a:spLocks noChangeShapeType="1"/>
              </p:cNvSpPr>
              <p:nvPr/>
            </p:nvSpPr>
            <p:spPr bwMode="auto">
              <a:xfrm>
                <a:off x="5003" y="3334"/>
                <a:ext cx="0" cy="4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0" name="Line 140"/>
              <p:cNvSpPr>
                <a:spLocks noChangeShapeType="1"/>
              </p:cNvSpPr>
              <p:nvPr/>
            </p:nvSpPr>
            <p:spPr bwMode="auto">
              <a:xfrm flipH="1">
                <a:off x="4994" y="3334"/>
                <a:ext cx="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1" name="Line 141"/>
              <p:cNvSpPr>
                <a:spLocks noChangeShapeType="1"/>
              </p:cNvSpPr>
              <p:nvPr/>
            </p:nvSpPr>
            <p:spPr bwMode="auto">
              <a:xfrm flipV="1">
                <a:off x="4994" y="3380"/>
                <a:ext cx="9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2" name="Line 142"/>
              <p:cNvSpPr>
                <a:spLocks noChangeShapeType="1"/>
              </p:cNvSpPr>
              <p:nvPr/>
            </p:nvSpPr>
            <p:spPr bwMode="auto">
              <a:xfrm>
                <a:off x="4984" y="3334"/>
                <a:ext cx="0" cy="4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3" name="Line 143"/>
              <p:cNvSpPr>
                <a:spLocks noChangeShapeType="1"/>
              </p:cNvSpPr>
              <p:nvPr/>
            </p:nvSpPr>
            <p:spPr bwMode="auto">
              <a:xfrm flipH="1">
                <a:off x="4984" y="3381"/>
                <a:ext cx="1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4" name="Line 144"/>
              <p:cNvSpPr>
                <a:spLocks noChangeShapeType="1"/>
              </p:cNvSpPr>
              <p:nvPr/>
            </p:nvSpPr>
            <p:spPr bwMode="auto">
              <a:xfrm flipH="1">
                <a:off x="4984" y="3334"/>
                <a:ext cx="1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5" name="Line 145"/>
              <p:cNvSpPr>
                <a:spLocks noChangeShapeType="1"/>
              </p:cNvSpPr>
              <p:nvPr/>
            </p:nvSpPr>
            <p:spPr bwMode="auto">
              <a:xfrm>
                <a:off x="4984" y="3380"/>
                <a:ext cx="10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6" name="Freeform 146"/>
              <p:cNvSpPr>
                <a:spLocks/>
              </p:cNvSpPr>
              <p:nvPr/>
            </p:nvSpPr>
            <p:spPr bwMode="auto">
              <a:xfrm>
                <a:off x="5003" y="3334"/>
                <a:ext cx="76" cy="14"/>
              </a:xfrm>
              <a:custGeom>
                <a:avLst/>
                <a:gdLst>
                  <a:gd name="T0" fmla="*/ 0 w 456"/>
                  <a:gd name="T1" fmla="*/ 70 h 70"/>
                  <a:gd name="T2" fmla="*/ 230 w 456"/>
                  <a:gd name="T3" fmla="*/ 49 h 70"/>
                  <a:gd name="T4" fmla="*/ 456 w 456"/>
                  <a:gd name="T5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6" h="70">
                    <a:moveTo>
                      <a:pt x="0" y="70"/>
                    </a:moveTo>
                    <a:lnTo>
                      <a:pt x="230" y="49"/>
                    </a:lnTo>
                    <a:lnTo>
                      <a:pt x="456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7" name="Freeform 147"/>
              <p:cNvSpPr>
                <a:spLocks/>
              </p:cNvSpPr>
              <p:nvPr/>
            </p:nvSpPr>
            <p:spPr bwMode="auto">
              <a:xfrm>
                <a:off x="5003" y="3360"/>
                <a:ext cx="100" cy="20"/>
              </a:xfrm>
              <a:custGeom>
                <a:avLst/>
                <a:gdLst>
                  <a:gd name="T0" fmla="*/ 0 w 601"/>
                  <a:gd name="T1" fmla="*/ 104 h 104"/>
                  <a:gd name="T2" fmla="*/ 306 w 601"/>
                  <a:gd name="T3" fmla="*/ 74 h 104"/>
                  <a:gd name="T4" fmla="*/ 601 w 601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1" h="104">
                    <a:moveTo>
                      <a:pt x="0" y="104"/>
                    </a:moveTo>
                    <a:lnTo>
                      <a:pt x="306" y="74"/>
                    </a:lnTo>
                    <a:lnTo>
                      <a:pt x="601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8" name="Line 148"/>
              <p:cNvSpPr>
                <a:spLocks noChangeShapeType="1"/>
              </p:cNvSpPr>
              <p:nvPr/>
            </p:nvSpPr>
            <p:spPr bwMode="auto">
              <a:xfrm flipH="1">
                <a:off x="4865" y="3301"/>
                <a:ext cx="3" cy="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9" name="Line 149"/>
              <p:cNvSpPr>
                <a:spLocks noChangeShapeType="1"/>
              </p:cNvSpPr>
              <p:nvPr/>
            </p:nvSpPr>
            <p:spPr bwMode="auto">
              <a:xfrm>
                <a:off x="4867" y="3302"/>
                <a:ext cx="51" cy="2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0" name="Line 150"/>
              <p:cNvSpPr>
                <a:spLocks noChangeShapeType="1"/>
              </p:cNvSpPr>
              <p:nvPr/>
            </p:nvSpPr>
            <p:spPr bwMode="auto">
              <a:xfrm flipH="1" flipV="1">
                <a:off x="4849" y="3295"/>
                <a:ext cx="16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1" name="Line 151"/>
              <p:cNvSpPr>
                <a:spLocks noChangeShapeType="1"/>
              </p:cNvSpPr>
              <p:nvPr/>
            </p:nvSpPr>
            <p:spPr bwMode="auto">
              <a:xfrm flipH="1" flipV="1">
                <a:off x="4860" y="3296"/>
                <a:ext cx="8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2" name="Line 152"/>
              <p:cNvSpPr>
                <a:spLocks noChangeShapeType="1"/>
              </p:cNvSpPr>
              <p:nvPr/>
            </p:nvSpPr>
            <p:spPr bwMode="auto">
              <a:xfrm flipH="1">
                <a:off x="4849" y="3291"/>
                <a:ext cx="3" cy="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3" name="Line 153"/>
              <p:cNvSpPr>
                <a:spLocks noChangeShapeType="1"/>
              </p:cNvSpPr>
              <p:nvPr/>
            </p:nvSpPr>
            <p:spPr bwMode="auto">
              <a:xfrm flipH="1" flipV="1">
                <a:off x="4852" y="3291"/>
                <a:ext cx="8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4" name="Freeform 154"/>
              <p:cNvSpPr>
                <a:spLocks/>
              </p:cNvSpPr>
              <p:nvPr/>
            </p:nvSpPr>
            <p:spPr bwMode="auto">
              <a:xfrm>
                <a:off x="4860" y="3296"/>
                <a:ext cx="134" cy="38"/>
              </a:xfrm>
              <a:custGeom>
                <a:avLst/>
                <a:gdLst>
                  <a:gd name="T0" fmla="*/ 0 w 804"/>
                  <a:gd name="T1" fmla="*/ 0 h 191"/>
                  <a:gd name="T2" fmla="*/ 254 w 804"/>
                  <a:gd name="T3" fmla="*/ 106 h 191"/>
                  <a:gd name="T4" fmla="*/ 526 w 804"/>
                  <a:gd name="T5" fmla="*/ 169 h 191"/>
                  <a:gd name="T6" fmla="*/ 804 w 804"/>
                  <a:gd name="T7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4" h="191">
                    <a:moveTo>
                      <a:pt x="0" y="0"/>
                    </a:moveTo>
                    <a:lnTo>
                      <a:pt x="254" y="106"/>
                    </a:lnTo>
                    <a:lnTo>
                      <a:pt x="526" y="169"/>
                    </a:lnTo>
                    <a:lnTo>
                      <a:pt x="804" y="191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5" name="Freeform 155"/>
              <p:cNvSpPr>
                <a:spLocks/>
              </p:cNvSpPr>
              <p:nvPr/>
            </p:nvSpPr>
            <p:spPr bwMode="auto">
              <a:xfrm>
                <a:off x="4867" y="3302"/>
                <a:ext cx="117" cy="33"/>
              </a:xfrm>
              <a:custGeom>
                <a:avLst/>
                <a:gdLst>
                  <a:gd name="T0" fmla="*/ 0 w 703"/>
                  <a:gd name="T1" fmla="*/ 0 h 166"/>
                  <a:gd name="T2" fmla="*/ 223 w 703"/>
                  <a:gd name="T3" fmla="*/ 86 h 166"/>
                  <a:gd name="T4" fmla="*/ 459 w 703"/>
                  <a:gd name="T5" fmla="*/ 142 h 166"/>
                  <a:gd name="T6" fmla="*/ 703 w 703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3" h="166">
                    <a:moveTo>
                      <a:pt x="0" y="0"/>
                    </a:moveTo>
                    <a:lnTo>
                      <a:pt x="223" y="86"/>
                    </a:lnTo>
                    <a:lnTo>
                      <a:pt x="459" y="142"/>
                    </a:lnTo>
                    <a:lnTo>
                      <a:pt x="703" y="166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6" name="Freeform 156"/>
              <p:cNvSpPr>
                <a:spLocks/>
              </p:cNvSpPr>
              <p:nvPr/>
            </p:nvSpPr>
            <p:spPr bwMode="auto">
              <a:xfrm>
                <a:off x="4908" y="3334"/>
                <a:ext cx="76" cy="14"/>
              </a:xfrm>
              <a:custGeom>
                <a:avLst/>
                <a:gdLst>
                  <a:gd name="T0" fmla="*/ 0 w 456"/>
                  <a:gd name="T1" fmla="*/ 0 h 70"/>
                  <a:gd name="T2" fmla="*/ 225 w 456"/>
                  <a:gd name="T3" fmla="*/ 49 h 70"/>
                  <a:gd name="T4" fmla="*/ 456 w 456"/>
                  <a:gd name="T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6" h="70">
                    <a:moveTo>
                      <a:pt x="0" y="0"/>
                    </a:moveTo>
                    <a:lnTo>
                      <a:pt x="225" y="49"/>
                    </a:lnTo>
                    <a:lnTo>
                      <a:pt x="456" y="7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7" name="Freeform 157"/>
              <p:cNvSpPr>
                <a:spLocks/>
              </p:cNvSpPr>
              <p:nvPr/>
            </p:nvSpPr>
            <p:spPr bwMode="auto">
              <a:xfrm>
                <a:off x="4884" y="3360"/>
                <a:ext cx="100" cy="20"/>
              </a:xfrm>
              <a:custGeom>
                <a:avLst/>
                <a:gdLst>
                  <a:gd name="T0" fmla="*/ 0 w 600"/>
                  <a:gd name="T1" fmla="*/ 0 h 104"/>
                  <a:gd name="T2" fmla="*/ 295 w 600"/>
                  <a:gd name="T3" fmla="*/ 74 h 104"/>
                  <a:gd name="T4" fmla="*/ 600 w 600"/>
                  <a:gd name="T5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0" h="104">
                    <a:moveTo>
                      <a:pt x="0" y="0"/>
                    </a:moveTo>
                    <a:lnTo>
                      <a:pt x="295" y="74"/>
                    </a:lnTo>
                    <a:lnTo>
                      <a:pt x="600" y="104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8" name="Line 158"/>
              <p:cNvSpPr>
                <a:spLocks noChangeShapeType="1"/>
              </p:cNvSpPr>
              <p:nvPr/>
            </p:nvSpPr>
            <p:spPr bwMode="auto">
              <a:xfrm>
                <a:off x="5120" y="3301"/>
                <a:ext cx="2" cy="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9" name="Line 159"/>
              <p:cNvSpPr>
                <a:spLocks noChangeShapeType="1"/>
              </p:cNvSpPr>
              <p:nvPr/>
            </p:nvSpPr>
            <p:spPr bwMode="auto">
              <a:xfrm flipV="1">
                <a:off x="5122" y="3295"/>
                <a:ext cx="17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0" name="Line 160"/>
              <p:cNvSpPr>
                <a:spLocks noChangeShapeType="1"/>
              </p:cNvSpPr>
              <p:nvPr/>
            </p:nvSpPr>
            <p:spPr bwMode="auto">
              <a:xfrm flipH="1">
                <a:off x="5120" y="3296"/>
                <a:ext cx="8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1" name="Line 161"/>
              <p:cNvSpPr>
                <a:spLocks noChangeShapeType="1"/>
              </p:cNvSpPr>
              <p:nvPr/>
            </p:nvSpPr>
            <p:spPr bwMode="auto">
              <a:xfrm flipH="1" flipV="1">
                <a:off x="5122" y="3305"/>
                <a:ext cx="53" cy="9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2" name="Line 162"/>
              <p:cNvSpPr>
                <a:spLocks noChangeShapeType="1"/>
              </p:cNvSpPr>
              <p:nvPr/>
            </p:nvSpPr>
            <p:spPr bwMode="auto">
              <a:xfrm>
                <a:off x="5136" y="3291"/>
                <a:ext cx="3" cy="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3" name="Line 163"/>
              <p:cNvSpPr>
                <a:spLocks noChangeShapeType="1"/>
              </p:cNvSpPr>
              <p:nvPr/>
            </p:nvSpPr>
            <p:spPr bwMode="auto">
              <a:xfrm flipH="1">
                <a:off x="5128" y="3291"/>
                <a:ext cx="8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4" name="Line 164"/>
              <p:cNvSpPr>
                <a:spLocks noChangeShapeType="1"/>
              </p:cNvSpPr>
              <p:nvPr/>
            </p:nvSpPr>
            <p:spPr bwMode="auto">
              <a:xfrm flipH="1">
                <a:off x="5175" y="3392"/>
                <a:ext cx="16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5" name="Line 165"/>
              <p:cNvSpPr>
                <a:spLocks noChangeShapeType="1"/>
              </p:cNvSpPr>
              <p:nvPr/>
            </p:nvSpPr>
            <p:spPr bwMode="auto">
              <a:xfrm flipH="1" flipV="1">
                <a:off x="5139" y="3295"/>
                <a:ext cx="52" cy="9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6" name="Freeform 166"/>
              <p:cNvSpPr>
                <a:spLocks/>
              </p:cNvSpPr>
              <p:nvPr/>
            </p:nvSpPr>
            <p:spPr bwMode="auto">
              <a:xfrm>
                <a:off x="5148" y="3382"/>
                <a:ext cx="63" cy="39"/>
              </a:xfrm>
              <a:custGeom>
                <a:avLst/>
                <a:gdLst>
                  <a:gd name="T0" fmla="*/ 0 w 378"/>
                  <a:gd name="T1" fmla="*/ 124 h 193"/>
                  <a:gd name="T2" fmla="*/ 84 w 378"/>
                  <a:gd name="T3" fmla="*/ 179 h 193"/>
                  <a:gd name="T4" fmla="*/ 188 w 378"/>
                  <a:gd name="T5" fmla="*/ 193 h 193"/>
                  <a:gd name="T6" fmla="*/ 286 w 378"/>
                  <a:gd name="T7" fmla="*/ 161 h 193"/>
                  <a:gd name="T8" fmla="*/ 354 w 378"/>
                  <a:gd name="T9" fmla="*/ 91 h 193"/>
                  <a:gd name="T10" fmla="*/ 378 w 378"/>
                  <a:gd name="T11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8" h="193">
                    <a:moveTo>
                      <a:pt x="0" y="124"/>
                    </a:moveTo>
                    <a:lnTo>
                      <a:pt x="84" y="179"/>
                    </a:lnTo>
                    <a:lnTo>
                      <a:pt x="188" y="193"/>
                    </a:lnTo>
                    <a:lnTo>
                      <a:pt x="286" y="161"/>
                    </a:lnTo>
                    <a:lnTo>
                      <a:pt x="354" y="91"/>
                    </a:lnTo>
                    <a:lnTo>
                      <a:pt x="378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7" name="Freeform 167"/>
              <p:cNvSpPr>
                <a:spLocks/>
              </p:cNvSpPr>
              <p:nvPr/>
            </p:nvSpPr>
            <p:spPr bwMode="auto">
              <a:xfrm>
                <a:off x="5344" y="3035"/>
                <a:ext cx="28" cy="30"/>
              </a:xfrm>
              <a:custGeom>
                <a:avLst/>
                <a:gdLst>
                  <a:gd name="T0" fmla="*/ 170 w 170"/>
                  <a:gd name="T1" fmla="*/ 75 h 150"/>
                  <a:gd name="T2" fmla="*/ 146 w 170"/>
                  <a:gd name="T3" fmla="*/ 22 h 150"/>
                  <a:gd name="T4" fmla="*/ 85 w 170"/>
                  <a:gd name="T5" fmla="*/ 0 h 150"/>
                  <a:gd name="T6" fmla="*/ 25 w 170"/>
                  <a:gd name="T7" fmla="*/ 22 h 150"/>
                  <a:gd name="T8" fmla="*/ 0 w 170"/>
                  <a:gd name="T9" fmla="*/ 75 h 150"/>
                  <a:gd name="T10" fmla="*/ 25 w 170"/>
                  <a:gd name="T11" fmla="*/ 128 h 150"/>
                  <a:gd name="T12" fmla="*/ 85 w 170"/>
                  <a:gd name="T13" fmla="*/ 150 h 150"/>
                  <a:gd name="T14" fmla="*/ 146 w 170"/>
                  <a:gd name="T15" fmla="*/ 128 h 150"/>
                  <a:gd name="T16" fmla="*/ 170 w 170"/>
                  <a:gd name="T17" fmla="*/ 7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150">
                    <a:moveTo>
                      <a:pt x="170" y="75"/>
                    </a:moveTo>
                    <a:lnTo>
                      <a:pt x="146" y="22"/>
                    </a:lnTo>
                    <a:lnTo>
                      <a:pt x="85" y="0"/>
                    </a:lnTo>
                    <a:lnTo>
                      <a:pt x="25" y="22"/>
                    </a:lnTo>
                    <a:lnTo>
                      <a:pt x="0" y="75"/>
                    </a:lnTo>
                    <a:lnTo>
                      <a:pt x="25" y="128"/>
                    </a:lnTo>
                    <a:lnTo>
                      <a:pt x="85" y="150"/>
                    </a:lnTo>
                    <a:lnTo>
                      <a:pt x="146" y="128"/>
                    </a:lnTo>
                    <a:lnTo>
                      <a:pt x="170" y="75"/>
                    </a:lnTo>
                    <a:close/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8" name="Freeform 168"/>
              <p:cNvSpPr>
                <a:spLocks/>
              </p:cNvSpPr>
              <p:nvPr/>
            </p:nvSpPr>
            <p:spPr bwMode="auto">
              <a:xfrm>
                <a:off x="5360" y="3011"/>
                <a:ext cx="3" cy="5"/>
              </a:xfrm>
              <a:custGeom>
                <a:avLst/>
                <a:gdLst>
                  <a:gd name="T0" fmla="*/ 18 w 18"/>
                  <a:gd name="T1" fmla="*/ 23 h 23"/>
                  <a:gd name="T2" fmla="*/ 13 w 18"/>
                  <a:gd name="T3" fmla="*/ 9 h 23"/>
                  <a:gd name="T4" fmla="*/ 0 w 1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3">
                    <a:moveTo>
                      <a:pt x="18" y="23"/>
                    </a:moveTo>
                    <a:lnTo>
                      <a:pt x="13" y="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9" name="Line 169"/>
              <p:cNvSpPr>
                <a:spLocks noChangeShapeType="1"/>
              </p:cNvSpPr>
              <p:nvPr/>
            </p:nvSpPr>
            <p:spPr bwMode="auto">
              <a:xfrm flipV="1">
                <a:off x="5363" y="3016"/>
                <a:ext cx="0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0" name="Line 170"/>
              <p:cNvSpPr>
                <a:spLocks noChangeShapeType="1"/>
              </p:cNvSpPr>
              <p:nvPr/>
            </p:nvSpPr>
            <p:spPr bwMode="auto">
              <a:xfrm flipH="1" flipV="1">
                <a:off x="5355" y="3065"/>
                <a:ext cx="3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1" name="Line 171"/>
              <p:cNvSpPr>
                <a:spLocks noChangeShapeType="1"/>
              </p:cNvSpPr>
              <p:nvPr/>
            </p:nvSpPr>
            <p:spPr bwMode="auto">
              <a:xfrm flipH="1" flipV="1">
                <a:off x="5358" y="3065"/>
                <a:ext cx="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2" name="Line 172"/>
              <p:cNvSpPr>
                <a:spLocks noChangeShapeType="1"/>
              </p:cNvSpPr>
              <p:nvPr/>
            </p:nvSpPr>
            <p:spPr bwMode="auto">
              <a:xfrm flipH="1" flipV="1">
                <a:off x="5321" y="2995"/>
                <a:ext cx="39" cy="1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3" name="Line 173"/>
              <p:cNvSpPr>
                <a:spLocks noChangeShapeType="1"/>
              </p:cNvSpPr>
              <p:nvPr/>
            </p:nvSpPr>
            <p:spPr bwMode="auto">
              <a:xfrm flipH="1">
                <a:off x="5306" y="2960"/>
                <a:ext cx="8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4" name="Line 174"/>
              <p:cNvSpPr>
                <a:spLocks noChangeShapeType="1"/>
              </p:cNvSpPr>
              <p:nvPr/>
            </p:nvSpPr>
            <p:spPr bwMode="auto">
              <a:xfrm>
                <a:off x="5306" y="304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5" name="Line 175"/>
              <p:cNvSpPr>
                <a:spLocks noChangeShapeType="1"/>
              </p:cNvSpPr>
              <p:nvPr/>
            </p:nvSpPr>
            <p:spPr bwMode="auto">
              <a:xfrm>
                <a:off x="5306" y="305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6" name="Line 176"/>
              <p:cNvSpPr>
                <a:spLocks noChangeShapeType="1"/>
              </p:cNvSpPr>
              <p:nvPr/>
            </p:nvSpPr>
            <p:spPr bwMode="auto">
              <a:xfrm>
                <a:off x="5262" y="3040"/>
                <a:ext cx="44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7" name="Line 177"/>
              <p:cNvSpPr>
                <a:spLocks noChangeShapeType="1"/>
              </p:cNvSpPr>
              <p:nvPr/>
            </p:nvSpPr>
            <p:spPr bwMode="auto">
              <a:xfrm>
                <a:off x="5262" y="3060"/>
                <a:ext cx="44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8" name="Line 178"/>
              <p:cNvSpPr>
                <a:spLocks noChangeShapeType="1"/>
              </p:cNvSpPr>
              <p:nvPr/>
            </p:nvSpPr>
            <p:spPr bwMode="auto">
              <a:xfrm>
                <a:off x="5262" y="305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9" name="Line 179"/>
              <p:cNvSpPr>
                <a:spLocks noChangeShapeType="1"/>
              </p:cNvSpPr>
              <p:nvPr/>
            </p:nvSpPr>
            <p:spPr bwMode="auto">
              <a:xfrm>
                <a:off x="5262" y="304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0" name="Line 180"/>
              <p:cNvSpPr>
                <a:spLocks noChangeShapeType="1"/>
              </p:cNvSpPr>
              <p:nvPr/>
            </p:nvSpPr>
            <p:spPr bwMode="auto">
              <a:xfrm flipV="1">
                <a:off x="5306" y="305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1" name="Line 181"/>
              <p:cNvSpPr>
                <a:spLocks noChangeShapeType="1"/>
              </p:cNvSpPr>
              <p:nvPr/>
            </p:nvSpPr>
            <p:spPr bwMode="auto">
              <a:xfrm flipV="1">
                <a:off x="5306" y="304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2" name="Line 182"/>
              <p:cNvSpPr>
                <a:spLocks noChangeShapeType="1"/>
              </p:cNvSpPr>
              <p:nvPr/>
            </p:nvSpPr>
            <p:spPr bwMode="auto">
              <a:xfrm flipV="1">
                <a:off x="5193" y="3072"/>
                <a:ext cx="0" cy="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3" name="Line 183"/>
              <p:cNvSpPr>
                <a:spLocks noChangeShapeType="1"/>
              </p:cNvSpPr>
              <p:nvPr/>
            </p:nvSpPr>
            <p:spPr bwMode="auto">
              <a:xfrm flipV="1">
                <a:off x="5193" y="3024"/>
                <a:ext cx="0" cy="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4" name="Freeform 184"/>
              <p:cNvSpPr>
                <a:spLocks/>
              </p:cNvSpPr>
              <p:nvPr/>
            </p:nvSpPr>
            <p:spPr bwMode="auto">
              <a:xfrm>
                <a:off x="5193" y="3014"/>
                <a:ext cx="9" cy="10"/>
              </a:xfrm>
              <a:custGeom>
                <a:avLst/>
                <a:gdLst>
                  <a:gd name="T0" fmla="*/ 57 w 57"/>
                  <a:gd name="T1" fmla="*/ 0 h 50"/>
                  <a:gd name="T2" fmla="*/ 17 w 57"/>
                  <a:gd name="T3" fmla="*/ 14 h 50"/>
                  <a:gd name="T4" fmla="*/ 0 w 57"/>
                  <a:gd name="T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50">
                    <a:moveTo>
                      <a:pt x="57" y="0"/>
                    </a:moveTo>
                    <a:lnTo>
                      <a:pt x="17" y="14"/>
                    </a:lnTo>
                    <a:lnTo>
                      <a:pt x="0" y="5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" name="Line 185"/>
              <p:cNvSpPr>
                <a:spLocks noChangeShapeType="1"/>
              </p:cNvSpPr>
              <p:nvPr/>
            </p:nvSpPr>
            <p:spPr bwMode="auto">
              <a:xfrm>
                <a:off x="5202" y="3014"/>
                <a:ext cx="2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" name="Line 186"/>
              <p:cNvSpPr>
                <a:spLocks noChangeShapeType="1"/>
              </p:cNvSpPr>
              <p:nvPr/>
            </p:nvSpPr>
            <p:spPr bwMode="auto">
              <a:xfrm flipH="1" flipV="1">
                <a:off x="5314" y="2960"/>
                <a:ext cx="8" cy="4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" name="Line 187"/>
              <p:cNvSpPr>
                <a:spLocks noChangeShapeType="1"/>
              </p:cNvSpPr>
              <p:nvPr/>
            </p:nvSpPr>
            <p:spPr bwMode="auto">
              <a:xfrm>
                <a:off x="5315" y="2996"/>
                <a:ext cx="57" cy="3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" name="Freeform 188"/>
              <p:cNvSpPr>
                <a:spLocks/>
              </p:cNvSpPr>
              <p:nvPr/>
            </p:nvSpPr>
            <p:spPr bwMode="auto">
              <a:xfrm>
                <a:off x="5183" y="3062"/>
                <a:ext cx="10" cy="10"/>
              </a:xfrm>
              <a:custGeom>
                <a:avLst/>
                <a:gdLst>
                  <a:gd name="T0" fmla="*/ 57 w 57"/>
                  <a:gd name="T1" fmla="*/ 50 h 50"/>
                  <a:gd name="T2" fmla="*/ 40 w 57"/>
                  <a:gd name="T3" fmla="*/ 15 h 50"/>
                  <a:gd name="T4" fmla="*/ 0 w 57"/>
                  <a:gd name="T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50">
                    <a:moveTo>
                      <a:pt x="57" y="50"/>
                    </a:moveTo>
                    <a:lnTo>
                      <a:pt x="40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" name="Freeform 189"/>
              <p:cNvSpPr>
                <a:spLocks/>
              </p:cNvSpPr>
              <p:nvPr/>
            </p:nvSpPr>
            <p:spPr bwMode="auto">
              <a:xfrm>
                <a:off x="5183" y="3028"/>
                <a:ext cx="10" cy="10"/>
              </a:xfrm>
              <a:custGeom>
                <a:avLst/>
                <a:gdLst>
                  <a:gd name="T0" fmla="*/ 0 w 57"/>
                  <a:gd name="T1" fmla="*/ 50 h 50"/>
                  <a:gd name="T2" fmla="*/ 40 w 57"/>
                  <a:gd name="T3" fmla="*/ 35 h 50"/>
                  <a:gd name="T4" fmla="*/ 57 w 57"/>
                  <a:gd name="T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50">
                    <a:moveTo>
                      <a:pt x="0" y="50"/>
                    </a:moveTo>
                    <a:lnTo>
                      <a:pt x="40" y="35"/>
                    </a:lnTo>
                    <a:lnTo>
                      <a:pt x="57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" name="Freeform 190"/>
              <p:cNvSpPr>
                <a:spLocks/>
              </p:cNvSpPr>
              <p:nvPr/>
            </p:nvSpPr>
            <p:spPr bwMode="auto">
              <a:xfrm>
                <a:off x="5360" y="3084"/>
                <a:ext cx="3" cy="5"/>
              </a:xfrm>
              <a:custGeom>
                <a:avLst/>
                <a:gdLst>
                  <a:gd name="T0" fmla="*/ 0 w 18"/>
                  <a:gd name="T1" fmla="*/ 24 h 24"/>
                  <a:gd name="T2" fmla="*/ 13 w 18"/>
                  <a:gd name="T3" fmla="*/ 14 h 24"/>
                  <a:gd name="T4" fmla="*/ 18 w 18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4">
                    <a:moveTo>
                      <a:pt x="0" y="24"/>
                    </a:moveTo>
                    <a:lnTo>
                      <a:pt x="13" y="1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" name="Line 191"/>
              <p:cNvSpPr>
                <a:spLocks noChangeShapeType="1"/>
              </p:cNvSpPr>
              <p:nvPr/>
            </p:nvSpPr>
            <p:spPr bwMode="auto">
              <a:xfrm flipV="1">
                <a:off x="5321" y="3089"/>
                <a:ext cx="39" cy="1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" name="Line 192"/>
              <p:cNvSpPr>
                <a:spLocks noChangeShapeType="1"/>
              </p:cNvSpPr>
              <p:nvPr/>
            </p:nvSpPr>
            <p:spPr bwMode="auto">
              <a:xfrm flipH="1">
                <a:off x="5202" y="3086"/>
                <a:ext cx="2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" name="Line 193"/>
              <p:cNvSpPr>
                <a:spLocks noChangeShapeType="1"/>
              </p:cNvSpPr>
              <p:nvPr/>
            </p:nvSpPr>
            <p:spPr bwMode="auto">
              <a:xfrm flipH="1">
                <a:off x="5264" y="3207"/>
                <a:ext cx="5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" name="Line 194"/>
              <p:cNvSpPr>
                <a:spLocks noChangeShapeType="1"/>
              </p:cNvSpPr>
              <p:nvPr/>
            </p:nvSpPr>
            <p:spPr bwMode="auto">
              <a:xfrm flipH="1">
                <a:off x="5260" y="3215"/>
                <a:ext cx="4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" name="Line 195"/>
              <p:cNvSpPr>
                <a:spLocks noChangeShapeType="1"/>
              </p:cNvSpPr>
              <p:nvPr/>
            </p:nvSpPr>
            <p:spPr bwMode="auto">
              <a:xfrm flipV="1">
                <a:off x="5259" y="3215"/>
                <a:ext cx="5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" name="Line 196"/>
              <p:cNvSpPr>
                <a:spLocks noChangeShapeType="1"/>
              </p:cNvSpPr>
              <p:nvPr/>
            </p:nvSpPr>
            <p:spPr bwMode="auto">
              <a:xfrm flipV="1">
                <a:off x="5264" y="3207"/>
                <a:ext cx="5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" name="Line 197"/>
              <p:cNvSpPr>
                <a:spLocks noChangeShapeType="1"/>
              </p:cNvSpPr>
              <p:nvPr/>
            </p:nvSpPr>
            <p:spPr bwMode="auto">
              <a:xfrm flipH="1">
                <a:off x="5221" y="3192"/>
                <a:ext cx="5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" name="Line 198"/>
              <p:cNvSpPr>
                <a:spLocks noChangeShapeType="1"/>
              </p:cNvSpPr>
              <p:nvPr/>
            </p:nvSpPr>
            <p:spPr bwMode="auto">
              <a:xfrm flipV="1">
                <a:off x="5211" y="3208"/>
                <a:ext cx="22" cy="3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" name="Line 199"/>
              <p:cNvSpPr>
                <a:spLocks noChangeShapeType="1"/>
              </p:cNvSpPr>
              <p:nvPr/>
            </p:nvSpPr>
            <p:spPr bwMode="auto">
              <a:xfrm>
                <a:off x="5221" y="3201"/>
                <a:ext cx="39" cy="2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" name="Line 200"/>
              <p:cNvSpPr>
                <a:spLocks noChangeShapeType="1"/>
              </p:cNvSpPr>
              <p:nvPr/>
            </p:nvSpPr>
            <p:spPr bwMode="auto">
              <a:xfrm>
                <a:off x="5231" y="3183"/>
                <a:ext cx="38" cy="2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" name="Line 201"/>
              <p:cNvSpPr>
                <a:spLocks noChangeShapeType="1"/>
              </p:cNvSpPr>
              <p:nvPr/>
            </p:nvSpPr>
            <p:spPr bwMode="auto">
              <a:xfrm flipH="1">
                <a:off x="5226" y="3183"/>
                <a:ext cx="5" cy="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" name="Line 202"/>
              <p:cNvSpPr>
                <a:spLocks noChangeShapeType="1"/>
              </p:cNvSpPr>
              <p:nvPr/>
            </p:nvSpPr>
            <p:spPr bwMode="auto">
              <a:xfrm flipV="1">
                <a:off x="5186" y="3178"/>
                <a:ext cx="15" cy="2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" name="Freeform 203"/>
              <p:cNvSpPr>
                <a:spLocks/>
              </p:cNvSpPr>
              <p:nvPr/>
            </p:nvSpPr>
            <p:spPr bwMode="auto">
              <a:xfrm>
                <a:off x="5193" y="3076"/>
                <a:ext cx="9" cy="10"/>
              </a:xfrm>
              <a:custGeom>
                <a:avLst/>
                <a:gdLst>
                  <a:gd name="T0" fmla="*/ 0 w 57"/>
                  <a:gd name="T1" fmla="*/ 0 h 51"/>
                  <a:gd name="T2" fmla="*/ 17 w 57"/>
                  <a:gd name="T3" fmla="*/ 36 h 51"/>
                  <a:gd name="T4" fmla="*/ 57 w 57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51">
                    <a:moveTo>
                      <a:pt x="0" y="0"/>
                    </a:moveTo>
                    <a:lnTo>
                      <a:pt x="17" y="36"/>
                    </a:lnTo>
                    <a:lnTo>
                      <a:pt x="57" y="51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" name="Freeform 204"/>
              <p:cNvSpPr>
                <a:spLocks/>
              </p:cNvSpPr>
              <p:nvPr/>
            </p:nvSpPr>
            <p:spPr bwMode="auto">
              <a:xfrm>
                <a:off x="5231" y="3014"/>
                <a:ext cx="3" cy="72"/>
              </a:xfrm>
              <a:custGeom>
                <a:avLst/>
                <a:gdLst>
                  <a:gd name="T0" fmla="*/ 0 w 14"/>
                  <a:gd name="T1" fmla="*/ 363 h 363"/>
                  <a:gd name="T2" fmla="*/ 14 w 14"/>
                  <a:gd name="T3" fmla="*/ 181 h 363"/>
                  <a:gd name="T4" fmla="*/ 0 w 14"/>
                  <a:gd name="T5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363">
                    <a:moveTo>
                      <a:pt x="0" y="363"/>
                    </a:moveTo>
                    <a:lnTo>
                      <a:pt x="14" y="18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" name="Freeform 205"/>
              <p:cNvSpPr>
                <a:spLocks/>
              </p:cNvSpPr>
              <p:nvPr/>
            </p:nvSpPr>
            <p:spPr bwMode="auto">
              <a:xfrm>
                <a:off x="5226" y="3050"/>
                <a:ext cx="36" cy="142"/>
              </a:xfrm>
              <a:custGeom>
                <a:avLst/>
                <a:gdLst>
                  <a:gd name="T0" fmla="*/ 0 w 215"/>
                  <a:gd name="T1" fmla="*/ 709 h 709"/>
                  <a:gd name="T2" fmla="*/ 118 w 215"/>
                  <a:gd name="T3" fmla="*/ 485 h 709"/>
                  <a:gd name="T4" fmla="*/ 190 w 215"/>
                  <a:gd name="T5" fmla="*/ 247 h 709"/>
                  <a:gd name="T6" fmla="*/ 215 w 215"/>
                  <a:gd name="T7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" h="709">
                    <a:moveTo>
                      <a:pt x="0" y="709"/>
                    </a:moveTo>
                    <a:lnTo>
                      <a:pt x="118" y="485"/>
                    </a:lnTo>
                    <a:lnTo>
                      <a:pt x="190" y="247"/>
                    </a:lnTo>
                    <a:lnTo>
                      <a:pt x="215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6" name="Freeform 206"/>
              <p:cNvSpPr>
                <a:spLocks/>
              </p:cNvSpPr>
              <p:nvPr/>
            </p:nvSpPr>
            <p:spPr bwMode="auto">
              <a:xfrm>
                <a:off x="5232" y="3060"/>
                <a:ext cx="31" cy="124"/>
              </a:xfrm>
              <a:custGeom>
                <a:avLst/>
                <a:gdLst>
                  <a:gd name="T0" fmla="*/ 0 w 188"/>
                  <a:gd name="T1" fmla="*/ 620 h 620"/>
                  <a:gd name="T2" fmla="*/ 98 w 188"/>
                  <a:gd name="T3" fmla="*/ 423 h 620"/>
                  <a:gd name="T4" fmla="*/ 161 w 188"/>
                  <a:gd name="T5" fmla="*/ 214 h 620"/>
                  <a:gd name="T6" fmla="*/ 188 w 188"/>
                  <a:gd name="T7" fmla="*/ 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8" h="620">
                    <a:moveTo>
                      <a:pt x="0" y="620"/>
                    </a:moveTo>
                    <a:lnTo>
                      <a:pt x="98" y="423"/>
                    </a:lnTo>
                    <a:lnTo>
                      <a:pt x="161" y="214"/>
                    </a:lnTo>
                    <a:lnTo>
                      <a:pt x="188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7" name="Freeform 207"/>
              <p:cNvSpPr>
                <a:spLocks/>
              </p:cNvSpPr>
              <p:nvPr/>
            </p:nvSpPr>
            <p:spPr bwMode="auto">
              <a:xfrm>
                <a:off x="5242" y="3060"/>
                <a:ext cx="33" cy="130"/>
              </a:xfrm>
              <a:custGeom>
                <a:avLst/>
                <a:gdLst>
                  <a:gd name="T0" fmla="*/ 0 w 197"/>
                  <a:gd name="T1" fmla="*/ 652 h 652"/>
                  <a:gd name="T2" fmla="*/ 103 w 197"/>
                  <a:gd name="T3" fmla="*/ 444 h 652"/>
                  <a:gd name="T4" fmla="*/ 170 w 197"/>
                  <a:gd name="T5" fmla="*/ 225 h 652"/>
                  <a:gd name="T6" fmla="*/ 197 w 197"/>
                  <a:gd name="T7" fmla="*/ 0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652">
                    <a:moveTo>
                      <a:pt x="0" y="652"/>
                    </a:moveTo>
                    <a:lnTo>
                      <a:pt x="103" y="444"/>
                    </a:lnTo>
                    <a:lnTo>
                      <a:pt x="170" y="225"/>
                    </a:lnTo>
                    <a:lnTo>
                      <a:pt x="197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628" name="Freeform 209"/>
            <p:cNvSpPr>
              <a:spLocks/>
            </p:cNvSpPr>
            <p:nvPr/>
          </p:nvSpPr>
          <p:spPr bwMode="auto">
            <a:xfrm>
              <a:off x="8364538" y="5016152"/>
              <a:ext cx="58738" cy="233363"/>
            </a:xfrm>
            <a:custGeom>
              <a:avLst/>
              <a:gdLst>
                <a:gd name="T0" fmla="*/ 0 w 223"/>
                <a:gd name="T1" fmla="*/ 733 h 733"/>
                <a:gd name="T2" fmla="*/ 117 w 223"/>
                <a:gd name="T3" fmla="*/ 500 h 733"/>
                <a:gd name="T4" fmla="*/ 192 w 223"/>
                <a:gd name="T5" fmla="*/ 254 h 733"/>
                <a:gd name="T6" fmla="*/ 223 w 223"/>
                <a:gd name="T7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733">
                  <a:moveTo>
                    <a:pt x="0" y="733"/>
                  </a:moveTo>
                  <a:lnTo>
                    <a:pt x="117" y="500"/>
                  </a:lnTo>
                  <a:lnTo>
                    <a:pt x="192" y="254"/>
                  </a:lnTo>
                  <a:lnTo>
                    <a:pt x="223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29" name="Freeform 210"/>
            <p:cNvSpPr>
              <a:spLocks/>
            </p:cNvSpPr>
            <p:nvPr/>
          </p:nvSpPr>
          <p:spPr bwMode="auto">
            <a:xfrm>
              <a:off x="8435976" y="4914552"/>
              <a:ext cx="7938" cy="174625"/>
            </a:xfrm>
            <a:custGeom>
              <a:avLst/>
              <a:gdLst>
                <a:gd name="T0" fmla="*/ 0 w 27"/>
                <a:gd name="T1" fmla="*/ 554 h 554"/>
                <a:gd name="T2" fmla="*/ 27 w 27"/>
                <a:gd name="T3" fmla="*/ 277 h 554"/>
                <a:gd name="T4" fmla="*/ 2 w 27"/>
                <a:gd name="T5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554">
                  <a:moveTo>
                    <a:pt x="0" y="554"/>
                  </a:moveTo>
                  <a:lnTo>
                    <a:pt x="27" y="277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0" name="Line 211"/>
            <p:cNvSpPr>
              <a:spLocks noChangeShapeType="1"/>
            </p:cNvSpPr>
            <p:nvPr/>
          </p:nvSpPr>
          <p:spPr bwMode="auto">
            <a:xfrm flipH="1">
              <a:off x="8435976" y="5032027"/>
              <a:ext cx="93663" cy="571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1" name="Line 212"/>
            <p:cNvSpPr>
              <a:spLocks noChangeShapeType="1"/>
            </p:cNvSpPr>
            <p:nvPr/>
          </p:nvSpPr>
          <p:spPr bwMode="auto">
            <a:xfrm flipV="1">
              <a:off x="8513763" y="5041552"/>
              <a:ext cx="0" cy="127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2" name="Freeform 213"/>
            <p:cNvSpPr>
              <a:spLocks/>
            </p:cNvSpPr>
            <p:nvPr/>
          </p:nvSpPr>
          <p:spPr bwMode="auto">
            <a:xfrm>
              <a:off x="7878763" y="4249389"/>
              <a:ext cx="98425" cy="103188"/>
            </a:xfrm>
            <a:custGeom>
              <a:avLst/>
              <a:gdLst>
                <a:gd name="T0" fmla="*/ 370 w 370"/>
                <a:gd name="T1" fmla="*/ 163 h 326"/>
                <a:gd name="T2" fmla="*/ 345 w 370"/>
                <a:gd name="T3" fmla="*/ 82 h 326"/>
                <a:gd name="T4" fmla="*/ 276 w 370"/>
                <a:gd name="T5" fmla="*/ 22 h 326"/>
                <a:gd name="T6" fmla="*/ 184 w 370"/>
                <a:gd name="T7" fmla="*/ 0 h 326"/>
                <a:gd name="T8" fmla="*/ 92 w 370"/>
                <a:gd name="T9" fmla="*/ 22 h 326"/>
                <a:gd name="T10" fmla="*/ 25 w 370"/>
                <a:gd name="T11" fmla="*/ 82 h 326"/>
                <a:gd name="T12" fmla="*/ 0 w 370"/>
                <a:gd name="T13" fmla="*/ 163 h 326"/>
                <a:gd name="T14" fmla="*/ 25 w 370"/>
                <a:gd name="T15" fmla="*/ 244 h 326"/>
                <a:gd name="T16" fmla="*/ 92 w 370"/>
                <a:gd name="T17" fmla="*/ 304 h 326"/>
                <a:gd name="T18" fmla="*/ 184 w 370"/>
                <a:gd name="T19" fmla="*/ 326 h 326"/>
                <a:gd name="T20" fmla="*/ 276 w 370"/>
                <a:gd name="T21" fmla="*/ 304 h 326"/>
                <a:gd name="T22" fmla="*/ 345 w 370"/>
                <a:gd name="T23" fmla="*/ 244 h 326"/>
                <a:gd name="T24" fmla="*/ 370 w 370"/>
                <a:gd name="T25" fmla="*/ 16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0" h="326">
                  <a:moveTo>
                    <a:pt x="370" y="163"/>
                  </a:moveTo>
                  <a:lnTo>
                    <a:pt x="345" y="82"/>
                  </a:lnTo>
                  <a:lnTo>
                    <a:pt x="276" y="22"/>
                  </a:lnTo>
                  <a:lnTo>
                    <a:pt x="184" y="0"/>
                  </a:lnTo>
                  <a:lnTo>
                    <a:pt x="92" y="22"/>
                  </a:lnTo>
                  <a:lnTo>
                    <a:pt x="25" y="82"/>
                  </a:lnTo>
                  <a:lnTo>
                    <a:pt x="0" y="163"/>
                  </a:lnTo>
                  <a:lnTo>
                    <a:pt x="25" y="244"/>
                  </a:lnTo>
                  <a:lnTo>
                    <a:pt x="92" y="304"/>
                  </a:lnTo>
                  <a:lnTo>
                    <a:pt x="184" y="326"/>
                  </a:lnTo>
                  <a:lnTo>
                    <a:pt x="276" y="304"/>
                  </a:lnTo>
                  <a:lnTo>
                    <a:pt x="345" y="244"/>
                  </a:lnTo>
                  <a:lnTo>
                    <a:pt x="370" y="163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3" name="Line 214"/>
            <p:cNvSpPr>
              <a:spLocks noChangeShapeType="1"/>
            </p:cNvSpPr>
            <p:nvPr/>
          </p:nvSpPr>
          <p:spPr bwMode="auto">
            <a:xfrm flipV="1">
              <a:off x="7767638" y="4300189"/>
              <a:ext cx="47625" cy="2825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4" name="Line 215"/>
            <p:cNvSpPr>
              <a:spLocks noChangeShapeType="1"/>
            </p:cNvSpPr>
            <p:nvPr/>
          </p:nvSpPr>
          <p:spPr bwMode="auto">
            <a:xfrm>
              <a:off x="8040688" y="4300189"/>
              <a:ext cx="46038" cy="2825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5" name="Line 216"/>
            <p:cNvSpPr>
              <a:spLocks noChangeShapeType="1"/>
            </p:cNvSpPr>
            <p:nvPr/>
          </p:nvSpPr>
          <p:spPr bwMode="auto">
            <a:xfrm flipH="1" flipV="1">
              <a:off x="8039101" y="4284314"/>
              <a:ext cx="30163" cy="1793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6" name="Line 217"/>
            <p:cNvSpPr>
              <a:spLocks noChangeShapeType="1"/>
            </p:cNvSpPr>
            <p:nvPr/>
          </p:nvSpPr>
          <p:spPr bwMode="auto">
            <a:xfrm flipH="1">
              <a:off x="7786688" y="4284314"/>
              <a:ext cx="28575" cy="1793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7" name="Line 218"/>
            <p:cNvSpPr>
              <a:spLocks noChangeShapeType="1"/>
            </p:cNvSpPr>
            <p:nvPr/>
          </p:nvSpPr>
          <p:spPr bwMode="auto">
            <a:xfrm flipH="1" flipV="1">
              <a:off x="8074026" y="4498627"/>
              <a:ext cx="88900" cy="396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8" name="Line 219"/>
            <p:cNvSpPr>
              <a:spLocks noChangeShapeType="1"/>
            </p:cNvSpPr>
            <p:nvPr/>
          </p:nvSpPr>
          <p:spPr bwMode="auto">
            <a:xfrm flipH="1" flipV="1">
              <a:off x="8086726" y="4579589"/>
              <a:ext cx="41275" cy="206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9" name="Line 220"/>
            <p:cNvSpPr>
              <a:spLocks noChangeShapeType="1"/>
            </p:cNvSpPr>
            <p:nvPr/>
          </p:nvSpPr>
          <p:spPr bwMode="auto">
            <a:xfrm flipH="1" flipV="1">
              <a:off x="8083551" y="4557364"/>
              <a:ext cx="53975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0" name="Freeform 221"/>
            <p:cNvSpPr>
              <a:spLocks/>
            </p:cNvSpPr>
            <p:nvPr/>
          </p:nvSpPr>
          <p:spPr bwMode="auto">
            <a:xfrm>
              <a:off x="7942263" y="4549427"/>
              <a:ext cx="198438" cy="60325"/>
            </a:xfrm>
            <a:custGeom>
              <a:avLst/>
              <a:gdLst>
                <a:gd name="T0" fmla="*/ 747 w 747"/>
                <a:gd name="T1" fmla="*/ 190 h 190"/>
                <a:gd name="T2" fmla="*/ 511 w 747"/>
                <a:gd name="T3" fmla="*/ 91 h 190"/>
                <a:gd name="T4" fmla="*/ 260 w 747"/>
                <a:gd name="T5" fmla="*/ 27 h 190"/>
                <a:gd name="T6" fmla="*/ 0 w 747"/>
                <a:gd name="T7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7" h="190">
                  <a:moveTo>
                    <a:pt x="747" y="190"/>
                  </a:moveTo>
                  <a:lnTo>
                    <a:pt x="511" y="91"/>
                  </a:lnTo>
                  <a:lnTo>
                    <a:pt x="260" y="2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1" name="Freeform 222"/>
            <p:cNvSpPr>
              <a:spLocks/>
            </p:cNvSpPr>
            <p:nvPr/>
          </p:nvSpPr>
          <p:spPr bwMode="auto">
            <a:xfrm>
              <a:off x="8069263" y="4476402"/>
              <a:ext cx="331788" cy="309563"/>
            </a:xfrm>
            <a:custGeom>
              <a:avLst/>
              <a:gdLst>
                <a:gd name="T0" fmla="*/ 1251 w 1251"/>
                <a:gd name="T1" fmla="*/ 976 h 976"/>
                <a:gd name="T2" fmla="*/ 1120 w 1251"/>
                <a:gd name="T3" fmla="*/ 751 h 976"/>
                <a:gd name="T4" fmla="*/ 951 w 1251"/>
                <a:gd name="T5" fmla="*/ 546 h 976"/>
                <a:gd name="T6" fmla="*/ 751 w 1251"/>
                <a:gd name="T7" fmla="*/ 363 h 976"/>
                <a:gd name="T8" fmla="*/ 522 w 1251"/>
                <a:gd name="T9" fmla="*/ 210 h 976"/>
                <a:gd name="T10" fmla="*/ 269 w 1251"/>
                <a:gd name="T11" fmla="*/ 89 h 976"/>
                <a:gd name="T12" fmla="*/ 0 w 1251"/>
                <a:gd name="T13" fmla="*/ 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976">
                  <a:moveTo>
                    <a:pt x="1251" y="976"/>
                  </a:moveTo>
                  <a:lnTo>
                    <a:pt x="1120" y="751"/>
                  </a:lnTo>
                  <a:lnTo>
                    <a:pt x="951" y="546"/>
                  </a:lnTo>
                  <a:lnTo>
                    <a:pt x="751" y="363"/>
                  </a:lnTo>
                  <a:lnTo>
                    <a:pt x="522" y="210"/>
                  </a:lnTo>
                  <a:lnTo>
                    <a:pt x="269" y="8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2" name="Freeform 223"/>
            <p:cNvSpPr>
              <a:spLocks/>
            </p:cNvSpPr>
            <p:nvPr/>
          </p:nvSpPr>
          <p:spPr bwMode="auto">
            <a:xfrm>
              <a:off x="8067676" y="4463702"/>
              <a:ext cx="177800" cy="92075"/>
            </a:xfrm>
            <a:custGeom>
              <a:avLst/>
              <a:gdLst>
                <a:gd name="T0" fmla="*/ 671 w 671"/>
                <a:gd name="T1" fmla="*/ 293 h 293"/>
                <a:gd name="T2" fmla="*/ 351 w 671"/>
                <a:gd name="T3" fmla="*/ 119 h 293"/>
                <a:gd name="T4" fmla="*/ 0 w 671"/>
                <a:gd name="T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1" h="293">
                  <a:moveTo>
                    <a:pt x="671" y="293"/>
                  </a:moveTo>
                  <a:lnTo>
                    <a:pt x="351" y="11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3" name="Line 224"/>
            <p:cNvSpPr>
              <a:spLocks noChangeShapeType="1"/>
            </p:cNvSpPr>
            <p:nvPr/>
          </p:nvSpPr>
          <p:spPr bwMode="auto">
            <a:xfrm>
              <a:off x="7912101" y="4408139"/>
              <a:ext cx="30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4" name="Line 225"/>
            <p:cNvSpPr>
              <a:spLocks noChangeShapeType="1"/>
            </p:cNvSpPr>
            <p:nvPr/>
          </p:nvSpPr>
          <p:spPr bwMode="auto">
            <a:xfrm flipH="1">
              <a:off x="7912101" y="4558952"/>
              <a:ext cx="30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5" name="Line 226"/>
            <p:cNvSpPr>
              <a:spLocks noChangeShapeType="1"/>
            </p:cNvSpPr>
            <p:nvPr/>
          </p:nvSpPr>
          <p:spPr bwMode="auto">
            <a:xfrm>
              <a:off x="7912101" y="4408139"/>
              <a:ext cx="0" cy="1508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6" name="Line 227"/>
            <p:cNvSpPr>
              <a:spLocks noChangeShapeType="1"/>
            </p:cNvSpPr>
            <p:nvPr/>
          </p:nvSpPr>
          <p:spPr bwMode="auto">
            <a:xfrm>
              <a:off x="7942263" y="4408139"/>
              <a:ext cx="0" cy="1508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7" name="Freeform 228"/>
            <p:cNvSpPr>
              <a:spLocks/>
            </p:cNvSpPr>
            <p:nvPr/>
          </p:nvSpPr>
          <p:spPr bwMode="auto">
            <a:xfrm>
              <a:off x="7942263" y="4549427"/>
              <a:ext cx="144463" cy="33338"/>
            </a:xfrm>
            <a:custGeom>
              <a:avLst/>
              <a:gdLst>
                <a:gd name="T0" fmla="*/ 547 w 547"/>
                <a:gd name="T1" fmla="*/ 103 h 103"/>
                <a:gd name="T2" fmla="*/ 279 w 547"/>
                <a:gd name="T3" fmla="*/ 30 h 103"/>
                <a:gd name="T4" fmla="*/ 0 w 547"/>
                <a:gd name="T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7" h="103">
                  <a:moveTo>
                    <a:pt x="547" y="103"/>
                  </a:moveTo>
                  <a:lnTo>
                    <a:pt x="279" y="3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8" name="Line 229"/>
            <p:cNvSpPr>
              <a:spLocks noChangeShapeType="1"/>
            </p:cNvSpPr>
            <p:nvPr/>
          </p:nvSpPr>
          <p:spPr bwMode="auto">
            <a:xfrm flipH="1">
              <a:off x="7693026" y="4498627"/>
              <a:ext cx="88900" cy="396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9" name="Line 230"/>
            <p:cNvSpPr>
              <a:spLocks noChangeShapeType="1"/>
            </p:cNvSpPr>
            <p:nvPr/>
          </p:nvSpPr>
          <p:spPr bwMode="auto">
            <a:xfrm flipH="1">
              <a:off x="7726363" y="4579589"/>
              <a:ext cx="42863" cy="206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0" name="Line 231"/>
            <p:cNvSpPr>
              <a:spLocks noChangeShapeType="1"/>
            </p:cNvSpPr>
            <p:nvPr/>
          </p:nvSpPr>
          <p:spPr bwMode="auto">
            <a:xfrm flipV="1">
              <a:off x="7702551" y="4609752"/>
              <a:ext cx="1270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1" name="Line 232"/>
            <p:cNvSpPr>
              <a:spLocks noChangeShapeType="1"/>
            </p:cNvSpPr>
            <p:nvPr/>
          </p:nvSpPr>
          <p:spPr bwMode="auto">
            <a:xfrm flipV="1">
              <a:off x="7715251" y="4601814"/>
              <a:ext cx="1270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2" name="Line 233"/>
            <p:cNvSpPr>
              <a:spLocks noChangeShapeType="1"/>
            </p:cNvSpPr>
            <p:nvPr/>
          </p:nvSpPr>
          <p:spPr bwMode="auto">
            <a:xfrm flipH="1">
              <a:off x="7716838" y="4557364"/>
              <a:ext cx="55563" cy="25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3" name="Line 234"/>
            <p:cNvSpPr>
              <a:spLocks noChangeShapeType="1"/>
            </p:cNvSpPr>
            <p:nvPr/>
          </p:nvSpPr>
          <p:spPr bwMode="auto">
            <a:xfrm flipH="1" flipV="1">
              <a:off x="7693026" y="4538314"/>
              <a:ext cx="34925" cy="635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4" name="Freeform 235"/>
            <p:cNvSpPr>
              <a:spLocks/>
            </p:cNvSpPr>
            <p:nvPr/>
          </p:nvSpPr>
          <p:spPr bwMode="auto">
            <a:xfrm>
              <a:off x="7715251" y="4549427"/>
              <a:ext cx="196850" cy="60325"/>
            </a:xfrm>
            <a:custGeom>
              <a:avLst/>
              <a:gdLst>
                <a:gd name="T0" fmla="*/ 748 w 748"/>
                <a:gd name="T1" fmla="*/ 0 h 190"/>
                <a:gd name="T2" fmla="*/ 488 w 748"/>
                <a:gd name="T3" fmla="*/ 27 h 190"/>
                <a:gd name="T4" fmla="*/ 236 w 748"/>
                <a:gd name="T5" fmla="*/ 91 h 190"/>
                <a:gd name="T6" fmla="*/ 0 w 748"/>
                <a:gd name="T7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8" h="190">
                  <a:moveTo>
                    <a:pt x="748" y="0"/>
                  </a:moveTo>
                  <a:lnTo>
                    <a:pt x="488" y="27"/>
                  </a:lnTo>
                  <a:lnTo>
                    <a:pt x="236" y="91"/>
                  </a:lnTo>
                  <a:lnTo>
                    <a:pt x="0" y="19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5" name="Freeform 236"/>
            <p:cNvSpPr>
              <a:spLocks/>
            </p:cNvSpPr>
            <p:nvPr/>
          </p:nvSpPr>
          <p:spPr bwMode="auto">
            <a:xfrm>
              <a:off x="7767638" y="4549427"/>
              <a:ext cx="144463" cy="33338"/>
            </a:xfrm>
            <a:custGeom>
              <a:avLst/>
              <a:gdLst>
                <a:gd name="T0" fmla="*/ 547 w 547"/>
                <a:gd name="T1" fmla="*/ 0 h 103"/>
                <a:gd name="T2" fmla="*/ 268 w 547"/>
                <a:gd name="T3" fmla="*/ 30 h 103"/>
                <a:gd name="T4" fmla="*/ 0 w 547"/>
                <a:gd name="T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7" h="103">
                  <a:moveTo>
                    <a:pt x="547" y="0"/>
                  </a:moveTo>
                  <a:lnTo>
                    <a:pt x="268" y="30"/>
                  </a:lnTo>
                  <a:lnTo>
                    <a:pt x="0" y="10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6" name="Line 237"/>
            <p:cNvSpPr>
              <a:spLocks noChangeShapeType="1"/>
            </p:cNvSpPr>
            <p:nvPr/>
          </p:nvSpPr>
          <p:spPr bwMode="auto">
            <a:xfrm>
              <a:off x="8340726" y="4558952"/>
              <a:ext cx="0" cy="476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7" name="Line 238"/>
            <p:cNvSpPr>
              <a:spLocks noChangeShapeType="1"/>
            </p:cNvSpPr>
            <p:nvPr/>
          </p:nvSpPr>
          <p:spPr bwMode="auto">
            <a:xfrm>
              <a:off x="8340726" y="4606577"/>
              <a:ext cx="0" cy="635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8" name="Line 239"/>
            <p:cNvSpPr>
              <a:spLocks noChangeShapeType="1"/>
            </p:cNvSpPr>
            <p:nvPr/>
          </p:nvSpPr>
          <p:spPr bwMode="auto">
            <a:xfrm>
              <a:off x="8340726" y="4555777"/>
              <a:ext cx="0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9" name="Line 240"/>
            <p:cNvSpPr>
              <a:spLocks noChangeShapeType="1"/>
            </p:cNvSpPr>
            <p:nvPr/>
          </p:nvSpPr>
          <p:spPr bwMode="auto">
            <a:xfrm>
              <a:off x="8340726" y="4555777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0" name="Freeform 241"/>
            <p:cNvSpPr>
              <a:spLocks/>
            </p:cNvSpPr>
            <p:nvPr/>
          </p:nvSpPr>
          <p:spPr bwMode="auto">
            <a:xfrm>
              <a:off x="8239126" y="4558952"/>
              <a:ext cx="47625" cy="47625"/>
            </a:xfrm>
            <a:custGeom>
              <a:avLst/>
              <a:gdLst>
                <a:gd name="T0" fmla="*/ 0 w 182"/>
                <a:gd name="T1" fmla="*/ 0 h 150"/>
                <a:gd name="T2" fmla="*/ 3 w 182"/>
                <a:gd name="T3" fmla="*/ 6 h 150"/>
                <a:gd name="T4" fmla="*/ 19 w 182"/>
                <a:gd name="T5" fmla="*/ 19 h 150"/>
                <a:gd name="T6" fmla="*/ 54 w 182"/>
                <a:gd name="T7" fmla="*/ 47 h 150"/>
                <a:gd name="T8" fmla="*/ 120 w 182"/>
                <a:gd name="T9" fmla="*/ 99 h 150"/>
                <a:gd name="T10" fmla="*/ 182 w 182"/>
                <a:gd name="T1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2" h="150">
                  <a:moveTo>
                    <a:pt x="0" y="0"/>
                  </a:moveTo>
                  <a:lnTo>
                    <a:pt x="3" y="6"/>
                  </a:lnTo>
                  <a:lnTo>
                    <a:pt x="19" y="19"/>
                  </a:lnTo>
                  <a:lnTo>
                    <a:pt x="54" y="47"/>
                  </a:lnTo>
                  <a:lnTo>
                    <a:pt x="120" y="99"/>
                  </a:lnTo>
                  <a:lnTo>
                    <a:pt x="182" y="15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1" name="Line 242"/>
            <p:cNvSpPr>
              <a:spLocks noChangeShapeType="1"/>
            </p:cNvSpPr>
            <p:nvPr/>
          </p:nvSpPr>
          <p:spPr bwMode="auto">
            <a:xfrm flipH="1">
              <a:off x="8239126" y="4555777"/>
              <a:ext cx="3175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2" name="Line 243"/>
            <p:cNvSpPr>
              <a:spLocks noChangeShapeType="1"/>
            </p:cNvSpPr>
            <p:nvPr/>
          </p:nvSpPr>
          <p:spPr bwMode="auto">
            <a:xfrm flipH="1" flipV="1">
              <a:off x="8286751" y="4606577"/>
              <a:ext cx="53975" cy="635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3" name="Line 244"/>
            <p:cNvSpPr>
              <a:spLocks noChangeShapeType="1"/>
            </p:cNvSpPr>
            <p:nvPr/>
          </p:nvSpPr>
          <p:spPr bwMode="auto">
            <a:xfrm>
              <a:off x="8242301" y="4555777"/>
              <a:ext cx="9842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4" name="Line 245"/>
            <p:cNvSpPr>
              <a:spLocks noChangeShapeType="1"/>
            </p:cNvSpPr>
            <p:nvPr/>
          </p:nvSpPr>
          <p:spPr bwMode="auto">
            <a:xfrm flipH="1" flipV="1">
              <a:off x="8350251" y="4668489"/>
              <a:ext cx="103188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5" name="Line 246"/>
            <p:cNvSpPr>
              <a:spLocks noChangeShapeType="1"/>
            </p:cNvSpPr>
            <p:nvPr/>
          </p:nvSpPr>
          <p:spPr bwMode="auto">
            <a:xfrm>
              <a:off x="8350251" y="4724052"/>
              <a:ext cx="6350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6" name="Line 247"/>
            <p:cNvSpPr>
              <a:spLocks noChangeShapeType="1"/>
            </p:cNvSpPr>
            <p:nvPr/>
          </p:nvSpPr>
          <p:spPr bwMode="auto">
            <a:xfrm>
              <a:off x="8356601" y="4738339"/>
              <a:ext cx="7938" cy="127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7" name="Line 248"/>
            <p:cNvSpPr>
              <a:spLocks noChangeShapeType="1"/>
            </p:cNvSpPr>
            <p:nvPr/>
          </p:nvSpPr>
          <p:spPr bwMode="auto">
            <a:xfrm flipH="1" flipV="1">
              <a:off x="8356601" y="4738339"/>
              <a:ext cx="7938" cy="127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8" name="Line 249"/>
            <p:cNvSpPr>
              <a:spLocks noChangeShapeType="1"/>
            </p:cNvSpPr>
            <p:nvPr/>
          </p:nvSpPr>
          <p:spPr bwMode="auto">
            <a:xfrm flipH="1" flipV="1">
              <a:off x="8348663" y="4724052"/>
              <a:ext cx="7938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9" name="Line 250"/>
            <p:cNvSpPr>
              <a:spLocks noChangeShapeType="1"/>
            </p:cNvSpPr>
            <p:nvPr/>
          </p:nvSpPr>
          <p:spPr bwMode="auto">
            <a:xfrm flipV="1">
              <a:off x="8401051" y="4757389"/>
              <a:ext cx="0" cy="285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0" name="Line 251"/>
            <p:cNvSpPr>
              <a:spLocks noChangeShapeType="1"/>
            </p:cNvSpPr>
            <p:nvPr/>
          </p:nvSpPr>
          <p:spPr bwMode="auto">
            <a:xfrm>
              <a:off x="8296276" y="4774852"/>
              <a:ext cx="7938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1" name="Line 252"/>
            <p:cNvSpPr>
              <a:spLocks noChangeShapeType="1"/>
            </p:cNvSpPr>
            <p:nvPr/>
          </p:nvSpPr>
          <p:spPr bwMode="auto">
            <a:xfrm>
              <a:off x="8288338" y="4760564"/>
              <a:ext cx="7938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2" name="Line 253"/>
            <p:cNvSpPr>
              <a:spLocks noChangeShapeType="1"/>
            </p:cNvSpPr>
            <p:nvPr/>
          </p:nvSpPr>
          <p:spPr bwMode="auto">
            <a:xfrm flipV="1">
              <a:off x="8304213" y="4751039"/>
              <a:ext cx="60325" cy="381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3" name="Line 254"/>
            <p:cNvSpPr>
              <a:spLocks noChangeShapeType="1"/>
            </p:cNvSpPr>
            <p:nvPr/>
          </p:nvSpPr>
          <p:spPr bwMode="auto">
            <a:xfrm flipV="1">
              <a:off x="8288338" y="4724052"/>
              <a:ext cx="61913" cy="365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4" name="Line 255"/>
            <p:cNvSpPr>
              <a:spLocks noChangeShapeType="1"/>
            </p:cNvSpPr>
            <p:nvPr/>
          </p:nvSpPr>
          <p:spPr bwMode="auto">
            <a:xfrm flipH="1" flipV="1">
              <a:off x="8340726" y="4655789"/>
              <a:ext cx="60325" cy="1016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5" name="Line 256"/>
            <p:cNvSpPr>
              <a:spLocks noChangeShapeType="1"/>
            </p:cNvSpPr>
            <p:nvPr/>
          </p:nvSpPr>
          <p:spPr bwMode="auto">
            <a:xfrm>
              <a:off x="8162926" y="4538314"/>
              <a:ext cx="1270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6" name="Line 257"/>
            <p:cNvSpPr>
              <a:spLocks noChangeShapeType="1"/>
            </p:cNvSpPr>
            <p:nvPr/>
          </p:nvSpPr>
          <p:spPr bwMode="auto">
            <a:xfrm flipH="1" flipV="1">
              <a:off x="8162926" y="4538314"/>
              <a:ext cx="1270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7" name="Line 258"/>
            <p:cNvSpPr>
              <a:spLocks noChangeShapeType="1"/>
            </p:cNvSpPr>
            <p:nvPr/>
          </p:nvSpPr>
          <p:spPr bwMode="auto">
            <a:xfrm flipV="1">
              <a:off x="8153401" y="4554189"/>
              <a:ext cx="34925" cy="635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8" name="Line 259"/>
            <p:cNvSpPr>
              <a:spLocks noChangeShapeType="1"/>
            </p:cNvSpPr>
            <p:nvPr/>
          </p:nvSpPr>
          <p:spPr bwMode="auto">
            <a:xfrm>
              <a:off x="8140701" y="4609752"/>
              <a:ext cx="1270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9" name="Line 260"/>
            <p:cNvSpPr>
              <a:spLocks noChangeShapeType="1"/>
            </p:cNvSpPr>
            <p:nvPr/>
          </p:nvSpPr>
          <p:spPr bwMode="auto">
            <a:xfrm>
              <a:off x="8128001" y="4601814"/>
              <a:ext cx="1270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0" name="Line 261"/>
            <p:cNvSpPr>
              <a:spLocks noChangeShapeType="1"/>
            </p:cNvSpPr>
            <p:nvPr/>
          </p:nvSpPr>
          <p:spPr bwMode="auto">
            <a:xfrm>
              <a:off x="8175626" y="4546252"/>
              <a:ext cx="1270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1" name="Line 262"/>
            <p:cNvSpPr>
              <a:spLocks noChangeShapeType="1"/>
            </p:cNvSpPr>
            <p:nvPr/>
          </p:nvSpPr>
          <p:spPr bwMode="auto">
            <a:xfrm flipV="1">
              <a:off x="8128001" y="4538314"/>
              <a:ext cx="34925" cy="635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2" name="Line 263"/>
            <p:cNvSpPr>
              <a:spLocks noChangeShapeType="1"/>
            </p:cNvSpPr>
            <p:nvPr/>
          </p:nvSpPr>
          <p:spPr bwMode="auto">
            <a:xfrm flipH="1" flipV="1">
              <a:off x="8175626" y="4546252"/>
              <a:ext cx="1270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3" name="Line 264"/>
            <p:cNvSpPr>
              <a:spLocks noChangeShapeType="1"/>
            </p:cNvSpPr>
            <p:nvPr/>
          </p:nvSpPr>
          <p:spPr bwMode="auto">
            <a:xfrm flipH="1" flipV="1">
              <a:off x="8232776" y="4757389"/>
              <a:ext cx="23813" cy="396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4" name="Freeform 265"/>
            <p:cNvSpPr>
              <a:spLocks/>
            </p:cNvSpPr>
            <p:nvPr/>
          </p:nvSpPr>
          <p:spPr bwMode="auto">
            <a:xfrm>
              <a:off x="8140701" y="4609752"/>
              <a:ext cx="155575" cy="165100"/>
            </a:xfrm>
            <a:custGeom>
              <a:avLst/>
              <a:gdLst>
                <a:gd name="T0" fmla="*/ 590 w 590"/>
                <a:gd name="T1" fmla="*/ 519 h 519"/>
                <a:gd name="T2" fmla="*/ 429 w 590"/>
                <a:gd name="T3" fmla="*/ 316 h 519"/>
                <a:gd name="T4" fmla="*/ 231 w 590"/>
                <a:gd name="T5" fmla="*/ 141 h 519"/>
                <a:gd name="T6" fmla="*/ 0 w 590"/>
                <a:gd name="T7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0" h="519">
                  <a:moveTo>
                    <a:pt x="590" y="519"/>
                  </a:moveTo>
                  <a:lnTo>
                    <a:pt x="429" y="316"/>
                  </a:lnTo>
                  <a:lnTo>
                    <a:pt x="231" y="14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5" name="Freeform 266"/>
            <p:cNvSpPr>
              <a:spLocks/>
            </p:cNvSpPr>
            <p:nvPr/>
          </p:nvSpPr>
          <p:spPr bwMode="auto">
            <a:xfrm>
              <a:off x="8154988" y="4616102"/>
              <a:ext cx="136525" cy="144463"/>
            </a:xfrm>
            <a:custGeom>
              <a:avLst/>
              <a:gdLst>
                <a:gd name="T0" fmla="*/ 515 w 515"/>
                <a:gd name="T1" fmla="*/ 454 h 454"/>
                <a:gd name="T2" fmla="*/ 369 w 515"/>
                <a:gd name="T3" fmla="*/ 280 h 454"/>
                <a:gd name="T4" fmla="*/ 197 w 515"/>
                <a:gd name="T5" fmla="*/ 128 h 454"/>
                <a:gd name="T6" fmla="*/ 0 w 515"/>
                <a:gd name="T7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5" h="454">
                  <a:moveTo>
                    <a:pt x="515" y="454"/>
                  </a:moveTo>
                  <a:lnTo>
                    <a:pt x="369" y="280"/>
                  </a:lnTo>
                  <a:lnTo>
                    <a:pt x="197" y="12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6" name="Freeform 267"/>
            <p:cNvSpPr>
              <a:spLocks/>
            </p:cNvSpPr>
            <p:nvPr/>
          </p:nvSpPr>
          <p:spPr bwMode="auto">
            <a:xfrm>
              <a:off x="8164513" y="4598639"/>
              <a:ext cx="142875" cy="150813"/>
            </a:xfrm>
            <a:custGeom>
              <a:avLst/>
              <a:gdLst>
                <a:gd name="T0" fmla="*/ 541 w 541"/>
                <a:gd name="T1" fmla="*/ 477 h 477"/>
                <a:gd name="T2" fmla="*/ 389 w 541"/>
                <a:gd name="T3" fmla="*/ 295 h 477"/>
                <a:gd name="T4" fmla="*/ 207 w 541"/>
                <a:gd name="T5" fmla="*/ 134 h 477"/>
                <a:gd name="T6" fmla="*/ 0 w 541"/>
                <a:gd name="T7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477">
                  <a:moveTo>
                    <a:pt x="541" y="477"/>
                  </a:moveTo>
                  <a:lnTo>
                    <a:pt x="389" y="295"/>
                  </a:lnTo>
                  <a:lnTo>
                    <a:pt x="207" y="13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7" name="Freeform 268"/>
            <p:cNvSpPr>
              <a:spLocks/>
            </p:cNvSpPr>
            <p:nvPr/>
          </p:nvSpPr>
          <p:spPr bwMode="auto">
            <a:xfrm>
              <a:off x="8188326" y="4554189"/>
              <a:ext cx="160338" cy="169863"/>
            </a:xfrm>
            <a:custGeom>
              <a:avLst/>
              <a:gdLst>
                <a:gd name="T0" fmla="*/ 609 w 609"/>
                <a:gd name="T1" fmla="*/ 536 h 536"/>
                <a:gd name="T2" fmla="*/ 438 w 609"/>
                <a:gd name="T3" fmla="*/ 330 h 536"/>
                <a:gd name="T4" fmla="*/ 234 w 609"/>
                <a:gd name="T5" fmla="*/ 150 h 536"/>
                <a:gd name="T6" fmla="*/ 0 w 609"/>
                <a:gd name="T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9" h="536">
                  <a:moveTo>
                    <a:pt x="609" y="536"/>
                  </a:moveTo>
                  <a:lnTo>
                    <a:pt x="438" y="330"/>
                  </a:lnTo>
                  <a:lnTo>
                    <a:pt x="234" y="15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8" name="Freeform 269"/>
            <p:cNvSpPr>
              <a:spLocks/>
            </p:cNvSpPr>
            <p:nvPr/>
          </p:nvSpPr>
          <p:spPr bwMode="auto">
            <a:xfrm>
              <a:off x="7815263" y="4181127"/>
              <a:ext cx="225425" cy="119063"/>
            </a:xfrm>
            <a:custGeom>
              <a:avLst/>
              <a:gdLst>
                <a:gd name="T0" fmla="*/ 853 w 853"/>
                <a:gd name="T1" fmla="*/ 376 h 376"/>
                <a:gd name="T2" fmla="*/ 831 w 853"/>
                <a:gd name="T3" fmla="*/ 260 h 376"/>
                <a:gd name="T4" fmla="*/ 771 w 853"/>
                <a:gd name="T5" fmla="*/ 155 h 376"/>
                <a:gd name="T6" fmla="*/ 677 w 853"/>
                <a:gd name="T7" fmla="*/ 72 h 376"/>
                <a:gd name="T8" fmla="*/ 559 w 853"/>
                <a:gd name="T9" fmla="*/ 18 h 376"/>
                <a:gd name="T10" fmla="*/ 426 w 853"/>
                <a:gd name="T11" fmla="*/ 0 h 376"/>
                <a:gd name="T12" fmla="*/ 295 w 853"/>
                <a:gd name="T13" fmla="*/ 18 h 376"/>
                <a:gd name="T14" fmla="*/ 176 w 853"/>
                <a:gd name="T15" fmla="*/ 72 h 376"/>
                <a:gd name="T16" fmla="*/ 81 w 853"/>
                <a:gd name="T17" fmla="*/ 155 h 376"/>
                <a:gd name="T18" fmla="*/ 21 w 853"/>
                <a:gd name="T19" fmla="*/ 260 h 376"/>
                <a:gd name="T20" fmla="*/ 0 w 853"/>
                <a:gd name="T2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3" h="376">
                  <a:moveTo>
                    <a:pt x="853" y="376"/>
                  </a:moveTo>
                  <a:lnTo>
                    <a:pt x="831" y="260"/>
                  </a:lnTo>
                  <a:lnTo>
                    <a:pt x="771" y="155"/>
                  </a:lnTo>
                  <a:lnTo>
                    <a:pt x="677" y="72"/>
                  </a:lnTo>
                  <a:lnTo>
                    <a:pt x="559" y="18"/>
                  </a:lnTo>
                  <a:lnTo>
                    <a:pt x="426" y="0"/>
                  </a:lnTo>
                  <a:lnTo>
                    <a:pt x="295" y="18"/>
                  </a:lnTo>
                  <a:lnTo>
                    <a:pt x="176" y="72"/>
                  </a:lnTo>
                  <a:lnTo>
                    <a:pt x="81" y="155"/>
                  </a:lnTo>
                  <a:lnTo>
                    <a:pt x="21" y="260"/>
                  </a:lnTo>
                  <a:lnTo>
                    <a:pt x="0" y="37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9" name="Line 270"/>
            <p:cNvSpPr>
              <a:spLocks noChangeShapeType="1"/>
            </p:cNvSpPr>
            <p:nvPr/>
          </p:nvSpPr>
          <p:spPr bwMode="auto">
            <a:xfrm>
              <a:off x="8216901" y="5589239"/>
              <a:ext cx="6302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0" name="Line 271"/>
            <p:cNvSpPr>
              <a:spLocks noChangeShapeType="1"/>
            </p:cNvSpPr>
            <p:nvPr/>
          </p:nvSpPr>
          <p:spPr bwMode="auto">
            <a:xfrm>
              <a:off x="7927976" y="4181127"/>
              <a:ext cx="9191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1" name="Line 272"/>
            <p:cNvSpPr>
              <a:spLocks noChangeShapeType="1"/>
            </p:cNvSpPr>
            <p:nvPr/>
          </p:nvSpPr>
          <p:spPr bwMode="auto">
            <a:xfrm flipV="1">
              <a:off x="8816976" y="4276377"/>
              <a:ext cx="0" cy="12176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2" name="Freeform 273"/>
            <p:cNvSpPr>
              <a:spLocks/>
            </p:cNvSpPr>
            <p:nvPr/>
          </p:nvSpPr>
          <p:spPr bwMode="auto">
            <a:xfrm>
              <a:off x="8801101" y="5493989"/>
              <a:ext cx="30163" cy="95250"/>
            </a:xfrm>
            <a:custGeom>
              <a:avLst/>
              <a:gdLst>
                <a:gd name="T0" fmla="*/ 0 w 114"/>
                <a:gd name="T1" fmla="*/ 0 h 301"/>
                <a:gd name="T2" fmla="*/ 114 w 114"/>
                <a:gd name="T3" fmla="*/ 0 h 301"/>
                <a:gd name="T4" fmla="*/ 57 w 114"/>
                <a:gd name="T5" fmla="*/ 301 h 301"/>
                <a:gd name="T6" fmla="*/ 0 w 114"/>
                <a:gd name="T7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301">
                  <a:moveTo>
                    <a:pt x="0" y="0"/>
                  </a:moveTo>
                  <a:lnTo>
                    <a:pt x="114" y="0"/>
                  </a:lnTo>
                  <a:lnTo>
                    <a:pt x="57" y="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3" name="Freeform 274"/>
            <p:cNvSpPr>
              <a:spLocks/>
            </p:cNvSpPr>
            <p:nvPr/>
          </p:nvSpPr>
          <p:spPr bwMode="auto">
            <a:xfrm>
              <a:off x="8801101" y="4181127"/>
              <a:ext cx="30163" cy="95250"/>
            </a:xfrm>
            <a:custGeom>
              <a:avLst/>
              <a:gdLst>
                <a:gd name="T0" fmla="*/ 0 w 114"/>
                <a:gd name="T1" fmla="*/ 301 h 301"/>
                <a:gd name="T2" fmla="*/ 114 w 114"/>
                <a:gd name="T3" fmla="*/ 301 h 301"/>
                <a:gd name="T4" fmla="*/ 57 w 114"/>
                <a:gd name="T5" fmla="*/ 0 h 301"/>
                <a:gd name="T6" fmla="*/ 0 w 114"/>
                <a:gd name="T7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301">
                  <a:moveTo>
                    <a:pt x="0" y="301"/>
                  </a:moveTo>
                  <a:lnTo>
                    <a:pt x="114" y="301"/>
                  </a:lnTo>
                  <a:lnTo>
                    <a:pt x="57" y="0"/>
                  </a:lnTo>
                  <a:lnTo>
                    <a:pt x="0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4" name="Rectangle 275"/>
            <p:cNvSpPr>
              <a:spLocks noChangeArrowheads="1"/>
            </p:cNvSpPr>
            <p:nvPr/>
          </p:nvSpPr>
          <p:spPr bwMode="auto">
            <a:xfrm rot="16200000">
              <a:off x="8661073" y="4821489"/>
              <a:ext cx="1923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180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96" name="Line 277"/>
            <p:cNvSpPr>
              <a:spLocks noChangeShapeType="1"/>
            </p:cNvSpPr>
            <p:nvPr/>
          </p:nvSpPr>
          <p:spPr bwMode="auto">
            <a:xfrm>
              <a:off x="8469313" y="5000277"/>
              <a:ext cx="746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7" name="Line 278"/>
            <p:cNvSpPr>
              <a:spLocks noChangeShapeType="1"/>
            </p:cNvSpPr>
            <p:nvPr/>
          </p:nvSpPr>
          <p:spPr bwMode="auto">
            <a:xfrm flipV="1">
              <a:off x="8505826" y="4960589"/>
              <a:ext cx="0" cy="793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8" name="Line 279"/>
            <p:cNvSpPr>
              <a:spLocks noChangeShapeType="1"/>
            </p:cNvSpPr>
            <p:nvPr/>
          </p:nvSpPr>
          <p:spPr bwMode="auto">
            <a:xfrm flipV="1">
              <a:off x="8543926" y="4050952"/>
              <a:ext cx="0" cy="9493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9" name="Line 280"/>
            <p:cNvSpPr>
              <a:spLocks noChangeShapeType="1"/>
            </p:cNvSpPr>
            <p:nvPr/>
          </p:nvSpPr>
          <p:spPr bwMode="auto">
            <a:xfrm flipV="1">
              <a:off x="7340601" y="4050952"/>
              <a:ext cx="0" cy="8953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0" name="Line 281"/>
            <p:cNvSpPr>
              <a:spLocks noChangeShapeType="1"/>
            </p:cNvSpPr>
            <p:nvPr/>
          </p:nvSpPr>
          <p:spPr bwMode="auto">
            <a:xfrm flipH="1">
              <a:off x="7431088" y="4082702"/>
              <a:ext cx="10223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1" name="Freeform 282"/>
            <p:cNvSpPr>
              <a:spLocks/>
            </p:cNvSpPr>
            <p:nvPr/>
          </p:nvSpPr>
          <p:spPr bwMode="auto">
            <a:xfrm>
              <a:off x="8453438" y="4066827"/>
              <a:ext cx="90488" cy="31750"/>
            </a:xfrm>
            <a:custGeom>
              <a:avLst/>
              <a:gdLst>
                <a:gd name="T0" fmla="*/ 0 w 340"/>
                <a:gd name="T1" fmla="*/ 0 h 101"/>
                <a:gd name="T2" fmla="*/ 0 w 340"/>
                <a:gd name="T3" fmla="*/ 101 h 101"/>
                <a:gd name="T4" fmla="*/ 340 w 340"/>
                <a:gd name="T5" fmla="*/ 50 h 101"/>
                <a:gd name="T6" fmla="*/ 0 w 340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101">
                  <a:moveTo>
                    <a:pt x="0" y="0"/>
                  </a:moveTo>
                  <a:lnTo>
                    <a:pt x="0" y="101"/>
                  </a:lnTo>
                  <a:lnTo>
                    <a:pt x="34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2" name="Freeform 283"/>
            <p:cNvSpPr>
              <a:spLocks/>
            </p:cNvSpPr>
            <p:nvPr/>
          </p:nvSpPr>
          <p:spPr bwMode="auto">
            <a:xfrm>
              <a:off x="7340601" y="4066827"/>
              <a:ext cx="90488" cy="31750"/>
            </a:xfrm>
            <a:custGeom>
              <a:avLst/>
              <a:gdLst>
                <a:gd name="T0" fmla="*/ 341 w 341"/>
                <a:gd name="T1" fmla="*/ 0 h 101"/>
                <a:gd name="T2" fmla="*/ 341 w 341"/>
                <a:gd name="T3" fmla="*/ 101 h 101"/>
                <a:gd name="T4" fmla="*/ 0 w 341"/>
                <a:gd name="T5" fmla="*/ 50 h 101"/>
                <a:gd name="T6" fmla="*/ 341 w 341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1" h="101">
                  <a:moveTo>
                    <a:pt x="341" y="0"/>
                  </a:moveTo>
                  <a:lnTo>
                    <a:pt x="341" y="101"/>
                  </a:lnTo>
                  <a:lnTo>
                    <a:pt x="0" y="50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3" name="Rectangle 284"/>
            <p:cNvSpPr>
              <a:spLocks noChangeArrowheads="1"/>
            </p:cNvSpPr>
            <p:nvPr/>
          </p:nvSpPr>
          <p:spPr bwMode="auto">
            <a:xfrm>
              <a:off x="7750176" y="3960464"/>
              <a:ext cx="1923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160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04" name="Line 285"/>
            <p:cNvSpPr>
              <a:spLocks noChangeShapeType="1"/>
            </p:cNvSpPr>
            <p:nvPr/>
          </p:nvSpPr>
          <p:spPr bwMode="auto">
            <a:xfrm>
              <a:off x="4302126" y="5471764"/>
              <a:ext cx="49212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5" name="Line 286"/>
            <p:cNvSpPr>
              <a:spLocks noChangeShapeType="1"/>
            </p:cNvSpPr>
            <p:nvPr/>
          </p:nvSpPr>
          <p:spPr bwMode="auto">
            <a:xfrm>
              <a:off x="4794251" y="5471764"/>
              <a:ext cx="5032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6" name="Freeform 287"/>
            <p:cNvSpPr>
              <a:spLocks/>
            </p:cNvSpPr>
            <p:nvPr/>
          </p:nvSpPr>
          <p:spPr bwMode="auto">
            <a:xfrm>
              <a:off x="4103688" y="5206652"/>
              <a:ext cx="17463" cy="11113"/>
            </a:xfrm>
            <a:custGeom>
              <a:avLst/>
              <a:gdLst>
                <a:gd name="T0" fmla="*/ 68 w 68"/>
                <a:gd name="T1" fmla="*/ 31 h 31"/>
                <a:gd name="T2" fmla="*/ 66 w 68"/>
                <a:gd name="T3" fmla="*/ 26 h 31"/>
                <a:gd name="T4" fmla="*/ 58 w 68"/>
                <a:gd name="T5" fmla="*/ 16 h 31"/>
                <a:gd name="T6" fmla="*/ 44 w 68"/>
                <a:gd name="T7" fmla="*/ 8 h 31"/>
                <a:gd name="T8" fmla="*/ 24 w 68"/>
                <a:gd name="T9" fmla="*/ 2 h 31"/>
                <a:gd name="T10" fmla="*/ 0 w 68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31">
                  <a:moveTo>
                    <a:pt x="68" y="31"/>
                  </a:moveTo>
                  <a:lnTo>
                    <a:pt x="66" y="26"/>
                  </a:lnTo>
                  <a:lnTo>
                    <a:pt x="58" y="16"/>
                  </a:lnTo>
                  <a:lnTo>
                    <a:pt x="44" y="8"/>
                  </a:lnTo>
                  <a:lnTo>
                    <a:pt x="24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7" name="Line 288"/>
            <p:cNvSpPr>
              <a:spLocks noChangeShapeType="1"/>
            </p:cNvSpPr>
            <p:nvPr/>
          </p:nvSpPr>
          <p:spPr bwMode="auto">
            <a:xfrm flipV="1">
              <a:off x="4138613" y="5014564"/>
              <a:ext cx="0" cy="384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8" name="Line 289"/>
            <p:cNvSpPr>
              <a:spLocks noChangeShapeType="1"/>
            </p:cNvSpPr>
            <p:nvPr/>
          </p:nvSpPr>
          <p:spPr bwMode="auto">
            <a:xfrm flipV="1">
              <a:off x="4121151" y="5014564"/>
              <a:ext cx="0" cy="2286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9" name="Line 290"/>
            <p:cNvSpPr>
              <a:spLocks noChangeShapeType="1"/>
            </p:cNvSpPr>
            <p:nvPr/>
          </p:nvSpPr>
          <p:spPr bwMode="auto">
            <a:xfrm>
              <a:off x="4049713" y="5205064"/>
              <a:ext cx="0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0" name="Line 291"/>
            <p:cNvSpPr>
              <a:spLocks noChangeShapeType="1"/>
            </p:cNvSpPr>
            <p:nvPr/>
          </p:nvSpPr>
          <p:spPr bwMode="auto">
            <a:xfrm>
              <a:off x="4014788" y="4584352"/>
              <a:ext cx="0" cy="8207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1" name="Line 292"/>
            <p:cNvSpPr>
              <a:spLocks noChangeShapeType="1"/>
            </p:cNvSpPr>
            <p:nvPr/>
          </p:nvSpPr>
          <p:spPr bwMode="auto">
            <a:xfrm>
              <a:off x="4049713" y="5205064"/>
              <a:ext cx="71438" cy="381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2" name="Line 293"/>
            <p:cNvSpPr>
              <a:spLocks noChangeShapeType="1"/>
            </p:cNvSpPr>
            <p:nvPr/>
          </p:nvSpPr>
          <p:spPr bwMode="auto">
            <a:xfrm>
              <a:off x="4151313" y="5400327"/>
              <a:ext cx="0" cy="1222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3" name="Line 294"/>
            <p:cNvSpPr>
              <a:spLocks noChangeShapeType="1"/>
            </p:cNvSpPr>
            <p:nvPr/>
          </p:nvSpPr>
          <p:spPr bwMode="auto">
            <a:xfrm flipV="1">
              <a:off x="4302126" y="4438302"/>
              <a:ext cx="0" cy="10556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4" name="Line 295"/>
            <p:cNvSpPr>
              <a:spLocks noChangeShapeType="1"/>
            </p:cNvSpPr>
            <p:nvPr/>
          </p:nvSpPr>
          <p:spPr bwMode="auto">
            <a:xfrm>
              <a:off x="4106863" y="5263802"/>
              <a:ext cx="0" cy="2587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5" name="Line 296"/>
            <p:cNvSpPr>
              <a:spLocks noChangeShapeType="1"/>
            </p:cNvSpPr>
            <p:nvPr/>
          </p:nvSpPr>
          <p:spPr bwMode="auto">
            <a:xfrm>
              <a:off x="4151313" y="5540027"/>
              <a:ext cx="139700" cy="95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6" name="Line 297"/>
            <p:cNvSpPr>
              <a:spLocks noChangeShapeType="1"/>
            </p:cNvSpPr>
            <p:nvPr/>
          </p:nvSpPr>
          <p:spPr bwMode="auto">
            <a:xfrm flipV="1">
              <a:off x="4162426" y="5514627"/>
              <a:ext cx="0" cy="190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7" name="Line 298"/>
            <p:cNvSpPr>
              <a:spLocks noChangeShapeType="1"/>
            </p:cNvSpPr>
            <p:nvPr/>
          </p:nvSpPr>
          <p:spPr bwMode="auto">
            <a:xfrm flipV="1">
              <a:off x="4302126" y="5493989"/>
              <a:ext cx="0" cy="571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8" name="Line 299"/>
            <p:cNvSpPr>
              <a:spLocks noChangeShapeType="1"/>
            </p:cNvSpPr>
            <p:nvPr/>
          </p:nvSpPr>
          <p:spPr bwMode="auto">
            <a:xfrm>
              <a:off x="4291013" y="5549552"/>
              <a:ext cx="11113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9" name="Line 300"/>
            <p:cNvSpPr>
              <a:spLocks noChangeShapeType="1"/>
            </p:cNvSpPr>
            <p:nvPr/>
          </p:nvSpPr>
          <p:spPr bwMode="auto">
            <a:xfrm>
              <a:off x="4151313" y="5522564"/>
              <a:ext cx="0" cy="603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0" name="Line 301"/>
            <p:cNvSpPr>
              <a:spLocks noChangeShapeType="1"/>
            </p:cNvSpPr>
            <p:nvPr/>
          </p:nvSpPr>
          <p:spPr bwMode="auto">
            <a:xfrm>
              <a:off x="4106863" y="5522564"/>
              <a:ext cx="0" cy="603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1" name="Line 302"/>
            <p:cNvSpPr>
              <a:spLocks noChangeShapeType="1"/>
            </p:cNvSpPr>
            <p:nvPr/>
          </p:nvSpPr>
          <p:spPr bwMode="auto">
            <a:xfrm>
              <a:off x="4106863" y="5582889"/>
              <a:ext cx="444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2" name="Line 303"/>
            <p:cNvSpPr>
              <a:spLocks noChangeShapeType="1"/>
            </p:cNvSpPr>
            <p:nvPr/>
          </p:nvSpPr>
          <p:spPr bwMode="auto">
            <a:xfrm>
              <a:off x="4106863" y="5522564"/>
              <a:ext cx="444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3" name="Freeform 304"/>
            <p:cNvSpPr>
              <a:spLocks/>
            </p:cNvSpPr>
            <p:nvPr/>
          </p:nvSpPr>
          <p:spPr bwMode="auto">
            <a:xfrm>
              <a:off x="4138613" y="5398739"/>
              <a:ext cx="12700" cy="1588"/>
            </a:xfrm>
            <a:custGeom>
              <a:avLst/>
              <a:gdLst>
                <a:gd name="T0" fmla="*/ 0 w 47"/>
                <a:gd name="T1" fmla="*/ 0 h 4"/>
                <a:gd name="T2" fmla="*/ 30 w 47"/>
                <a:gd name="T3" fmla="*/ 3 h 4"/>
                <a:gd name="T4" fmla="*/ 47 w 4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4">
                  <a:moveTo>
                    <a:pt x="0" y="0"/>
                  </a:moveTo>
                  <a:lnTo>
                    <a:pt x="30" y="3"/>
                  </a:lnTo>
                  <a:lnTo>
                    <a:pt x="47" y="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4" name="Line 305"/>
            <p:cNvSpPr>
              <a:spLocks noChangeShapeType="1"/>
            </p:cNvSpPr>
            <p:nvPr/>
          </p:nvSpPr>
          <p:spPr bwMode="auto">
            <a:xfrm flipV="1">
              <a:off x="4103688" y="5260627"/>
              <a:ext cx="0" cy="1174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5" name="Line 306"/>
            <p:cNvSpPr>
              <a:spLocks noChangeShapeType="1"/>
            </p:cNvSpPr>
            <p:nvPr/>
          </p:nvSpPr>
          <p:spPr bwMode="auto">
            <a:xfrm flipV="1">
              <a:off x="4121151" y="5270152"/>
              <a:ext cx="0" cy="1016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6" name="Line 307"/>
            <p:cNvSpPr>
              <a:spLocks noChangeShapeType="1"/>
            </p:cNvSpPr>
            <p:nvPr/>
          </p:nvSpPr>
          <p:spPr bwMode="auto">
            <a:xfrm flipH="1" flipV="1">
              <a:off x="4103688" y="5378102"/>
              <a:ext cx="3175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7" name="Freeform 308"/>
            <p:cNvSpPr>
              <a:spLocks/>
            </p:cNvSpPr>
            <p:nvPr/>
          </p:nvSpPr>
          <p:spPr bwMode="auto">
            <a:xfrm>
              <a:off x="4106863" y="5263802"/>
              <a:ext cx="14288" cy="31750"/>
            </a:xfrm>
            <a:custGeom>
              <a:avLst/>
              <a:gdLst>
                <a:gd name="T0" fmla="*/ 0 w 57"/>
                <a:gd name="T1" fmla="*/ 0 h 100"/>
                <a:gd name="T2" fmla="*/ 8 w 57"/>
                <a:gd name="T3" fmla="*/ 3 h 100"/>
                <a:gd name="T4" fmla="*/ 25 w 57"/>
                <a:gd name="T5" fmla="*/ 15 h 100"/>
                <a:gd name="T6" fmla="*/ 42 w 57"/>
                <a:gd name="T7" fmla="*/ 40 h 100"/>
                <a:gd name="T8" fmla="*/ 55 w 57"/>
                <a:gd name="T9" fmla="*/ 85 h 100"/>
                <a:gd name="T10" fmla="*/ 57 w 57"/>
                <a:gd name="T1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100">
                  <a:moveTo>
                    <a:pt x="0" y="0"/>
                  </a:moveTo>
                  <a:lnTo>
                    <a:pt x="8" y="3"/>
                  </a:lnTo>
                  <a:lnTo>
                    <a:pt x="25" y="15"/>
                  </a:lnTo>
                  <a:lnTo>
                    <a:pt x="42" y="40"/>
                  </a:lnTo>
                  <a:lnTo>
                    <a:pt x="55" y="85"/>
                  </a:lnTo>
                  <a:lnTo>
                    <a:pt x="57" y="10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8" name="Line 309"/>
            <p:cNvSpPr>
              <a:spLocks noChangeShapeType="1"/>
            </p:cNvSpPr>
            <p:nvPr/>
          </p:nvSpPr>
          <p:spPr bwMode="auto">
            <a:xfrm flipV="1">
              <a:off x="4121151" y="5243164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9" name="Line 310"/>
            <p:cNvSpPr>
              <a:spLocks noChangeShapeType="1"/>
            </p:cNvSpPr>
            <p:nvPr/>
          </p:nvSpPr>
          <p:spPr bwMode="auto">
            <a:xfrm>
              <a:off x="4121151" y="5243164"/>
              <a:ext cx="0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0" name="Line 311"/>
            <p:cNvSpPr>
              <a:spLocks noChangeShapeType="1"/>
            </p:cNvSpPr>
            <p:nvPr/>
          </p:nvSpPr>
          <p:spPr bwMode="auto">
            <a:xfrm>
              <a:off x="4121151" y="5257452"/>
              <a:ext cx="0" cy="127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1" name="Freeform 312"/>
            <p:cNvSpPr>
              <a:spLocks/>
            </p:cNvSpPr>
            <p:nvPr/>
          </p:nvSpPr>
          <p:spPr bwMode="auto">
            <a:xfrm>
              <a:off x="4121151" y="5371752"/>
              <a:ext cx="17463" cy="26988"/>
            </a:xfrm>
            <a:custGeom>
              <a:avLst/>
              <a:gdLst>
                <a:gd name="T0" fmla="*/ 0 w 66"/>
                <a:gd name="T1" fmla="*/ 0 h 86"/>
                <a:gd name="T2" fmla="*/ 2 w 66"/>
                <a:gd name="T3" fmla="*/ 24 h 86"/>
                <a:gd name="T4" fmla="*/ 15 w 66"/>
                <a:gd name="T5" fmla="*/ 54 h 86"/>
                <a:gd name="T6" fmla="*/ 31 w 66"/>
                <a:gd name="T7" fmla="*/ 72 h 86"/>
                <a:gd name="T8" fmla="*/ 39 w 66"/>
                <a:gd name="T9" fmla="*/ 77 h 86"/>
                <a:gd name="T10" fmla="*/ 56 w 66"/>
                <a:gd name="T11" fmla="*/ 84 h 86"/>
                <a:gd name="T12" fmla="*/ 66 w 66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6">
                  <a:moveTo>
                    <a:pt x="0" y="0"/>
                  </a:moveTo>
                  <a:lnTo>
                    <a:pt x="2" y="24"/>
                  </a:lnTo>
                  <a:lnTo>
                    <a:pt x="15" y="54"/>
                  </a:lnTo>
                  <a:lnTo>
                    <a:pt x="31" y="72"/>
                  </a:lnTo>
                  <a:lnTo>
                    <a:pt x="39" y="77"/>
                  </a:lnTo>
                  <a:lnTo>
                    <a:pt x="56" y="84"/>
                  </a:lnTo>
                  <a:lnTo>
                    <a:pt x="66" y="8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2" name="Line 313"/>
            <p:cNvSpPr>
              <a:spLocks noChangeShapeType="1"/>
            </p:cNvSpPr>
            <p:nvPr/>
          </p:nvSpPr>
          <p:spPr bwMode="auto">
            <a:xfrm flipV="1">
              <a:off x="4049713" y="5392389"/>
              <a:ext cx="0" cy="523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3" name="Freeform 314"/>
            <p:cNvSpPr>
              <a:spLocks/>
            </p:cNvSpPr>
            <p:nvPr/>
          </p:nvSpPr>
          <p:spPr bwMode="auto">
            <a:xfrm>
              <a:off x="4014788" y="5405089"/>
              <a:ext cx="34925" cy="39688"/>
            </a:xfrm>
            <a:custGeom>
              <a:avLst/>
              <a:gdLst>
                <a:gd name="T0" fmla="*/ 0 w 134"/>
                <a:gd name="T1" fmla="*/ 0 h 125"/>
                <a:gd name="T2" fmla="*/ 39 w 134"/>
                <a:gd name="T3" fmla="*/ 87 h 125"/>
                <a:gd name="T4" fmla="*/ 134 w 134"/>
                <a:gd name="T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25">
                  <a:moveTo>
                    <a:pt x="0" y="0"/>
                  </a:moveTo>
                  <a:lnTo>
                    <a:pt x="39" y="87"/>
                  </a:lnTo>
                  <a:lnTo>
                    <a:pt x="134" y="12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4" name="Line 315"/>
            <p:cNvSpPr>
              <a:spLocks noChangeShapeType="1"/>
            </p:cNvSpPr>
            <p:nvPr/>
          </p:nvSpPr>
          <p:spPr bwMode="auto">
            <a:xfrm flipH="1">
              <a:off x="4049713" y="5444777"/>
              <a:ext cx="47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5" name="Line 316"/>
            <p:cNvSpPr>
              <a:spLocks noChangeShapeType="1"/>
            </p:cNvSpPr>
            <p:nvPr/>
          </p:nvSpPr>
          <p:spPr bwMode="auto">
            <a:xfrm flipV="1">
              <a:off x="4049713" y="5233639"/>
              <a:ext cx="0" cy="1428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6" name="Line 317"/>
            <p:cNvSpPr>
              <a:spLocks noChangeShapeType="1"/>
            </p:cNvSpPr>
            <p:nvPr/>
          </p:nvSpPr>
          <p:spPr bwMode="auto">
            <a:xfrm>
              <a:off x="4049713" y="5392389"/>
              <a:ext cx="9525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7" name="Line 318"/>
            <p:cNvSpPr>
              <a:spLocks noChangeShapeType="1"/>
            </p:cNvSpPr>
            <p:nvPr/>
          </p:nvSpPr>
          <p:spPr bwMode="auto">
            <a:xfrm>
              <a:off x="4049713" y="5376514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8" name="Line 319"/>
            <p:cNvSpPr>
              <a:spLocks noChangeShapeType="1"/>
            </p:cNvSpPr>
            <p:nvPr/>
          </p:nvSpPr>
          <p:spPr bwMode="auto">
            <a:xfrm>
              <a:off x="4049713" y="5384452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9" name="Line 320"/>
            <p:cNvSpPr>
              <a:spLocks noChangeShapeType="1"/>
            </p:cNvSpPr>
            <p:nvPr/>
          </p:nvSpPr>
          <p:spPr bwMode="auto">
            <a:xfrm flipV="1">
              <a:off x="4059238" y="5384452"/>
              <a:ext cx="0" cy="158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0" name="Line 321"/>
            <p:cNvSpPr>
              <a:spLocks noChangeShapeType="1"/>
            </p:cNvSpPr>
            <p:nvPr/>
          </p:nvSpPr>
          <p:spPr bwMode="auto">
            <a:xfrm>
              <a:off x="4049713" y="5376514"/>
              <a:ext cx="9525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1" name="Line 322"/>
            <p:cNvSpPr>
              <a:spLocks noChangeShapeType="1"/>
            </p:cNvSpPr>
            <p:nvPr/>
          </p:nvSpPr>
          <p:spPr bwMode="auto">
            <a:xfrm flipH="1">
              <a:off x="4049713" y="5376514"/>
              <a:ext cx="47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2" name="Line 323"/>
            <p:cNvSpPr>
              <a:spLocks noChangeShapeType="1"/>
            </p:cNvSpPr>
            <p:nvPr/>
          </p:nvSpPr>
          <p:spPr bwMode="auto">
            <a:xfrm>
              <a:off x="4049713" y="5219352"/>
              <a:ext cx="0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3" name="Line 324"/>
            <p:cNvSpPr>
              <a:spLocks noChangeShapeType="1"/>
            </p:cNvSpPr>
            <p:nvPr/>
          </p:nvSpPr>
          <p:spPr bwMode="auto">
            <a:xfrm flipH="1" flipV="1">
              <a:off x="4059238" y="5400327"/>
              <a:ext cx="47625" cy="152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4" name="Line 325"/>
            <p:cNvSpPr>
              <a:spLocks noChangeShapeType="1"/>
            </p:cNvSpPr>
            <p:nvPr/>
          </p:nvSpPr>
          <p:spPr bwMode="auto">
            <a:xfrm flipH="1" flipV="1">
              <a:off x="4059238" y="5384452"/>
              <a:ext cx="47625" cy="152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5" name="Line 326"/>
            <p:cNvSpPr>
              <a:spLocks noChangeShapeType="1"/>
            </p:cNvSpPr>
            <p:nvPr/>
          </p:nvSpPr>
          <p:spPr bwMode="auto">
            <a:xfrm>
              <a:off x="4049713" y="5444777"/>
              <a:ext cx="33338" cy="349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6" name="Freeform 327"/>
            <p:cNvSpPr>
              <a:spLocks/>
            </p:cNvSpPr>
            <p:nvPr/>
          </p:nvSpPr>
          <p:spPr bwMode="auto">
            <a:xfrm>
              <a:off x="4054476" y="5444777"/>
              <a:ext cx="19050" cy="1588"/>
            </a:xfrm>
            <a:custGeom>
              <a:avLst/>
              <a:gdLst>
                <a:gd name="T0" fmla="*/ 68 w 68"/>
                <a:gd name="T1" fmla="*/ 3 h 3"/>
                <a:gd name="T2" fmla="*/ 7 w 68"/>
                <a:gd name="T3" fmla="*/ 0 h 3"/>
                <a:gd name="T4" fmla="*/ 0 w 6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3">
                  <a:moveTo>
                    <a:pt x="68" y="3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7" name="Line 328"/>
            <p:cNvSpPr>
              <a:spLocks noChangeShapeType="1"/>
            </p:cNvSpPr>
            <p:nvPr/>
          </p:nvSpPr>
          <p:spPr bwMode="auto">
            <a:xfrm flipH="1" flipV="1">
              <a:off x="4054476" y="5376514"/>
              <a:ext cx="49213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8" name="Line 329"/>
            <p:cNvSpPr>
              <a:spLocks noChangeShapeType="1"/>
            </p:cNvSpPr>
            <p:nvPr/>
          </p:nvSpPr>
          <p:spPr bwMode="auto">
            <a:xfrm>
              <a:off x="4049713" y="5233639"/>
              <a:ext cx="71438" cy="365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9" name="Line 330"/>
            <p:cNvSpPr>
              <a:spLocks noChangeShapeType="1"/>
            </p:cNvSpPr>
            <p:nvPr/>
          </p:nvSpPr>
          <p:spPr bwMode="auto">
            <a:xfrm>
              <a:off x="4060826" y="4174777"/>
              <a:ext cx="0" cy="1190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0" name="Line 331"/>
            <p:cNvSpPr>
              <a:spLocks noChangeShapeType="1"/>
            </p:cNvSpPr>
            <p:nvPr/>
          </p:nvSpPr>
          <p:spPr bwMode="auto">
            <a:xfrm>
              <a:off x="4151313" y="4174777"/>
              <a:ext cx="0" cy="1190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1" name="Line 332"/>
            <p:cNvSpPr>
              <a:spLocks noChangeShapeType="1"/>
            </p:cNvSpPr>
            <p:nvPr/>
          </p:nvSpPr>
          <p:spPr bwMode="auto">
            <a:xfrm flipV="1">
              <a:off x="4138613" y="4471639"/>
              <a:ext cx="0" cy="3095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2" name="Line 333"/>
            <p:cNvSpPr>
              <a:spLocks noChangeShapeType="1"/>
            </p:cNvSpPr>
            <p:nvPr/>
          </p:nvSpPr>
          <p:spPr bwMode="auto">
            <a:xfrm flipV="1">
              <a:off x="4283076" y="4504977"/>
              <a:ext cx="0" cy="1270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3" name="Line 334"/>
            <p:cNvSpPr>
              <a:spLocks noChangeShapeType="1"/>
            </p:cNvSpPr>
            <p:nvPr/>
          </p:nvSpPr>
          <p:spPr bwMode="auto">
            <a:xfrm flipV="1">
              <a:off x="4103688" y="4609752"/>
              <a:ext cx="0" cy="1174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4" name="Line 335"/>
            <p:cNvSpPr>
              <a:spLocks noChangeShapeType="1"/>
            </p:cNvSpPr>
            <p:nvPr/>
          </p:nvSpPr>
          <p:spPr bwMode="auto">
            <a:xfrm flipV="1">
              <a:off x="4121151" y="4547839"/>
              <a:ext cx="0" cy="1698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5" name="Line 336"/>
            <p:cNvSpPr>
              <a:spLocks noChangeShapeType="1"/>
            </p:cNvSpPr>
            <p:nvPr/>
          </p:nvSpPr>
          <p:spPr bwMode="auto">
            <a:xfrm flipV="1">
              <a:off x="4049713" y="4612927"/>
              <a:ext cx="0" cy="1428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6" name="Line 337"/>
            <p:cNvSpPr>
              <a:spLocks noChangeShapeType="1"/>
            </p:cNvSpPr>
            <p:nvPr/>
          </p:nvSpPr>
          <p:spPr bwMode="auto">
            <a:xfrm flipV="1">
              <a:off x="4138613" y="4851052"/>
              <a:ext cx="0" cy="1635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7" name="Line 338"/>
            <p:cNvSpPr>
              <a:spLocks noChangeShapeType="1"/>
            </p:cNvSpPr>
            <p:nvPr/>
          </p:nvSpPr>
          <p:spPr bwMode="auto">
            <a:xfrm flipV="1">
              <a:off x="4121151" y="4746277"/>
              <a:ext cx="0" cy="268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8" name="Line 339"/>
            <p:cNvSpPr>
              <a:spLocks noChangeShapeType="1"/>
            </p:cNvSpPr>
            <p:nvPr/>
          </p:nvSpPr>
          <p:spPr bwMode="auto">
            <a:xfrm flipV="1">
              <a:off x="4103688" y="4781202"/>
              <a:ext cx="0" cy="2333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9" name="Line 340"/>
            <p:cNvSpPr>
              <a:spLocks noChangeShapeType="1"/>
            </p:cNvSpPr>
            <p:nvPr/>
          </p:nvSpPr>
          <p:spPr bwMode="auto">
            <a:xfrm flipV="1">
              <a:off x="4138613" y="4781202"/>
              <a:ext cx="0" cy="698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0" name="Freeform 341"/>
            <p:cNvSpPr>
              <a:spLocks/>
            </p:cNvSpPr>
            <p:nvPr/>
          </p:nvSpPr>
          <p:spPr bwMode="auto">
            <a:xfrm>
              <a:off x="4103688" y="4771677"/>
              <a:ext cx="17463" cy="9525"/>
            </a:xfrm>
            <a:custGeom>
              <a:avLst/>
              <a:gdLst>
                <a:gd name="T0" fmla="*/ 68 w 68"/>
                <a:gd name="T1" fmla="*/ 0 h 31"/>
                <a:gd name="T2" fmla="*/ 66 w 68"/>
                <a:gd name="T3" fmla="*/ 5 h 31"/>
                <a:gd name="T4" fmla="*/ 58 w 68"/>
                <a:gd name="T5" fmla="*/ 14 h 31"/>
                <a:gd name="T6" fmla="*/ 44 w 68"/>
                <a:gd name="T7" fmla="*/ 23 h 31"/>
                <a:gd name="T8" fmla="*/ 24 w 68"/>
                <a:gd name="T9" fmla="*/ 28 h 31"/>
                <a:gd name="T10" fmla="*/ 0 w 68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31">
                  <a:moveTo>
                    <a:pt x="68" y="0"/>
                  </a:moveTo>
                  <a:lnTo>
                    <a:pt x="66" y="5"/>
                  </a:lnTo>
                  <a:lnTo>
                    <a:pt x="58" y="14"/>
                  </a:lnTo>
                  <a:lnTo>
                    <a:pt x="44" y="23"/>
                  </a:lnTo>
                  <a:lnTo>
                    <a:pt x="24" y="28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1" name="Line 342"/>
            <p:cNvSpPr>
              <a:spLocks noChangeShapeType="1"/>
            </p:cNvSpPr>
            <p:nvPr/>
          </p:nvSpPr>
          <p:spPr bwMode="auto">
            <a:xfrm>
              <a:off x="4121151" y="4746277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2" name="Line 343"/>
            <p:cNvSpPr>
              <a:spLocks noChangeShapeType="1"/>
            </p:cNvSpPr>
            <p:nvPr/>
          </p:nvSpPr>
          <p:spPr bwMode="auto">
            <a:xfrm>
              <a:off x="4121151" y="4731989"/>
              <a:ext cx="0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3" name="Line 344"/>
            <p:cNvSpPr>
              <a:spLocks noChangeShapeType="1"/>
            </p:cNvSpPr>
            <p:nvPr/>
          </p:nvSpPr>
          <p:spPr bwMode="auto">
            <a:xfrm>
              <a:off x="4121151" y="4717702"/>
              <a:ext cx="0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4" name="Line 345"/>
            <p:cNvSpPr>
              <a:spLocks noChangeShapeType="1"/>
            </p:cNvSpPr>
            <p:nvPr/>
          </p:nvSpPr>
          <p:spPr bwMode="auto">
            <a:xfrm flipV="1">
              <a:off x="4103688" y="5014564"/>
              <a:ext cx="0" cy="1920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5" name="Line 346"/>
            <p:cNvSpPr>
              <a:spLocks noChangeShapeType="1"/>
            </p:cNvSpPr>
            <p:nvPr/>
          </p:nvSpPr>
          <p:spPr bwMode="auto">
            <a:xfrm flipV="1">
              <a:off x="4049713" y="4782789"/>
              <a:ext cx="0" cy="1952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6" name="Line 347"/>
            <p:cNvSpPr>
              <a:spLocks noChangeShapeType="1"/>
            </p:cNvSpPr>
            <p:nvPr/>
          </p:nvSpPr>
          <p:spPr bwMode="auto">
            <a:xfrm>
              <a:off x="4049713" y="4978052"/>
              <a:ext cx="0" cy="158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7" name="Line 348"/>
            <p:cNvSpPr>
              <a:spLocks noChangeShapeType="1"/>
            </p:cNvSpPr>
            <p:nvPr/>
          </p:nvSpPr>
          <p:spPr bwMode="auto">
            <a:xfrm>
              <a:off x="4049713" y="4993927"/>
              <a:ext cx="0" cy="158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8" name="Line 349"/>
            <p:cNvSpPr>
              <a:spLocks noChangeShapeType="1"/>
            </p:cNvSpPr>
            <p:nvPr/>
          </p:nvSpPr>
          <p:spPr bwMode="auto">
            <a:xfrm>
              <a:off x="4049713" y="4755802"/>
              <a:ext cx="0" cy="127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9" name="Line 350"/>
            <p:cNvSpPr>
              <a:spLocks noChangeShapeType="1"/>
            </p:cNvSpPr>
            <p:nvPr/>
          </p:nvSpPr>
          <p:spPr bwMode="auto">
            <a:xfrm flipH="1">
              <a:off x="4049713" y="4782789"/>
              <a:ext cx="47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0" name="Line 351"/>
            <p:cNvSpPr>
              <a:spLocks noChangeShapeType="1"/>
            </p:cNvSpPr>
            <p:nvPr/>
          </p:nvSpPr>
          <p:spPr bwMode="auto">
            <a:xfrm>
              <a:off x="4049713" y="4768502"/>
              <a:ext cx="0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1" name="Line 352"/>
            <p:cNvSpPr>
              <a:spLocks noChangeShapeType="1"/>
            </p:cNvSpPr>
            <p:nvPr/>
          </p:nvSpPr>
          <p:spPr bwMode="auto">
            <a:xfrm flipH="1">
              <a:off x="4049713" y="5205064"/>
              <a:ext cx="47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2" name="Line 353"/>
            <p:cNvSpPr>
              <a:spLocks noChangeShapeType="1"/>
            </p:cNvSpPr>
            <p:nvPr/>
          </p:nvSpPr>
          <p:spPr bwMode="auto">
            <a:xfrm flipV="1">
              <a:off x="4049713" y="5009802"/>
              <a:ext cx="0" cy="1952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3" name="Line 354"/>
            <p:cNvSpPr>
              <a:spLocks noChangeShapeType="1"/>
            </p:cNvSpPr>
            <p:nvPr/>
          </p:nvSpPr>
          <p:spPr bwMode="auto">
            <a:xfrm>
              <a:off x="4049713" y="5009802"/>
              <a:ext cx="5397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4" name="Line 355"/>
            <p:cNvSpPr>
              <a:spLocks noChangeShapeType="1"/>
            </p:cNvSpPr>
            <p:nvPr/>
          </p:nvSpPr>
          <p:spPr bwMode="auto">
            <a:xfrm>
              <a:off x="4049713" y="4978052"/>
              <a:ext cx="5397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5" name="Line 356"/>
            <p:cNvSpPr>
              <a:spLocks noChangeShapeType="1"/>
            </p:cNvSpPr>
            <p:nvPr/>
          </p:nvSpPr>
          <p:spPr bwMode="auto">
            <a:xfrm flipH="1" flipV="1">
              <a:off x="4054476" y="5205064"/>
              <a:ext cx="49213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6" name="Line 357"/>
            <p:cNvSpPr>
              <a:spLocks noChangeShapeType="1"/>
            </p:cNvSpPr>
            <p:nvPr/>
          </p:nvSpPr>
          <p:spPr bwMode="auto">
            <a:xfrm flipV="1">
              <a:off x="4049713" y="4746277"/>
              <a:ext cx="71438" cy="365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7" name="Line 358"/>
            <p:cNvSpPr>
              <a:spLocks noChangeShapeType="1"/>
            </p:cNvSpPr>
            <p:nvPr/>
          </p:nvSpPr>
          <p:spPr bwMode="auto">
            <a:xfrm flipH="1">
              <a:off x="4054476" y="4781202"/>
              <a:ext cx="49213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8" name="Line 359"/>
            <p:cNvSpPr>
              <a:spLocks noChangeShapeType="1"/>
            </p:cNvSpPr>
            <p:nvPr/>
          </p:nvSpPr>
          <p:spPr bwMode="auto">
            <a:xfrm flipV="1">
              <a:off x="4049713" y="4717702"/>
              <a:ext cx="71438" cy="381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9" name="Line 360"/>
            <p:cNvSpPr>
              <a:spLocks noChangeShapeType="1"/>
            </p:cNvSpPr>
            <p:nvPr/>
          </p:nvSpPr>
          <p:spPr bwMode="auto">
            <a:xfrm flipV="1">
              <a:off x="4271963" y="4506564"/>
              <a:ext cx="0" cy="1254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0" name="Line 361"/>
            <p:cNvSpPr>
              <a:spLocks noChangeShapeType="1"/>
            </p:cNvSpPr>
            <p:nvPr/>
          </p:nvSpPr>
          <p:spPr bwMode="auto">
            <a:xfrm flipV="1">
              <a:off x="4179888" y="4506564"/>
              <a:ext cx="0" cy="111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1" name="Line 362"/>
            <p:cNvSpPr>
              <a:spLocks noChangeShapeType="1"/>
            </p:cNvSpPr>
            <p:nvPr/>
          </p:nvSpPr>
          <p:spPr bwMode="auto">
            <a:xfrm flipV="1">
              <a:off x="4121151" y="4492277"/>
              <a:ext cx="0" cy="396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2" name="Line 363"/>
            <p:cNvSpPr>
              <a:spLocks noChangeShapeType="1"/>
            </p:cNvSpPr>
            <p:nvPr/>
          </p:nvSpPr>
          <p:spPr bwMode="auto">
            <a:xfrm>
              <a:off x="4179888" y="4517677"/>
              <a:ext cx="0" cy="1143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3" name="Line 364"/>
            <p:cNvSpPr>
              <a:spLocks noChangeShapeType="1"/>
            </p:cNvSpPr>
            <p:nvPr/>
          </p:nvSpPr>
          <p:spPr bwMode="auto">
            <a:xfrm>
              <a:off x="4179888" y="4631977"/>
              <a:ext cx="10318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4" name="Freeform 365"/>
            <p:cNvSpPr>
              <a:spLocks/>
            </p:cNvSpPr>
            <p:nvPr/>
          </p:nvSpPr>
          <p:spPr bwMode="auto">
            <a:xfrm>
              <a:off x="4103688" y="4520852"/>
              <a:ext cx="17463" cy="20638"/>
            </a:xfrm>
            <a:custGeom>
              <a:avLst/>
              <a:gdLst>
                <a:gd name="T0" fmla="*/ 0 w 68"/>
                <a:gd name="T1" fmla="*/ 62 h 62"/>
                <a:gd name="T2" fmla="*/ 47 w 68"/>
                <a:gd name="T3" fmla="*/ 42 h 62"/>
                <a:gd name="T4" fmla="*/ 68 w 68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2">
                  <a:moveTo>
                    <a:pt x="0" y="62"/>
                  </a:moveTo>
                  <a:lnTo>
                    <a:pt x="47" y="42"/>
                  </a:lnTo>
                  <a:lnTo>
                    <a:pt x="68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5" name="Freeform 366"/>
            <p:cNvSpPr>
              <a:spLocks/>
            </p:cNvSpPr>
            <p:nvPr/>
          </p:nvSpPr>
          <p:spPr bwMode="auto">
            <a:xfrm>
              <a:off x="4103688" y="4592289"/>
              <a:ext cx="17463" cy="17463"/>
            </a:xfrm>
            <a:custGeom>
              <a:avLst/>
              <a:gdLst>
                <a:gd name="T0" fmla="*/ 68 w 68"/>
                <a:gd name="T1" fmla="*/ 0 h 55"/>
                <a:gd name="T2" fmla="*/ 66 w 68"/>
                <a:gd name="T3" fmla="*/ 10 h 55"/>
                <a:gd name="T4" fmla="*/ 58 w 68"/>
                <a:gd name="T5" fmla="*/ 27 h 55"/>
                <a:gd name="T6" fmla="*/ 44 w 68"/>
                <a:gd name="T7" fmla="*/ 41 h 55"/>
                <a:gd name="T8" fmla="*/ 24 w 68"/>
                <a:gd name="T9" fmla="*/ 51 h 55"/>
                <a:gd name="T10" fmla="*/ 0 w 68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5">
                  <a:moveTo>
                    <a:pt x="68" y="0"/>
                  </a:moveTo>
                  <a:lnTo>
                    <a:pt x="66" y="10"/>
                  </a:lnTo>
                  <a:lnTo>
                    <a:pt x="58" y="27"/>
                  </a:lnTo>
                  <a:lnTo>
                    <a:pt x="44" y="41"/>
                  </a:lnTo>
                  <a:lnTo>
                    <a:pt x="24" y="51"/>
                  </a:lnTo>
                  <a:lnTo>
                    <a:pt x="0" y="5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6" name="Line 367"/>
            <p:cNvSpPr>
              <a:spLocks noChangeShapeType="1"/>
            </p:cNvSpPr>
            <p:nvPr/>
          </p:nvSpPr>
          <p:spPr bwMode="auto">
            <a:xfrm>
              <a:off x="4121151" y="4547839"/>
              <a:ext cx="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7" name="Line 368"/>
            <p:cNvSpPr>
              <a:spLocks noChangeShapeType="1"/>
            </p:cNvSpPr>
            <p:nvPr/>
          </p:nvSpPr>
          <p:spPr bwMode="auto">
            <a:xfrm>
              <a:off x="4121151" y="4539902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8" name="Line 369"/>
            <p:cNvSpPr>
              <a:spLocks noChangeShapeType="1"/>
            </p:cNvSpPr>
            <p:nvPr/>
          </p:nvSpPr>
          <p:spPr bwMode="auto">
            <a:xfrm>
              <a:off x="4121151" y="4531964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9" name="Line 370"/>
            <p:cNvSpPr>
              <a:spLocks noChangeShapeType="1"/>
            </p:cNvSpPr>
            <p:nvPr/>
          </p:nvSpPr>
          <p:spPr bwMode="auto">
            <a:xfrm>
              <a:off x="4179888" y="4506564"/>
              <a:ext cx="9207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0" name="Line 371"/>
            <p:cNvSpPr>
              <a:spLocks noChangeShapeType="1"/>
            </p:cNvSpPr>
            <p:nvPr/>
          </p:nvSpPr>
          <p:spPr bwMode="auto">
            <a:xfrm flipH="1">
              <a:off x="4179888" y="4504977"/>
              <a:ext cx="10318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1" name="Line 372"/>
            <p:cNvSpPr>
              <a:spLocks noChangeShapeType="1"/>
            </p:cNvSpPr>
            <p:nvPr/>
          </p:nvSpPr>
          <p:spPr bwMode="auto">
            <a:xfrm>
              <a:off x="4179888" y="4504977"/>
              <a:ext cx="0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2" name="Line 373"/>
            <p:cNvSpPr>
              <a:spLocks noChangeShapeType="1"/>
            </p:cNvSpPr>
            <p:nvPr/>
          </p:nvSpPr>
          <p:spPr bwMode="auto">
            <a:xfrm>
              <a:off x="4151313" y="4293839"/>
              <a:ext cx="0" cy="1762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3" name="Line 374"/>
            <p:cNvSpPr>
              <a:spLocks noChangeShapeType="1"/>
            </p:cNvSpPr>
            <p:nvPr/>
          </p:nvSpPr>
          <p:spPr bwMode="auto">
            <a:xfrm flipH="1">
              <a:off x="4151313" y="4438302"/>
              <a:ext cx="150813" cy="111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4" name="Line 375"/>
            <p:cNvSpPr>
              <a:spLocks noChangeShapeType="1"/>
            </p:cNvSpPr>
            <p:nvPr/>
          </p:nvSpPr>
          <p:spPr bwMode="auto">
            <a:xfrm flipV="1">
              <a:off x="4138613" y="4470052"/>
              <a:ext cx="12700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5" name="Freeform 376"/>
            <p:cNvSpPr>
              <a:spLocks/>
            </p:cNvSpPr>
            <p:nvPr/>
          </p:nvSpPr>
          <p:spPr bwMode="auto">
            <a:xfrm>
              <a:off x="4121151" y="4471639"/>
              <a:ext cx="17463" cy="20638"/>
            </a:xfrm>
            <a:custGeom>
              <a:avLst/>
              <a:gdLst>
                <a:gd name="T0" fmla="*/ 0 w 66"/>
                <a:gd name="T1" fmla="*/ 69 h 69"/>
                <a:gd name="T2" fmla="*/ 0 w 66"/>
                <a:gd name="T3" fmla="*/ 61 h 69"/>
                <a:gd name="T4" fmla="*/ 8 w 66"/>
                <a:gd name="T5" fmla="*/ 36 h 69"/>
                <a:gd name="T6" fmla="*/ 26 w 66"/>
                <a:gd name="T7" fmla="*/ 16 h 69"/>
                <a:gd name="T8" fmla="*/ 48 w 66"/>
                <a:gd name="T9" fmla="*/ 3 h 69"/>
                <a:gd name="T10" fmla="*/ 66 w 66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69">
                  <a:moveTo>
                    <a:pt x="0" y="69"/>
                  </a:moveTo>
                  <a:lnTo>
                    <a:pt x="0" y="61"/>
                  </a:lnTo>
                  <a:lnTo>
                    <a:pt x="8" y="36"/>
                  </a:lnTo>
                  <a:lnTo>
                    <a:pt x="26" y="16"/>
                  </a:lnTo>
                  <a:lnTo>
                    <a:pt x="48" y="3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6" name="Line 377"/>
            <p:cNvSpPr>
              <a:spLocks noChangeShapeType="1"/>
            </p:cNvSpPr>
            <p:nvPr/>
          </p:nvSpPr>
          <p:spPr bwMode="auto">
            <a:xfrm flipH="1">
              <a:off x="4027488" y="4401789"/>
              <a:ext cx="33338" cy="1524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7" name="Line 378"/>
            <p:cNvSpPr>
              <a:spLocks noChangeShapeType="1"/>
            </p:cNvSpPr>
            <p:nvPr/>
          </p:nvSpPr>
          <p:spPr bwMode="auto">
            <a:xfrm>
              <a:off x="4060826" y="4293839"/>
              <a:ext cx="0" cy="2825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8" name="Freeform 379"/>
            <p:cNvSpPr>
              <a:spLocks/>
            </p:cNvSpPr>
            <p:nvPr/>
          </p:nvSpPr>
          <p:spPr bwMode="auto">
            <a:xfrm>
              <a:off x="4027488" y="4544664"/>
              <a:ext cx="22225" cy="9525"/>
            </a:xfrm>
            <a:custGeom>
              <a:avLst/>
              <a:gdLst>
                <a:gd name="T0" fmla="*/ 0 w 82"/>
                <a:gd name="T1" fmla="*/ 29 h 29"/>
                <a:gd name="T2" fmla="*/ 7 w 82"/>
                <a:gd name="T3" fmla="*/ 23 h 29"/>
                <a:gd name="T4" fmla="*/ 49 w 82"/>
                <a:gd name="T5" fmla="*/ 6 h 29"/>
                <a:gd name="T6" fmla="*/ 82 w 82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29">
                  <a:moveTo>
                    <a:pt x="0" y="29"/>
                  </a:moveTo>
                  <a:lnTo>
                    <a:pt x="7" y="23"/>
                  </a:lnTo>
                  <a:lnTo>
                    <a:pt x="49" y="6"/>
                  </a:lnTo>
                  <a:lnTo>
                    <a:pt x="82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9" name="Freeform 380"/>
            <p:cNvSpPr>
              <a:spLocks/>
            </p:cNvSpPr>
            <p:nvPr/>
          </p:nvSpPr>
          <p:spPr bwMode="auto">
            <a:xfrm>
              <a:off x="4014788" y="4544664"/>
              <a:ext cx="34925" cy="39688"/>
            </a:xfrm>
            <a:custGeom>
              <a:avLst/>
              <a:gdLst>
                <a:gd name="T0" fmla="*/ 134 w 134"/>
                <a:gd name="T1" fmla="*/ 0 h 128"/>
                <a:gd name="T2" fmla="*/ 37 w 134"/>
                <a:gd name="T3" fmla="*/ 40 h 128"/>
                <a:gd name="T4" fmla="*/ 0 w 134"/>
                <a:gd name="T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28">
                  <a:moveTo>
                    <a:pt x="134" y="0"/>
                  </a:moveTo>
                  <a:lnTo>
                    <a:pt x="37" y="40"/>
                  </a:lnTo>
                  <a:lnTo>
                    <a:pt x="0" y="128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0" name="Line 381"/>
            <p:cNvSpPr>
              <a:spLocks noChangeShapeType="1"/>
            </p:cNvSpPr>
            <p:nvPr/>
          </p:nvSpPr>
          <p:spPr bwMode="auto">
            <a:xfrm flipH="1">
              <a:off x="4014788" y="4552602"/>
              <a:ext cx="12700" cy="317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1" name="Line 382"/>
            <p:cNvSpPr>
              <a:spLocks noChangeShapeType="1"/>
            </p:cNvSpPr>
            <p:nvPr/>
          </p:nvSpPr>
          <p:spPr bwMode="auto">
            <a:xfrm flipV="1">
              <a:off x="4049713" y="4544664"/>
              <a:ext cx="0" cy="523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2" name="Line 383"/>
            <p:cNvSpPr>
              <a:spLocks noChangeShapeType="1"/>
            </p:cNvSpPr>
            <p:nvPr/>
          </p:nvSpPr>
          <p:spPr bwMode="auto">
            <a:xfrm flipH="1">
              <a:off x="4049713" y="4612927"/>
              <a:ext cx="47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3" name="Line 384"/>
            <p:cNvSpPr>
              <a:spLocks noChangeShapeType="1"/>
            </p:cNvSpPr>
            <p:nvPr/>
          </p:nvSpPr>
          <p:spPr bwMode="auto">
            <a:xfrm>
              <a:off x="4049713" y="4597052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4" name="Line 385"/>
            <p:cNvSpPr>
              <a:spLocks noChangeShapeType="1"/>
            </p:cNvSpPr>
            <p:nvPr/>
          </p:nvSpPr>
          <p:spPr bwMode="auto">
            <a:xfrm>
              <a:off x="4049713" y="4604989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5" name="Line 386"/>
            <p:cNvSpPr>
              <a:spLocks noChangeShapeType="1"/>
            </p:cNvSpPr>
            <p:nvPr/>
          </p:nvSpPr>
          <p:spPr bwMode="auto">
            <a:xfrm flipH="1">
              <a:off x="4049713" y="4543077"/>
              <a:ext cx="11113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6" name="Line 387"/>
            <p:cNvSpPr>
              <a:spLocks noChangeShapeType="1"/>
            </p:cNvSpPr>
            <p:nvPr/>
          </p:nvSpPr>
          <p:spPr bwMode="auto">
            <a:xfrm flipH="1">
              <a:off x="4054476" y="4609752"/>
              <a:ext cx="49213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7" name="Line 388"/>
            <p:cNvSpPr>
              <a:spLocks noChangeShapeType="1"/>
            </p:cNvSpPr>
            <p:nvPr/>
          </p:nvSpPr>
          <p:spPr bwMode="auto">
            <a:xfrm flipV="1">
              <a:off x="4049713" y="4541489"/>
              <a:ext cx="53975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8" name="Line 389"/>
            <p:cNvSpPr>
              <a:spLocks noChangeShapeType="1"/>
            </p:cNvSpPr>
            <p:nvPr/>
          </p:nvSpPr>
          <p:spPr bwMode="auto">
            <a:xfrm flipV="1">
              <a:off x="4049713" y="4531964"/>
              <a:ext cx="71438" cy="650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9" name="Line 390"/>
            <p:cNvSpPr>
              <a:spLocks noChangeShapeType="1"/>
            </p:cNvSpPr>
            <p:nvPr/>
          </p:nvSpPr>
          <p:spPr bwMode="auto">
            <a:xfrm flipV="1">
              <a:off x="4060826" y="4574827"/>
              <a:ext cx="12700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0" name="Line 391"/>
            <p:cNvSpPr>
              <a:spLocks noChangeShapeType="1"/>
            </p:cNvSpPr>
            <p:nvPr/>
          </p:nvSpPr>
          <p:spPr bwMode="auto">
            <a:xfrm flipH="1">
              <a:off x="4060826" y="4174777"/>
              <a:ext cx="9048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1" name="Line 392"/>
            <p:cNvSpPr>
              <a:spLocks noChangeShapeType="1"/>
            </p:cNvSpPr>
            <p:nvPr/>
          </p:nvSpPr>
          <p:spPr bwMode="auto">
            <a:xfrm flipV="1">
              <a:off x="6367463" y="4822477"/>
              <a:ext cx="0" cy="6762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2" name="Line 393"/>
            <p:cNvSpPr>
              <a:spLocks noChangeShapeType="1"/>
            </p:cNvSpPr>
            <p:nvPr/>
          </p:nvSpPr>
          <p:spPr bwMode="auto">
            <a:xfrm>
              <a:off x="6450013" y="4438302"/>
              <a:ext cx="0" cy="2063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3" name="Line 394"/>
            <p:cNvSpPr>
              <a:spLocks noChangeShapeType="1"/>
            </p:cNvSpPr>
            <p:nvPr/>
          </p:nvSpPr>
          <p:spPr bwMode="auto">
            <a:xfrm>
              <a:off x="6405563" y="4438302"/>
              <a:ext cx="0" cy="2444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4" name="Line 395"/>
            <p:cNvSpPr>
              <a:spLocks noChangeShapeType="1"/>
            </p:cNvSpPr>
            <p:nvPr/>
          </p:nvSpPr>
          <p:spPr bwMode="auto">
            <a:xfrm flipV="1">
              <a:off x="6397626" y="4993927"/>
              <a:ext cx="0" cy="5572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5" name="Line 396"/>
            <p:cNvSpPr>
              <a:spLocks noChangeShapeType="1"/>
            </p:cNvSpPr>
            <p:nvPr/>
          </p:nvSpPr>
          <p:spPr bwMode="auto">
            <a:xfrm flipV="1">
              <a:off x="6383338" y="4993927"/>
              <a:ext cx="0" cy="5572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6" name="Line 397"/>
            <p:cNvSpPr>
              <a:spLocks noChangeShapeType="1"/>
            </p:cNvSpPr>
            <p:nvPr/>
          </p:nvSpPr>
          <p:spPr bwMode="auto">
            <a:xfrm flipV="1">
              <a:off x="6375401" y="4993927"/>
              <a:ext cx="0" cy="5492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7" name="Line 398"/>
            <p:cNvSpPr>
              <a:spLocks noChangeShapeType="1"/>
            </p:cNvSpPr>
            <p:nvPr/>
          </p:nvSpPr>
          <p:spPr bwMode="auto">
            <a:xfrm flipH="1" flipV="1">
              <a:off x="5924551" y="4760564"/>
              <a:ext cx="0" cy="7778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8" name="Line 399"/>
            <p:cNvSpPr>
              <a:spLocks noChangeShapeType="1"/>
            </p:cNvSpPr>
            <p:nvPr/>
          </p:nvSpPr>
          <p:spPr bwMode="auto">
            <a:xfrm flipV="1">
              <a:off x="5938838" y="4879627"/>
              <a:ext cx="0" cy="5619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9" name="Line 400"/>
            <p:cNvSpPr>
              <a:spLocks noChangeShapeType="1"/>
            </p:cNvSpPr>
            <p:nvPr/>
          </p:nvSpPr>
          <p:spPr bwMode="auto">
            <a:xfrm flipV="1">
              <a:off x="6157913" y="4879627"/>
              <a:ext cx="0" cy="5619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0" name="Line 401"/>
            <p:cNvSpPr>
              <a:spLocks noChangeShapeType="1"/>
            </p:cNvSpPr>
            <p:nvPr/>
          </p:nvSpPr>
          <p:spPr bwMode="auto">
            <a:xfrm flipV="1">
              <a:off x="6164263" y="4863752"/>
              <a:ext cx="0" cy="6238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1" name="Line 402"/>
            <p:cNvSpPr>
              <a:spLocks noChangeShapeType="1"/>
            </p:cNvSpPr>
            <p:nvPr/>
          </p:nvSpPr>
          <p:spPr bwMode="auto">
            <a:xfrm flipV="1">
              <a:off x="6172201" y="4844702"/>
              <a:ext cx="0" cy="6540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2" name="Line 403"/>
            <p:cNvSpPr>
              <a:spLocks noChangeShapeType="1"/>
            </p:cNvSpPr>
            <p:nvPr/>
          </p:nvSpPr>
          <p:spPr bwMode="auto">
            <a:xfrm flipV="1">
              <a:off x="5932488" y="4860577"/>
              <a:ext cx="0" cy="6699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3" name="Line 404"/>
            <p:cNvSpPr>
              <a:spLocks noChangeShapeType="1"/>
            </p:cNvSpPr>
            <p:nvPr/>
          </p:nvSpPr>
          <p:spPr bwMode="auto">
            <a:xfrm>
              <a:off x="5932488" y="5519389"/>
              <a:ext cx="24288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4" name="Freeform 405"/>
            <p:cNvSpPr>
              <a:spLocks/>
            </p:cNvSpPr>
            <p:nvPr/>
          </p:nvSpPr>
          <p:spPr bwMode="auto">
            <a:xfrm>
              <a:off x="5938838" y="5425727"/>
              <a:ext cx="219075" cy="15875"/>
            </a:xfrm>
            <a:custGeom>
              <a:avLst/>
              <a:gdLst>
                <a:gd name="T0" fmla="*/ 823 w 823"/>
                <a:gd name="T1" fmla="*/ 49 h 49"/>
                <a:gd name="T2" fmla="*/ 773 w 823"/>
                <a:gd name="T3" fmla="*/ 37 h 49"/>
                <a:gd name="T4" fmla="*/ 711 w 823"/>
                <a:gd name="T5" fmla="*/ 26 h 49"/>
                <a:gd name="T6" fmla="*/ 640 w 823"/>
                <a:gd name="T7" fmla="*/ 15 h 49"/>
                <a:gd name="T8" fmla="*/ 562 w 823"/>
                <a:gd name="T9" fmla="*/ 7 h 49"/>
                <a:gd name="T10" fmla="*/ 482 w 823"/>
                <a:gd name="T11" fmla="*/ 2 h 49"/>
                <a:gd name="T12" fmla="*/ 399 w 823"/>
                <a:gd name="T13" fmla="*/ 0 h 49"/>
                <a:gd name="T14" fmla="*/ 320 w 823"/>
                <a:gd name="T15" fmla="*/ 3 h 49"/>
                <a:gd name="T16" fmla="*/ 245 w 823"/>
                <a:gd name="T17" fmla="*/ 8 h 49"/>
                <a:gd name="T18" fmla="*/ 173 w 823"/>
                <a:gd name="T19" fmla="*/ 16 h 49"/>
                <a:gd name="T20" fmla="*/ 108 w 823"/>
                <a:gd name="T21" fmla="*/ 27 h 49"/>
                <a:gd name="T22" fmla="*/ 49 w 823"/>
                <a:gd name="T23" fmla="*/ 37 h 49"/>
                <a:gd name="T24" fmla="*/ 0 w 823"/>
                <a:gd name="T2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3" h="49">
                  <a:moveTo>
                    <a:pt x="823" y="49"/>
                  </a:moveTo>
                  <a:lnTo>
                    <a:pt x="773" y="37"/>
                  </a:lnTo>
                  <a:lnTo>
                    <a:pt x="711" y="26"/>
                  </a:lnTo>
                  <a:lnTo>
                    <a:pt x="640" y="15"/>
                  </a:lnTo>
                  <a:lnTo>
                    <a:pt x="562" y="7"/>
                  </a:lnTo>
                  <a:lnTo>
                    <a:pt x="482" y="2"/>
                  </a:lnTo>
                  <a:lnTo>
                    <a:pt x="399" y="0"/>
                  </a:lnTo>
                  <a:lnTo>
                    <a:pt x="320" y="3"/>
                  </a:lnTo>
                  <a:lnTo>
                    <a:pt x="245" y="8"/>
                  </a:lnTo>
                  <a:lnTo>
                    <a:pt x="173" y="16"/>
                  </a:lnTo>
                  <a:lnTo>
                    <a:pt x="108" y="27"/>
                  </a:lnTo>
                  <a:lnTo>
                    <a:pt x="49" y="37"/>
                  </a:lnTo>
                  <a:lnTo>
                    <a:pt x="0" y="49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5" name="Line 406"/>
            <p:cNvSpPr>
              <a:spLocks noChangeShapeType="1"/>
            </p:cNvSpPr>
            <p:nvPr/>
          </p:nvSpPr>
          <p:spPr bwMode="auto">
            <a:xfrm>
              <a:off x="5297488" y="5471764"/>
              <a:ext cx="45402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6" name="Freeform 407"/>
            <p:cNvSpPr>
              <a:spLocks/>
            </p:cNvSpPr>
            <p:nvPr/>
          </p:nvSpPr>
          <p:spPr bwMode="auto">
            <a:xfrm>
              <a:off x="5924551" y="5530502"/>
              <a:ext cx="7938" cy="7938"/>
            </a:xfrm>
            <a:custGeom>
              <a:avLst/>
              <a:gdLst>
                <a:gd name="T0" fmla="*/ 0 w 26"/>
                <a:gd name="T1" fmla="*/ 25 h 25"/>
                <a:gd name="T2" fmla="*/ 18 w 26"/>
                <a:gd name="T3" fmla="*/ 16 h 25"/>
                <a:gd name="T4" fmla="*/ 26 w 2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lnTo>
                    <a:pt x="18" y="16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7" name="Freeform 408"/>
            <p:cNvSpPr>
              <a:spLocks/>
            </p:cNvSpPr>
            <p:nvPr/>
          </p:nvSpPr>
          <p:spPr bwMode="auto">
            <a:xfrm>
              <a:off x="5932488" y="5441602"/>
              <a:ext cx="6350" cy="9525"/>
            </a:xfrm>
            <a:custGeom>
              <a:avLst/>
              <a:gdLst>
                <a:gd name="T0" fmla="*/ 28 w 28"/>
                <a:gd name="T1" fmla="*/ 0 h 32"/>
                <a:gd name="T2" fmla="*/ 11 w 28"/>
                <a:gd name="T3" fmla="*/ 9 h 32"/>
                <a:gd name="T4" fmla="*/ 3 w 28"/>
                <a:gd name="T5" fmla="*/ 17 h 32"/>
                <a:gd name="T6" fmla="*/ 1 w 28"/>
                <a:gd name="T7" fmla="*/ 23 h 32"/>
                <a:gd name="T8" fmla="*/ 0 w 28"/>
                <a:gd name="T9" fmla="*/ 29 h 32"/>
                <a:gd name="T10" fmla="*/ 0 w 28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2">
                  <a:moveTo>
                    <a:pt x="28" y="0"/>
                  </a:moveTo>
                  <a:lnTo>
                    <a:pt x="11" y="9"/>
                  </a:lnTo>
                  <a:lnTo>
                    <a:pt x="3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610"/>
            <p:cNvGrpSpPr>
              <a:grpSpLocks/>
            </p:cNvGrpSpPr>
            <p:nvPr/>
          </p:nvGrpSpPr>
          <p:grpSpPr bwMode="auto">
            <a:xfrm>
              <a:off x="3971926" y="4174777"/>
              <a:ext cx="2633663" cy="1376363"/>
              <a:chOff x="2502" y="2530"/>
              <a:chExt cx="1659" cy="867"/>
            </a:xfrm>
          </p:grpSpPr>
          <p:sp>
            <p:nvSpPr>
              <p:cNvPr id="12428" name="Line 410"/>
              <p:cNvSpPr>
                <a:spLocks noChangeShapeType="1"/>
              </p:cNvSpPr>
              <p:nvPr/>
            </p:nvSpPr>
            <p:spPr bwMode="auto">
              <a:xfrm flipH="1" flipV="1">
                <a:off x="3622" y="2681"/>
                <a:ext cx="1" cy="71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29" name="Line 411"/>
              <p:cNvSpPr>
                <a:spLocks noChangeShapeType="1"/>
              </p:cNvSpPr>
              <p:nvPr/>
            </p:nvSpPr>
            <p:spPr bwMode="auto">
              <a:xfrm flipV="1">
                <a:off x="3623" y="3396"/>
                <a:ext cx="7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0" name="Line 412"/>
              <p:cNvSpPr>
                <a:spLocks noChangeShapeType="1"/>
              </p:cNvSpPr>
              <p:nvPr/>
            </p:nvSpPr>
            <p:spPr bwMode="auto">
              <a:xfrm flipV="1">
                <a:off x="3630" y="3389"/>
                <a:ext cx="102" cy="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1" name="Line 413"/>
              <p:cNvSpPr>
                <a:spLocks noChangeShapeType="1"/>
              </p:cNvSpPr>
              <p:nvPr/>
            </p:nvSpPr>
            <p:spPr bwMode="auto">
              <a:xfrm>
                <a:off x="4021" y="3397"/>
                <a:ext cx="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2" name="Freeform 414"/>
              <p:cNvSpPr>
                <a:spLocks/>
              </p:cNvSpPr>
              <p:nvPr/>
            </p:nvSpPr>
            <p:spPr bwMode="auto">
              <a:xfrm>
                <a:off x="4011" y="3364"/>
                <a:ext cx="5" cy="5"/>
              </a:xfrm>
              <a:custGeom>
                <a:avLst/>
                <a:gdLst>
                  <a:gd name="T0" fmla="*/ 29 w 29"/>
                  <a:gd name="T1" fmla="*/ 25 h 25"/>
                  <a:gd name="T2" fmla="*/ 27 w 29"/>
                  <a:gd name="T3" fmla="*/ 18 h 25"/>
                  <a:gd name="T4" fmla="*/ 23 w 29"/>
                  <a:gd name="T5" fmla="*/ 10 h 25"/>
                  <a:gd name="T6" fmla="*/ 17 w 29"/>
                  <a:gd name="T7" fmla="*/ 4 h 25"/>
                  <a:gd name="T8" fmla="*/ 7 w 29"/>
                  <a:gd name="T9" fmla="*/ 1 h 25"/>
                  <a:gd name="T10" fmla="*/ 0 w 29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5">
                    <a:moveTo>
                      <a:pt x="29" y="25"/>
                    </a:moveTo>
                    <a:lnTo>
                      <a:pt x="27" y="18"/>
                    </a:lnTo>
                    <a:lnTo>
                      <a:pt x="23" y="10"/>
                    </a:lnTo>
                    <a:lnTo>
                      <a:pt x="17" y="4"/>
                    </a:lnTo>
                    <a:lnTo>
                      <a:pt x="7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3" name="Freeform 415"/>
              <p:cNvSpPr>
                <a:spLocks/>
              </p:cNvSpPr>
              <p:nvPr/>
            </p:nvSpPr>
            <p:spPr bwMode="auto">
              <a:xfrm>
                <a:off x="4016" y="3392"/>
                <a:ext cx="5" cy="5"/>
              </a:xfrm>
              <a:custGeom>
                <a:avLst/>
                <a:gdLst>
                  <a:gd name="T0" fmla="*/ 0 w 28"/>
                  <a:gd name="T1" fmla="*/ 0 h 25"/>
                  <a:gd name="T2" fmla="*/ 8 w 28"/>
                  <a:gd name="T3" fmla="*/ 18 h 25"/>
                  <a:gd name="T4" fmla="*/ 28 w 2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5">
                    <a:moveTo>
                      <a:pt x="0" y="0"/>
                    </a:moveTo>
                    <a:lnTo>
                      <a:pt x="8" y="18"/>
                    </a:lnTo>
                    <a:lnTo>
                      <a:pt x="28" y="25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4" name="Line 416"/>
              <p:cNvSpPr>
                <a:spLocks noChangeShapeType="1"/>
              </p:cNvSpPr>
              <p:nvPr/>
            </p:nvSpPr>
            <p:spPr bwMode="auto">
              <a:xfrm flipH="1" flipV="1">
                <a:off x="3888" y="3364"/>
                <a:ext cx="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5" name="Line 417"/>
              <p:cNvSpPr>
                <a:spLocks noChangeShapeType="1"/>
              </p:cNvSpPr>
              <p:nvPr/>
            </p:nvSpPr>
            <p:spPr bwMode="auto">
              <a:xfrm flipH="1">
                <a:off x="3890" y="3364"/>
                <a:ext cx="0" cy="1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6" name="Freeform 418"/>
              <p:cNvSpPr>
                <a:spLocks/>
              </p:cNvSpPr>
              <p:nvPr/>
            </p:nvSpPr>
            <p:spPr bwMode="auto">
              <a:xfrm>
                <a:off x="3879" y="3328"/>
                <a:ext cx="4" cy="6"/>
              </a:xfrm>
              <a:custGeom>
                <a:avLst/>
                <a:gdLst>
                  <a:gd name="T0" fmla="*/ 29 w 29"/>
                  <a:gd name="T1" fmla="*/ 32 h 32"/>
                  <a:gd name="T2" fmla="*/ 29 w 29"/>
                  <a:gd name="T3" fmla="*/ 29 h 32"/>
                  <a:gd name="T4" fmla="*/ 29 w 29"/>
                  <a:gd name="T5" fmla="*/ 25 h 32"/>
                  <a:gd name="T6" fmla="*/ 25 w 29"/>
                  <a:gd name="T7" fmla="*/ 17 h 32"/>
                  <a:gd name="T8" fmla="*/ 16 w 29"/>
                  <a:gd name="T9" fmla="*/ 7 h 32"/>
                  <a:gd name="T10" fmla="*/ 0 w 29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2">
                    <a:moveTo>
                      <a:pt x="29" y="32"/>
                    </a:moveTo>
                    <a:lnTo>
                      <a:pt x="29" y="29"/>
                    </a:lnTo>
                    <a:lnTo>
                      <a:pt x="29" y="25"/>
                    </a:lnTo>
                    <a:lnTo>
                      <a:pt x="25" y="17"/>
                    </a:lnTo>
                    <a:lnTo>
                      <a:pt x="16" y="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7" name="Freeform 419"/>
              <p:cNvSpPr>
                <a:spLocks/>
              </p:cNvSpPr>
              <p:nvPr/>
            </p:nvSpPr>
            <p:spPr bwMode="auto">
              <a:xfrm>
                <a:off x="3883" y="3357"/>
                <a:ext cx="5" cy="7"/>
              </a:xfrm>
              <a:custGeom>
                <a:avLst/>
                <a:gdLst>
                  <a:gd name="T0" fmla="*/ 29 w 29"/>
                  <a:gd name="T1" fmla="*/ 31 h 31"/>
                  <a:gd name="T2" fmla="*/ 11 w 29"/>
                  <a:gd name="T3" fmla="*/ 22 h 31"/>
                  <a:gd name="T4" fmla="*/ 4 w 29"/>
                  <a:gd name="T5" fmla="*/ 14 h 31"/>
                  <a:gd name="T6" fmla="*/ 2 w 29"/>
                  <a:gd name="T7" fmla="*/ 9 h 31"/>
                  <a:gd name="T8" fmla="*/ 1 w 29"/>
                  <a:gd name="T9" fmla="*/ 4 h 31"/>
                  <a:gd name="T10" fmla="*/ 0 w 29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1">
                    <a:moveTo>
                      <a:pt x="29" y="31"/>
                    </a:moveTo>
                    <a:lnTo>
                      <a:pt x="11" y="22"/>
                    </a:lnTo>
                    <a:lnTo>
                      <a:pt x="4" y="14"/>
                    </a:lnTo>
                    <a:lnTo>
                      <a:pt x="2" y="9"/>
                    </a:lnTo>
                    <a:lnTo>
                      <a:pt x="1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8" name="Line 420"/>
              <p:cNvSpPr>
                <a:spLocks noChangeShapeType="1"/>
              </p:cNvSpPr>
              <p:nvPr/>
            </p:nvSpPr>
            <p:spPr bwMode="auto">
              <a:xfrm>
                <a:off x="3890" y="3377"/>
                <a:ext cx="126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9" name="Line 421"/>
              <p:cNvSpPr>
                <a:spLocks noChangeShapeType="1"/>
              </p:cNvSpPr>
              <p:nvPr/>
            </p:nvSpPr>
            <p:spPr bwMode="auto">
              <a:xfrm flipH="1">
                <a:off x="3890" y="3364"/>
                <a:ext cx="121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0" name="Line 422"/>
              <p:cNvSpPr>
                <a:spLocks noChangeShapeType="1"/>
              </p:cNvSpPr>
              <p:nvPr/>
            </p:nvSpPr>
            <p:spPr bwMode="auto">
              <a:xfrm>
                <a:off x="4101" y="3292"/>
                <a:ext cx="0" cy="6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1" name="Line 423"/>
              <p:cNvSpPr>
                <a:spLocks noChangeShapeType="1"/>
              </p:cNvSpPr>
              <p:nvPr/>
            </p:nvSpPr>
            <p:spPr bwMode="auto">
              <a:xfrm>
                <a:off x="4101" y="3355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2" name="Line 424"/>
              <p:cNvSpPr>
                <a:spLocks noChangeShapeType="1"/>
              </p:cNvSpPr>
              <p:nvPr/>
            </p:nvSpPr>
            <p:spPr bwMode="auto">
              <a:xfrm>
                <a:off x="4035" y="3397"/>
                <a:ext cx="28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3" name="Freeform 425"/>
              <p:cNvSpPr>
                <a:spLocks/>
              </p:cNvSpPr>
              <p:nvPr/>
            </p:nvSpPr>
            <p:spPr bwMode="auto">
              <a:xfrm>
                <a:off x="4030" y="3392"/>
                <a:ext cx="5" cy="5"/>
              </a:xfrm>
              <a:custGeom>
                <a:avLst/>
                <a:gdLst>
                  <a:gd name="T0" fmla="*/ 0 w 28"/>
                  <a:gd name="T1" fmla="*/ 25 h 25"/>
                  <a:gd name="T2" fmla="*/ 20 w 28"/>
                  <a:gd name="T3" fmla="*/ 18 h 25"/>
                  <a:gd name="T4" fmla="*/ 28 w 28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5">
                    <a:moveTo>
                      <a:pt x="0" y="25"/>
                    </a:moveTo>
                    <a:lnTo>
                      <a:pt x="20" y="18"/>
                    </a:lnTo>
                    <a:lnTo>
                      <a:pt x="28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4" name="Line 426"/>
              <p:cNvSpPr>
                <a:spLocks noChangeShapeType="1"/>
              </p:cNvSpPr>
              <p:nvPr/>
            </p:nvSpPr>
            <p:spPr bwMode="auto">
              <a:xfrm flipH="1">
                <a:off x="4063" y="3367"/>
                <a:ext cx="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5" name="Freeform 427"/>
              <p:cNvSpPr>
                <a:spLocks/>
              </p:cNvSpPr>
              <p:nvPr/>
            </p:nvSpPr>
            <p:spPr bwMode="auto">
              <a:xfrm>
                <a:off x="4063" y="3365"/>
                <a:ext cx="38" cy="2"/>
              </a:xfrm>
              <a:custGeom>
                <a:avLst/>
                <a:gdLst>
                  <a:gd name="T0" fmla="*/ 227 w 227"/>
                  <a:gd name="T1" fmla="*/ 0 h 7"/>
                  <a:gd name="T2" fmla="*/ 151 w 227"/>
                  <a:gd name="T3" fmla="*/ 3 h 7"/>
                  <a:gd name="T4" fmla="*/ 76 w 227"/>
                  <a:gd name="T5" fmla="*/ 5 h 7"/>
                  <a:gd name="T6" fmla="*/ 0 w 22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7" h="7">
                    <a:moveTo>
                      <a:pt x="227" y="0"/>
                    </a:moveTo>
                    <a:lnTo>
                      <a:pt x="151" y="3"/>
                    </a:lnTo>
                    <a:lnTo>
                      <a:pt x="76" y="5"/>
                    </a:lnTo>
                    <a:lnTo>
                      <a:pt x="0" y="7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6" name="Line 428"/>
              <p:cNvSpPr>
                <a:spLocks noChangeShapeType="1"/>
              </p:cNvSpPr>
              <p:nvPr/>
            </p:nvSpPr>
            <p:spPr bwMode="auto">
              <a:xfrm flipV="1">
                <a:off x="4063" y="3355"/>
                <a:ext cx="38" cy="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7" name="Line 429"/>
              <p:cNvSpPr>
                <a:spLocks noChangeShapeType="1"/>
              </p:cNvSpPr>
              <p:nvPr/>
            </p:nvSpPr>
            <p:spPr bwMode="auto">
              <a:xfrm flipH="1" flipV="1">
                <a:off x="4063" y="3252"/>
                <a:ext cx="38" cy="4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8" name="Line 430"/>
              <p:cNvSpPr>
                <a:spLocks noChangeShapeType="1"/>
              </p:cNvSpPr>
              <p:nvPr/>
            </p:nvSpPr>
            <p:spPr bwMode="auto">
              <a:xfrm flipV="1">
                <a:off x="3651" y="2530"/>
                <a:ext cx="0" cy="6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9" name="Line 431"/>
              <p:cNvSpPr>
                <a:spLocks noChangeShapeType="1"/>
              </p:cNvSpPr>
              <p:nvPr/>
            </p:nvSpPr>
            <p:spPr bwMode="auto">
              <a:xfrm flipV="1">
                <a:off x="3708" y="2530"/>
                <a:ext cx="0" cy="3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0" name="Freeform 432"/>
              <p:cNvSpPr>
                <a:spLocks/>
              </p:cNvSpPr>
              <p:nvPr/>
            </p:nvSpPr>
            <p:spPr bwMode="auto">
              <a:xfrm>
                <a:off x="3741" y="2765"/>
                <a:ext cx="138" cy="9"/>
              </a:xfrm>
              <a:custGeom>
                <a:avLst/>
                <a:gdLst>
                  <a:gd name="T0" fmla="*/ 823 w 823"/>
                  <a:gd name="T1" fmla="*/ 0 h 48"/>
                  <a:gd name="T2" fmla="*/ 773 w 823"/>
                  <a:gd name="T3" fmla="*/ 11 h 48"/>
                  <a:gd name="T4" fmla="*/ 711 w 823"/>
                  <a:gd name="T5" fmla="*/ 23 h 48"/>
                  <a:gd name="T6" fmla="*/ 640 w 823"/>
                  <a:gd name="T7" fmla="*/ 33 h 48"/>
                  <a:gd name="T8" fmla="*/ 562 w 823"/>
                  <a:gd name="T9" fmla="*/ 41 h 48"/>
                  <a:gd name="T10" fmla="*/ 482 w 823"/>
                  <a:gd name="T11" fmla="*/ 47 h 48"/>
                  <a:gd name="T12" fmla="*/ 399 w 823"/>
                  <a:gd name="T13" fmla="*/ 48 h 48"/>
                  <a:gd name="T14" fmla="*/ 320 w 823"/>
                  <a:gd name="T15" fmla="*/ 46 h 48"/>
                  <a:gd name="T16" fmla="*/ 245 w 823"/>
                  <a:gd name="T17" fmla="*/ 40 h 48"/>
                  <a:gd name="T18" fmla="*/ 173 w 823"/>
                  <a:gd name="T19" fmla="*/ 32 h 48"/>
                  <a:gd name="T20" fmla="*/ 108 w 823"/>
                  <a:gd name="T21" fmla="*/ 22 h 48"/>
                  <a:gd name="T22" fmla="*/ 49 w 823"/>
                  <a:gd name="T23" fmla="*/ 10 h 48"/>
                  <a:gd name="T24" fmla="*/ 0 w 823"/>
                  <a:gd name="T2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3" h="48">
                    <a:moveTo>
                      <a:pt x="823" y="0"/>
                    </a:moveTo>
                    <a:lnTo>
                      <a:pt x="773" y="11"/>
                    </a:lnTo>
                    <a:lnTo>
                      <a:pt x="711" y="23"/>
                    </a:lnTo>
                    <a:lnTo>
                      <a:pt x="640" y="33"/>
                    </a:lnTo>
                    <a:lnTo>
                      <a:pt x="562" y="41"/>
                    </a:lnTo>
                    <a:lnTo>
                      <a:pt x="482" y="47"/>
                    </a:lnTo>
                    <a:lnTo>
                      <a:pt x="399" y="48"/>
                    </a:lnTo>
                    <a:lnTo>
                      <a:pt x="320" y="46"/>
                    </a:lnTo>
                    <a:lnTo>
                      <a:pt x="245" y="40"/>
                    </a:lnTo>
                    <a:lnTo>
                      <a:pt x="173" y="32"/>
                    </a:lnTo>
                    <a:lnTo>
                      <a:pt x="108" y="22"/>
                    </a:lnTo>
                    <a:lnTo>
                      <a:pt x="49" y="1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1" name="Line 433"/>
              <p:cNvSpPr>
                <a:spLocks noChangeShapeType="1"/>
              </p:cNvSpPr>
              <p:nvPr/>
            </p:nvSpPr>
            <p:spPr bwMode="auto">
              <a:xfrm>
                <a:off x="3737" y="2716"/>
                <a:ext cx="153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2" name="Freeform 434"/>
              <p:cNvSpPr>
                <a:spLocks/>
              </p:cNvSpPr>
              <p:nvPr/>
            </p:nvSpPr>
            <p:spPr bwMode="auto">
              <a:xfrm>
                <a:off x="3741" y="2974"/>
                <a:ext cx="138" cy="39"/>
              </a:xfrm>
              <a:custGeom>
                <a:avLst/>
                <a:gdLst>
                  <a:gd name="T0" fmla="*/ 823 w 823"/>
                  <a:gd name="T1" fmla="*/ 0 h 192"/>
                  <a:gd name="T2" fmla="*/ 776 w 823"/>
                  <a:gd name="T3" fmla="*/ 52 h 192"/>
                  <a:gd name="T4" fmla="*/ 718 w 823"/>
                  <a:gd name="T5" fmla="*/ 98 h 192"/>
                  <a:gd name="T6" fmla="*/ 650 w 823"/>
                  <a:gd name="T7" fmla="*/ 137 h 192"/>
                  <a:gd name="T8" fmla="*/ 574 w 823"/>
                  <a:gd name="T9" fmla="*/ 168 h 192"/>
                  <a:gd name="T10" fmla="*/ 494 w 823"/>
                  <a:gd name="T11" fmla="*/ 185 h 192"/>
                  <a:gd name="T12" fmla="*/ 411 w 823"/>
                  <a:gd name="T13" fmla="*/ 192 h 192"/>
                  <a:gd name="T14" fmla="*/ 327 w 823"/>
                  <a:gd name="T15" fmla="*/ 184 h 192"/>
                  <a:gd name="T16" fmla="*/ 247 w 823"/>
                  <a:gd name="T17" fmla="*/ 167 h 192"/>
                  <a:gd name="T18" fmla="*/ 171 w 823"/>
                  <a:gd name="T19" fmla="*/ 136 h 192"/>
                  <a:gd name="T20" fmla="*/ 102 w 823"/>
                  <a:gd name="T21" fmla="*/ 96 h 192"/>
                  <a:gd name="T22" fmla="*/ 51 w 823"/>
                  <a:gd name="T23" fmla="*/ 54 h 192"/>
                  <a:gd name="T24" fmla="*/ 0 w 823"/>
                  <a:gd name="T2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3" h="192">
                    <a:moveTo>
                      <a:pt x="823" y="0"/>
                    </a:moveTo>
                    <a:lnTo>
                      <a:pt x="776" y="52"/>
                    </a:lnTo>
                    <a:lnTo>
                      <a:pt x="718" y="98"/>
                    </a:lnTo>
                    <a:lnTo>
                      <a:pt x="650" y="137"/>
                    </a:lnTo>
                    <a:lnTo>
                      <a:pt x="574" y="168"/>
                    </a:lnTo>
                    <a:lnTo>
                      <a:pt x="494" y="185"/>
                    </a:lnTo>
                    <a:lnTo>
                      <a:pt x="411" y="192"/>
                    </a:lnTo>
                    <a:lnTo>
                      <a:pt x="327" y="184"/>
                    </a:lnTo>
                    <a:lnTo>
                      <a:pt x="247" y="167"/>
                    </a:lnTo>
                    <a:lnTo>
                      <a:pt x="171" y="136"/>
                    </a:lnTo>
                    <a:lnTo>
                      <a:pt x="102" y="96"/>
                    </a:lnTo>
                    <a:lnTo>
                      <a:pt x="51" y="5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3" name="Freeform 435"/>
              <p:cNvSpPr>
                <a:spLocks/>
              </p:cNvSpPr>
              <p:nvPr/>
            </p:nvSpPr>
            <p:spPr bwMode="auto">
              <a:xfrm>
                <a:off x="3736" y="2840"/>
                <a:ext cx="155" cy="170"/>
              </a:xfrm>
              <a:custGeom>
                <a:avLst/>
                <a:gdLst>
                  <a:gd name="T0" fmla="*/ 0 w 924"/>
                  <a:gd name="T1" fmla="*/ 596 h 849"/>
                  <a:gd name="T2" fmla="*/ 164 w 924"/>
                  <a:gd name="T3" fmla="*/ 773 h 849"/>
                  <a:gd name="T4" fmla="*/ 409 w 924"/>
                  <a:gd name="T5" fmla="*/ 849 h 849"/>
                  <a:gd name="T6" fmla="*/ 663 w 924"/>
                  <a:gd name="T7" fmla="*/ 802 h 849"/>
                  <a:gd name="T8" fmla="*/ 853 w 924"/>
                  <a:gd name="T9" fmla="*/ 646 h 849"/>
                  <a:gd name="T10" fmla="*/ 924 w 924"/>
                  <a:gd name="T11" fmla="*/ 425 h 849"/>
                  <a:gd name="T12" fmla="*/ 855 w 924"/>
                  <a:gd name="T13" fmla="*/ 205 h 849"/>
                  <a:gd name="T14" fmla="*/ 665 w 924"/>
                  <a:gd name="T15" fmla="*/ 47 h 849"/>
                  <a:gd name="T16" fmla="*/ 411 w 924"/>
                  <a:gd name="T17" fmla="*/ 0 h 849"/>
                  <a:gd name="T18" fmla="*/ 165 w 924"/>
                  <a:gd name="T19" fmla="*/ 76 h 849"/>
                  <a:gd name="T20" fmla="*/ 0 w 924"/>
                  <a:gd name="T21" fmla="*/ 252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4" h="849">
                    <a:moveTo>
                      <a:pt x="0" y="596"/>
                    </a:moveTo>
                    <a:lnTo>
                      <a:pt x="164" y="773"/>
                    </a:lnTo>
                    <a:lnTo>
                      <a:pt x="409" y="849"/>
                    </a:lnTo>
                    <a:lnTo>
                      <a:pt x="663" y="802"/>
                    </a:lnTo>
                    <a:lnTo>
                      <a:pt x="853" y="646"/>
                    </a:lnTo>
                    <a:lnTo>
                      <a:pt x="924" y="425"/>
                    </a:lnTo>
                    <a:lnTo>
                      <a:pt x="855" y="205"/>
                    </a:lnTo>
                    <a:lnTo>
                      <a:pt x="665" y="47"/>
                    </a:lnTo>
                    <a:lnTo>
                      <a:pt x="411" y="0"/>
                    </a:lnTo>
                    <a:lnTo>
                      <a:pt x="165" y="76"/>
                    </a:lnTo>
                    <a:lnTo>
                      <a:pt x="0" y="252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4" name="Freeform 436"/>
              <p:cNvSpPr>
                <a:spLocks/>
              </p:cNvSpPr>
              <p:nvPr/>
            </p:nvSpPr>
            <p:spPr bwMode="auto">
              <a:xfrm>
                <a:off x="3741" y="2834"/>
                <a:ext cx="138" cy="39"/>
              </a:xfrm>
              <a:custGeom>
                <a:avLst/>
                <a:gdLst>
                  <a:gd name="T0" fmla="*/ 0 w 823"/>
                  <a:gd name="T1" fmla="*/ 192 h 192"/>
                  <a:gd name="T2" fmla="*/ 49 w 823"/>
                  <a:gd name="T3" fmla="*/ 139 h 192"/>
                  <a:gd name="T4" fmla="*/ 108 w 823"/>
                  <a:gd name="T5" fmla="*/ 92 h 192"/>
                  <a:gd name="T6" fmla="*/ 168 w 823"/>
                  <a:gd name="T7" fmla="*/ 57 h 192"/>
                  <a:gd name="T8" fmla="*/ 235 w 823"/>
                  <a:gd name="T9" fmla="*/ 29 h 192"/>
                  <a:gd name="T10" fmla="*/ 292 w 823"/>
                  <a:gd name="T11" fmla="*/ 13 h 192"/>
                  <a:gd name="T12" fmla="*/ 352 w 823"/>
                  <a:gd name="T13" fmla="*/ 3 h 192"/>
                  <a:gd name="T14" fmla="*/ 415 w 823"/>
                  <a:gd name="T15" fmla="*/ 0 h 192"/>
                  <a:gd name="T16" fmla="*/ 477 w 823"/>
                  <a:gd name="T17" fmla="*/ 4 h 192"/>
                  <a:gd name="T18" fmla="*/ 584 w 823"/>
                  <a:gd name="T19" fmla="*/ 27 h 192"/>
                  <a:gd name="T20" fmla="*/ 654 w 823"/>
                  <a:gd name="T21" fmla="*/ 56 h 192"/>
                  <a:gd name="T22" fmla="*/ 717 w 823"/>
                  <a:gd name="T23" fmla="*/ 92 h 192"/>
                  <a:gd name="T24" fmla="*/ 775 w 823"/>
                  <a:gd name="T25" fmla="*/ 139 h 192"/>
                  <a:gd name="T26" fmla="*/ 823 w 823"/>
                  <a:gd name="T27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3" h="192">
                    <a:moveTo>
                      <a:pt x="0" y="192"/>
                    </a:moveTo>
                    <a:lnTo>
                      <a:pt x="49" y="139"/>
                    </a:lnTo>
                    <a:lnTo>
                      <a:pt x="108" y="92"/>
                    </a:lnTo>
                    <a:lnTo>
                      <a:pt x="168" y="57"/>
                    </a:lnTo>
                    <a:lnTo>
                      <a:pt x="235" y="29"/>
                    </a:lnTo>
                    <a:lnTo>
                      <a:pt x="292" y="13"/>
                    </a:lnTo>
                    <a:lnTo>
                      <a:pt x="352" y="3"/>
                    </a:lnTo>
                    <a:lnTo>
                      <a:pt x="415" y="0"/>
                    </a:lnTo>
                    <a:lnTo>
                      <a:pt x="477" y="4"/>
                    </a:lnTo>
                    <a:lnTo>
                      <a:pt x="584" y="27"/>
                    </a:lnTo>
                    <a:lnTo>
                      <a:pt x="654" y="56"/>
                    </a:lnTo>
                    <a:lnTo>
                      <a:pt x="717" y="92"/>
                    </a:lnTo>
                    <a:lnTo>
                      <a:pt x="775" y="139"/>
                    </a:lnTo>
                    <a:lnTo>
                      <a:pt x="823" y="192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5" name="Line 437"/>
              <p:cNvSpPr>
                <a:spLocks noChangeShapeType="1"/>
              </p:cNvSpPr>
              <p:nvPr/>
            </p:nvSpPr>
            <p:spPr bwMode="auto">
              <a:xfrm flipV="1">
                <a:off x="3732" y="2704"/>
                <a:ext cx="0" cy="19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6" name="Line 438"/>
              <p:cNvSpPr>
                <a:spLocks noChangeShapeType="1"/>
              </p:cNvSpPr>
              <p:nvPr/>
            </p:nvSpPr>
            <p:spPr bwMode="auto">
              <a:xfrm flipV="1">
                <a:off x="3736" y="2709"/>
                <a:ext cx="1" cy="25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7" name="Line 439"/>
              <p:cNvSpPr>
                <a:spLocks noChangeShapeType="1"/>
              </p:cNvSpPr>
              <p:nvPr/>
            </p:nvSpPr>
            <p:spPr bwMode="auto">
              <a:xfrm flipV="1">
                <a:off x="3741" y="2765"/>
                <a:ext cx="0" cy="10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8" name="Line 440"/>
              <p:cNvSpPr>
                <a:spLocks noChangeShapeType="1"/>
              </p:cNvSpPr>
              <p:nvPr/>
            </p:nvSpPr>
            <p:spPr bwMode="auto">
              <a:xfrm flipH="1">
                <a:off x="3732" y="2898"/>
                <a:ext cx="0" cy="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9" name="Freeform 441"/>
              <p:cNvSpPr>
                <a:spLocks/>
              </p:cNvSpPr>
              <p:nvPr/>
            </p:nvSpPr>
            <p:spPr bwMode="auto">
              <a:xfrm>
                <a:off x="3736" y="2961"/>
                <a:ext cx="1" cy="1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4 h 5"/>
                  <a:gd name="T4" fmla="*/ 1 w 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lnTo>
                      <a:pt x="1" y="4"/>
                    </a:lnTo>
                    <a:lnTo>
                      <a:pt x="1" y="5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0" name="Freeform 442"/>
              <p:cNvSpPr>
                <a:spLocks/>
              </p:cNvSpPr>
              <p:nvPr/>
            </p:nvSpPr>
            <p:spPr bwMode="auto">
              <a:xfrm>
                <a:off x="3737" y="2966"/>
                <a:ext cx="4" cy="8"/>
              </a:xfrm>
              <a:custGeom>
                <a:avLst/>
                <a:gdLst>
                  <a:gd name="T0" fmla="*/ 0 w 28"/>
                  <a:gd name="T1" fmla="*/ 0 h 43"/>
                  <a:gd name="T2" fmla="*/ 0 w 28"/>
                  <a:gd name="T3" fmla="*/ 1 h 43"/>
                  <a:gd name="T4" fmla="*/ 1 w 28"/>
                  <a:gd name="T5" fmla="*/ 2 h 43"/>
                  <a:gd name="T6" fmla="*/ 3 w 28"/>
                  <a:gd name="T7" fmla="*/ 7 h 43"/>
                  <a:gd name="T8" fmla="*/ 9 w 28"/>
                  <a:gd name="T9" fmla="*/ 16 h 43"/>
                  <a:gd name="T10" fmla="*/ 21 w 28"/>
                  <a:gd name="T11" fmla="*/ 33 h 43"/>
                  <a:gd name="T12" fmla="*/ 28 w 28"/>
                  <a:gd name="T1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3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3" y="7"/>
                    </a:lnTo>
                    <a:lnTo>
                      <a:pt x="9" y="16"/>
                    </a:lnTo>
                    <a:lnTo>
                      <a:pt x="21" y="33"/>
                    </a:lnTo>
                    <a:lnTo>
                      <a:pt x="28" y="43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1" name="Freeform 443"/>
              <p:cNvSpPr>
                <a:spLocks/>
              </p:cNvSpPr>
              <p:nvPr/>
            </p:nvSpPr>
            <p:spPr bwMode="auto">
              <a:xfrm>
                <a:off x="3737" y="2873"/>
                <a:ext cx="4" cy="8"/>
              </a:xfrm>
              <a:custGeom>
                <a:avLst/>
                <a:gdLst>
                  <a:gd name="T0" fmla="*/ 28 w 28"/>
                  <a:gd name="T1" fmla="*/ 0 h 44"/>
                  <a:gd name="T2" fmla="*/ 9 w 28"/>
                  <a:gd name="T3" fmla="*/ 27 h 44"/>
                  <a:gd name="T4" fmla="*/ 5 w 28"/>
                  <a:gd name="T5" fmla="*/ 35 h 44"/>
                  <a:gd name="T6" fmla="*/ 1 w 28"/>
                  <a:gd name="T7" fmla="*/ 42 h 44"/>
                  <a:gd name="T8" fmla="*/ 0 w 2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4">
                    <a:moveTo>
                      <a:pt x="28" y="0"/>
                    </a:moveTo>
                    <a:lnTo>
                      <a:pt x="9" y="27"/>
                    </a:lnTo>
                    <a:lnTo>
                      <a:pt x="5" y="35"/>
                    </a:lnTo>
                    <a:lnTo>
                      <a:pt x="1" y="42"/>
                    </a:lnTo>
                    <a:lnTo>
                      <a:pt x="0" y="44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2" name="Line 444"/>
              <p:cNvSpPr>
                <a:spLocks noChangeShapeType="1"/>
              </p:cNvSpPr>
              <p:nvPr/>
            </p:nvSpPr>
            <p:spPr bwMode="auto">
              <a:xfrm flipH="1">
                <a:off x="3736" y="2886"/>
                <a:ext cx="1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3" name="Freeform 445"/>
              <p:cNvSpPr>
                <a:spLocks/>
              </p:cNvSpPr>
              <p:nvPr/>
            </p:nvSpPr>
            <p:spPr bwMode="auto">
              <a:xfrm>
                <a:off x="3737" y="2758"/>
                <a:ext cx="4" cy="7"/>
              </a:xfrm>
              <a:custGeom>
                <a:avLst/>
                <a:gdLst>
                  <a:gd name="T0" fmla="*/ 28 w 28"/>
                  <a:gd name="T1" fmla="*/ 32 h 32"/>
                  <a:gd name="T2" fmla="*/ 11 w 28"/>
                  <a:gd name="T3" fmla="*/ 22 h 32"/>
                  <a:gd name="T4" fmla="*/ 3 w 28"/>
                  <a:gd name="T5" fmla="*/ 14 h 32"/>
                  <a:gd name="T6" fmla="*/ 1 w 28"/>
                  <a:gd name="T7" fmla="*/ 8 h 32"/>
                  <a:gd name="T8" fmla="*/ 0 w 28"/>
                  <a:gd name="T9" fmla="*/ 3 h 32"/>
                  <a:gd name="T10" fmla="*/ 0 w 28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32">
                    <a:moveTo>
                      <a:pt x="28" y="32"/>
                    </a:moveTo>
                    <a:lnTo>
                      <a:pt x="11" y="22"/>
                    </a:lnTo>
                    <a:lnTo>
                      <a:pt x="3" y="14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4" name="Freeform 446"/>
              <p:cNvSpPr>
                <a:spLocks/>
              </p:cNvSpPr>
              <p:nvPr/>
            </p:nvSpPr>
            <p:spPr bwMode="auto">
              <a:xfrm>
                <a:off x="3732" y="2704"/>
                <a:ext cx="5" cy="5"/>
              </a:xfrm>
              <a:custGeom>
                <a:avLst/>
                <a:gdLst>
                  <a:gd name="T0" fmla="*/ 26 w 26"/>
                  <a:gd name="T1" fmla="*/ 25 h 25"/>
                  <a:gd name="T2" fmla="*/ 18 w 26"/>
                  <a:gd name="T3" fmla="*/ 8 h 25"/>
                  <a:gd name="T4" fmla="*/ 0 w 2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5">
                    <a:moveTo>
                      <a:pt x="26" y="25"/>
                    </a:moveTo>
                    <a:lnTo>
                      <a:pt x="18" y="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5" name="Line 447"/>
              <p:cNvSpPr>
                <a:spLocks noChangeShapeType="1"/>
              </p:cNvSpPr>
              <p:nvPr/>
            </p:nvSpPr>
            <p:spPr bwMode="auto">
              <a:xfrm>
                <a:off x="3697" y="2739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6" name="Line 448"/>
              <p:cNvSpPr>
                <a:spLocks noChangeShapeType="1"/>
              </p:cNvSpPr>
              <p:nvPr/>
            </p:nvSpPr>
            <p:spPr bwMode="auto">
              <a:xfrm>
                <a:off x="3632" y="2818"/>
                <a:ext cx="6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7" name="Line 449"/>
              <p:cNvSpPr>
                <a:spLocks noChangeShapeType="1"/>
              </p:cNvSpPr>
              <p:nvPr/>
            </p:nvSpPr>
            <p:spPr bwMode="auto">
              <a:xfrm flipV="1">
                <a:off x="3697" y="2746"/>
                <a:ext cx="0" cy="7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8" name="Line 450"/>
              <p:cNvSpPr>
                <a:spLocks noChangeShapeType="1"/>
              </p:cNvSpPr>
              <p:nvPr/>
            </p:nvSpPr>
            <p:spPr bwMode="auto">
              <a:xfrm flipH="1" flipV="1">
                <a:off x="3697" y="2838"/>
                <a:ext cx="2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69" name="Line 451"/>
              <p:cNvSpPr>
                <a:spLocks noChangeShapeType="1"/>
              </p:cNvSpPr>
              <p:nvPr/>
            </p:nvSpPr>
            <p:spPr bwMode="auto">
              <a:xfrm>
                <a:off x="3632" y="2739"/>
                <a:ext cx="6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0" name="Line 452"/>
              <p:cNvSpPr>
                <a:spLocks noChangeShapeType="1"/>
              </p:cNvSpPr>
              <p:nvPr/>
            </p:nvSpPr>
            <p:spPr bwMode="auto">
              <a:xfrm>
                <a:off x="3697" y="2738"/>
                <a:ext cx="0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1" name="Line 453"/>
              <p:cNvSpPr>
                <a:spLocks noChangeShapeType="1"/>
              </p:cNvSpPr>
              <p:nvPr/>
            </p:nvSpPr>
            <p:spPr bwMode="auto">
              <a:xfrm flipV="1">
                <a:off x="3651" y="2595"/>
                <a:ext cx="0" cy="8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2" name="Line 454"/>
              <p:cNvSpPr>
                <a:spLocks noChangeShapeType="1"/>
              </p:cNvSpPr>
              <p:nvPr/>
            </p:nvSpPr>
            <p:spPr bwMode="auto">
              <a:xfrm flipH="1">
                <a:off x="3622" y="2681"/>
                <a:ext cx="2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3" name="Line 455"/>
              <p:cNvSpPr>
                <a:spLocks noChangeShapeType="1"/>
              </p:cNvSpPr>
              <p:nvPr/>
            </p:nvSpPr>
            <p:spPr bwMode="auto">
              <a:xfrm flipV="1">
                <a:off x="3708" y="2569"/>
                <a:ext cx="0" cy="14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4" name="Line 456"/>
              <p:cNvSpPr>
                <a:spLocks noChangeShapeType="1"/>
              </p:cNvSpPr>
              <p:nvPr/>
            </p:nvSpPr>
            <p:spPr bwMode="auto">
              <a:xfrm flipH="1" flipV="1">
                <a:off x="3708" y="2702"/>
                <a:ext cx="24" cy="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5" name="Line 457"/>
              <p:cNvSpPr>
                <a:spLocks noChangeShapeType="1"/>
              </p:cNvSpPr>
              <p:nvPr/>
            </p:nvSpPr>
            <p:spPr bwMode="auto">
              <a:xfrm flipV="1">
                <a:off x="4030" y="2868"/>
                <a:ext cx="0" cy="17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6" name="Line 458"/>
              <p:cNvSpPr>
                <a:spLocks noChangeShapeType="1"/>
              </p:cNvSpPr>
              <p:nvPr/>
            </p:nvSpPr>
            <p:spPr bwMode="auto">
              <a:xfrm flipV="1">
                <a:off x="4021" y="2879"/>
                <a:ext cx="0" cy="16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7" name="Line 459"/>
              <p:cNvSpPr>
                <a:spLocks noChangeShapeType="1"/>
              </p:cNvSpPr>
              <p:nvPr/>
            </p:nvSpPr>
            <p:spPr bwMode="auto">
              <a:xfrm flipV="1">
                <a:off x="4016" y="2884"/>
                <a:ext cx="0" cy="16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8" name="Line 460"/>
              <p:cNvSpPr>
                <a:spLocks noChangeShapeType="1"/>
              </p:cNvSpPr>
              <p:nvPr/>
            </p:nvSpPr>
            <p:spPr bwMode="auto">
              <a:xfrm flipV="1">
                <a:off x="4063" y="2838"/>
                <a:ext cx="0" cy="20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79" name="Line 461"/>
              <p:cNvSpPr>
                <a:spLocks noChangeShapeType="1"/>
              </p:cNvSpPr>
              <p:nvPr/>
            </p:nvSpPr>
            <p:spPr bwMode="auto">
              <a:xfrm flipV="1">
                <a:off x="4011" y="2890"/>
                <a:ext cx="0" cy="2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0" name="Line 462"/>
              <p:cNvSpPr>
                <a:spLocks noChangeShapeType="1"/>
              </p:cNvSpPr>
              <p:nvPr/>
            </p:nvSpPr>
            <p:spPr bwMode="auto">
              <a:xfrm flipV="1">
                <a:off x="3888" y="2729"/>
                <a:ext cx="0" cy="16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1" name="Line 463"/>
              <p:cNvSpPr>
                <a:spLocks noChangeShapeType="1"/>
              </p:cNvSpPr>
              <p:nvPr/>
            </p:nvSpPr>
            <p:spPr bwMode="auto">
              <a:xfrm flipV="1">
                <a:off x="3883" y="2735"/>
                <a:ext cx="0" cy="14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2" name="Line 464"/>
              <p:cNvSpPr>
                <a:spLocks noChangeShapeType="1"/>
              </p:cNvSpPr>
              <p:nvPr/>
            </p:nvSpPr>
            <p:spPr bwMode="auto">
              <a:xfrm flipV="1">
                <a:off x="3879" y="2765"/>
                <a:ext cx="0" cy="10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3" name="Line 465"/>
              <p:cNvSpPr>
                <a:spLocks noChangeShapeType="1"/>
              </p:cNvSpPr>
              <p:nvPr/>
            </p:nvSpPr>
            <p:spPr bwMode="auto">
              <a:xfrm>
                <a:off x="3984" y="2937"/>
                <a:ext cx="3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4" name="Line 466"/>
              <p:cNvSpPr>
                <a:spLocks noChangeShapeType="1"/>
              </p:cNvSpPr>
              <p:nvPr/>
            </p:nvSpPr>
            <p:spPr bwMode="auto">
              <a:xfrm>
                <a:off x="3989" y="2912"/>
                <a:ext cx="2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5" name="Line 467"/>
              <p:cNvSpPr>
                <a:spLocks noChangeShapeType="1"/>
              </p:cNvSpPr>
              <p:nvPr/>
            </p:nvSpPr>
            <p:spPr bwMode="auto">
              <a:xfrm flipH="1">
                <a:off x="3988" y="2912"/>
                <a:ext cx="28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6" name="Line 468"/>
              <p:cNvSpPr>
                <a:spLocks noChangeShapeType="1"/>
              </p:cNvSpPr>
              <p:nvPr/>
            </p:nvSpPr>
            <p:spPr bwMode="auto">
              <a:xfrm flipH="1">
                <a:off x="3984" y="2938"/>
                <a:ext cx="2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7" name="Freeform 469"/>
              <p:cNvSpPr>
                <a:spLocks/>
              </p:cNvSpPr>
              <p:nvPr/>
            </p:nvSpPr>
            <p:spPr bwMode="auto">
              <a:xfrm>
                <a:off x="4011" y="2912"/>
                <a:ext cx="5" cy="0"/>
              </a:xfrm>
              <a:custGeom>
                <a:avLst/>
                <a:gdLst>
                  <a:gd name="T0" fmla="*/ 29 w 29"/>
                  <a:gd name="T1" fmla="*/ 1 h 1"/>
                  <a:gd name="T2" fmla="*/ 26 w 29"/>
                  <a:gd name="T3" fmla="*/ 1 h 1"/>
                  <a:gd name="T4" fmla="*/ 20 w 29"/>
                  <a:gd name="T5" fmla="*/ 1 h 1"/>
                  <a:gd name="T6" fmla="*/ 11 w 29"/>
                  <a:gd name="T7" fmla="*/ 0 h 1"/>
                  <a:gd name="T8" fmla="*/ 3 w 29"/>
                  <a:gd name="T9" fmla="*/ 0 h 1"/>
                  <a:gd name="T10" fmla="*/ 0 w 29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">
                    <a:moveTo>
                      <a:pt x="29" y="1"/>
                    </a:moveTo>
                    <a:lnTo>
                      <a:pt x="26" y="1"/>
                    </a:lnTo>
                    <a:lnTo>
                      <a:pt x="20" y="1"/>
                    </a:lnTo>
                    <a:lnTo>
                      <a:pt x="11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8" name="Freeform 470"/>
              <p:cNvSpPr>
                <a:spLocks/>
              </p:cNvSpPr>
              <p:nvPr/>
            </p:nvSpPr>
            <p:spPr bwMode="auto">
              <a:xfrm>
                <a:off x="4011" y="2938"/>
                <a:ext cx="5" cy="0"/>
              </a:xfrm>
              <a:custGeom>
                <a:avLst/>
                <a:gdLst>
                  <a:gd name="T0" fmla="*/ 0 w 29"/>
                  <a:gd name="T1" fmla="*/ 1 h 1"/>
                  <a:gd name="T2" fmla="*/ 9 w 29"/>
                  <a:gd name="T3" fmla="*/ 1 h 1"/>
                  <a:gd name="T4" fmla="*/ 17 w 29"/>
                  <a:gd name="T5" fmla="*/ 1 h 1"/>
                  <a:gd name="T6" fmla="*/ 24 w 29"/>
                  <a:gd name="T7" fmla="*/ 1 h 1"/>
                  <a:gd name="T8" fmla="*/ 27 w 29"/>
                  <a:gd name="T9" fmla="*/ 1 h 1"/>
                  <a:gd name="T10" fmla="*/ 29 w 29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">
                    <a:moveTo>
                      <a:pt x="0" y="1"/>
                    </a:moveTo>
                    <a:lnTo>
                      <a:pt x="9" y="1"/>
                    </a:lnTo>
                    <a:lnTo>
                      <a:pt x="17" y="1"/>
                    </a:lnTo>
                    <a:lnTo>
                      <a:pt x="24" y="1"/>
                    </a:lnTo>
                    <a:lnTo>
                      <a:pt x="27" y="1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89" name="Line 471"/>
              <p:cNvSpPr>
                <a:spLocks noChangeShapeType="1"/>
              </p:cNvSpPr>
              <p:nvPr/>
            </p:nvSpPr>
            <p:spPr bwMode="auto">
              <a:xfrm flipH="1" flipV="1">
                <a:off x="3888" y="2896"/>
                <a:ext cx="4" cy="1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0" name="Line 472"/>
              <p:cNvSpPr>
                <a:spLocks noChangeShapeType="1"/>
              </p:cNvSpPr>
              <p:nvPr/>
            </p:nvSpPr>
            <p:spPr bwMode="auto">
              <a:xfrm flipV="1">
                <a:off x="3888" y="2938"/>
                <a:ext cx="3" cy="1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1" name="Freeform 473"/>
              <p:cNvSpPr>
                <a:spLocks/>
              </p:cNvSpPr>
              <p:nvPr/>
            </p:nvSpPr>
            <p:spPr bwMode="auto">
              <a:xfrm>
                <a:off x="3879" y="2966"/>
                <a:ext cx="4" cy="8"/>
              </a:xfrm>
              <a:custGeom>
                <a:avLst/>
                <a:gdLst>
                  <a:gd name="T0" fmla="*/ 0 w 29"/>
                  <a:gd name="T1" fmla="*/ 43 h 43"/>
                  <a:gd name="T2" fmla="*/ 17 w 29"/>
                  <a:gd name="T3" fmla="*/ 21 h 43"/>
                  <a:gd name="T4" fmla="*/ 24 w 29"/>
                  <a:gd name="T5" fmla="*/ 11 h 43"/>
                  <a:gd name="T6" fmla="*/ 26 w 29"/>
                  <a:gd name="T7" fmla="*/ 6 h 43"/>
                  <a:gd name="T8" fmla="*/ 29 w 29"/>
                  <a:gd name="T9" fmla="*/ 2 h 43"/>
                  <a:gd name="T10" fmla="*/ 29 w 29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3">
                    <a:moveTo>
                      <a:pt x="0" y="43"/>
                    </a:moveTo>
                    <a:lnTo>
                      <a:pt x="17" y="21"/>
                    </a:lnTo>
                    <a:lnTo>
                      <a:pt x="24" y="11"/>
                    </a:lnTo>
                    <a:lnTo>
                      <a:pt x="26" y="6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2" name="Freeform 474"/>
              <p:cNvSpPr>
                <a:spLocks/>
              </p:cNvSpPr>
              <p:nvPr/>
            </p:nvSpPr>
            <p:spPr bwMode="auto">
              <a:xfrm>
                <a:off x="3883" y="2952"/>
                <a:ext cx="5" cy="12"/>
              </a:xfrm>
              <a:custGeom>
                <a:avLst/>
                <a:gdLst>
                  <a:gd name="T0" fmla="*/ 0 w 29"/>
                  <a:gd name="T1" fmla="*/ 61 h 61"/>
                  <a:gd name="T2" fmla="*/ 1 w 29"/>
                  <a:gd name="T3" fmla="*/ 61 h 61"/>
                  <a:gd name="T4" fmla="*/ 1 w 29"/>
                  <a:gd name="T5" fmla="*/ 60 h 61"/>
                  <a:gd name="T6" fmla="*/ 2 w 29"/>
                  <a:gd name="T7" fmla="*/ 57 h 61"/>
                  <a:gd name="T8" fmla="*/ 4 w 29"/>
                  <a:gd name="T9" fmla="*/ 53 h 61"/>
                  <a:gd name="T10" fmla="*/ 10 w 29"/>
                  <a:gd name="T11" fmla="*/ 42 h 61"/>
                  <a:gd name="T12" fmla="*/ 21 w 29"/>
                  <a:gd name="T13" fmla="*/ 18 h 61"/>
                  <a:gd name="T14" fmla="*/ 29 w 29"/>
                  <a:gd name="T1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61">
                    <a:moveTo>
                      <a:pt x="0" y="61"/>
                    </a:moveTo>
                    <a:lnTo>
                      <a:pt x="1" y="61"/>
                    </a:lnTo>
                    <a:lnTo>
                      <a:pt x="1" y="60"/>
                    </a:lnTo>
                    <a:lnTo>
                      <a:pt x="2" y="57"/>
                    </a:lnTo>
                    <a:lnTo>
                      <a:pt x="4" y="53"/>
                    </a:lnTo>
                    <a:lnTo>
                      <a:pt x="10" y="42"/>
                    </a:lnTo>
                    <a:lnTo>
                      <a:pt x="21" y="18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3" name="Line 475"/>
              <p:cNvSpPr>
                <a:spLocks noChangeShapeType="1"/>
              </p:cNvSpPr>
              <p:nvPr/>
            </p:nvSpPr>
            <p:spPr bwMode="auto">
              <a:xfrm flipV="1">
                <a:off x="3892" y="2912"/>
                <a:ext cx="0" cy="2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4" name="Line 476"/>
              <p:cNvSpPr>
                <a:spLocks noChangeShapeType="1"/>
              </p:cNvSpPr>
              <p:nvPr/>
            </p:nvSpPr>
            <p:spPr bwMode="auto">
              <a:xfrm flipV="1">
                <a:off x="3891" y="2937"/>
                <a:ext cx="1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5" name="Line 477"/>
              <p:cNvSpPr>
                <a:spLocks noChangeShapeType="1"/>
              </p:cNvSpPr>
              <p:nvPr/>
            </p:nvSpPr>
            <p:spPr bwMode="auto">
              <a:xfrm>
                <a:off x="3891" y="2912"/>
                <a:ext cx="1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6" name="Line 478"/>
              <p:cNvSpPr>
                <a:spLocks noChangeShapeType="1"/>
              </p:cNvSpPr>
              <p:nvPr/>
            </p:nvSpPr>
            <p:spPr bwMode="auto">
              <a:xfrm flipH="1">
                <a:off x="3891" y="2912"/>
                <a:ext cx="1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7" name="Line 479"/>
              <p:cNvSpPr>
                <a:spLocks noChangeShapeType="1"/>
              </p:cNvSpPr>
              <p:nvPr/>
            </p:nvSpPr>
            <p:spPr bwMode="auto">
              <a:xfrm>
                <a:off x="3891" y="2938"/>
                <a:ext cx="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8" name="Line 480"/>
              <p:cNvSpPr>
                <a:spLocks noChangeShapeType="1"/>
              </p:cNvSpPr>
              <p:nvPr/>
            </p:nvSpPr>
            <p:spPr bwMode="auto">
              <a:xfrm flipV="1">
                <a:off x="3891" y="2912"/>
                <a:ext cx="0" cy="2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99" name="Freeform 481"/>
              <p:cNvSpPr>
                <a:spLocks/>
              </p:cNvSpPr>
              <p:nvPr/>
            </p:nvSpPr>
            <p:spPr bwMode="auto">
              <a:xfrm>
                <a:off x="3883" y="2883"/>
                <a:ext cx="5" cy="13"/>
              </a:xfrm>
              <a:custGeom>
                <a:avLst/>
                <a:gdLst>
                  <a:gd name="T0" fmla="*/ 29 w 29"/>
                  <a:gd name="T1" fmla="*/ 63 h 63"/>
                  <a:gd name="T2" fmla="*/ 11 w 29"/>
                  <a:gd name="T3" fmla="*/ 23 h 63"/>
                  <a:gd name="T4" fmla="*/ 3 w 29"/>
                  <a:gd name="T5" fmla="*/ 7 h 63"/>
                  <a:gd name="T6" fmla="*/ 2 w 29"/>
                  <a:gd name="T7" fmla="*/ 3 h 63"/>
                  <a:gd name="T8" fmla="*/ 0 w 29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3">
                    <a:moveTo>
                      <a:pt x="29" y="63"/>
                    </a:moveTo>
                    <a:lnTo>
                      <a:pt x="11" y="23"/>
                    </a:lnTo>
                    <a:lnTo>
                      <a:pt x="3" y="7"/>
                    </a:ln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0" name="Freeform 482"/>
              <p:cNvSpPr>
                <a:spLocks/>
              </p:cNvSpPr>
              <p:nvPr/>
            </p:nvSpPr>
            <p:spPr bwMode="auto">
              <a:xfrm>
                <a:off x="3879" y="2873"/>
                <a:ext cx="4" cy="8"/>
              </a:xfrm>
              <a:custGeom>
                <a:avLst/>
                <a:gdLst>
                  <a:gd name="T0" fmla="*/ 29 w 29"/>
                  <a:gd name="T1" fmla="*/ 44 h 44"/>
                  <a:gd name="T2" fmla="*/ 29 w 29"/>
                  <a:gd name="T3" fmla="*/ 43 h 44"/>
                  <a:gd name="T4" fmla="*/ 26 w 29"/>
                  <a:gd name="T5" fmla="*/ 39 h 44"/>
                  <a:gd name="T6" fmla="*/ 12 w 29"/>
                  <a:gd name="T7" fmla="*/ 16 h 44"/>
                  <a:gd name="T8" fmla="*/ 0 w 29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4">
                    <a:moveTo>
                      <a:pt x="29" y="44"/>
                    </a:moveTo>
                    <a:lnTo>
                      <a:pt x="29" y="43"/>
                    </a:lnTo>
                    <a:lnTo>
                      <a:pt x="26" y="39"/>
                    </a:lnTo>
                    <a:lnTo>
                      <a:pt x="12" y="1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1" name="Line 483"/>
              <p:cNvSpPr>
                <a:spLocks noChangeShapeType="1"/>
              </p:cNvSpPr>
              <p:nvPr/>
            </p:nvSpPr>
            <p:spPr bwMode="auto">
              <a:xfrm>
                <a:off x="3892" y="2937"/>
                <a:ext cx="51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2" name="Line 484"/>
              <p:cNvSpPr>
                <a:spLocks noChangeShapeType="1"/>
              </p:cNvSpPr>
              <p:nvPr/>
            </p:nvSpPr>
            <p:spPr bwMode="auto">
              <a:xfrm>
                <a:off x="3892" y="2912"/>
                <a:ext cx="5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3" name="Line 485"/>
              <p:cNvSpPr>
                <a:spLocks noChangeShapeType="1"/>
              </p:cNvSpPr>
              <p:nvPr/>
            </p:nvSpPr>
            <p:spPr bwMode="auto">
              <a:xfrm flipH="1">
                <a:off x="3892" y="2912"/>
                <a:ext cx="5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4" name="Line 486"/>
              <p:cNvSpPr>
                <a:spLocks noChangeShapeType="1"/>
              </p:cNvSpPr>
              <p:nvPr/>
            </p:nvSpPr>
            <p:spPr bwMode="auto">
              <a:xfrm flipH="1">
                <a:off x="3891" y="2938"/>
                <a:ext cx="53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5" name="Line 487"/>
              <p:cNvSpPr>
                <a:spLocks noChangeShapeType="1"/>
              </p:cNvSpPr>
              <p:nvPr/>
            </p:nvSpPr>
            <p:spPr bwMode="auto">
              <a:xfrm flipV="1">
                <a:off x="4082" y="3023"/>
                <a:ext cx="0" cy="1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6" name="Line 488"/>
              <p:cNvSpPr>
                <a:spLocks noChangeShapeType="1"/>
              </p:cNvSpPr>
              <p:nvPr/>
            </p:nvSpPr>
            <p:spPr bwMode="auto">
              <a:xfrm flipV="1">
                <a:off x="4082" y="3056"/>
                <a:ext cx="0" cy="1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7" name="Line 489"/>
              <p:cNvSpPr>
                <a:spLocks noChangeShapeType="1"/>
              </p:cNvSpPr>
              <p:nvPr/>
            </p:nvSpPr>
            <p:spPr bwMode="auto">
              <a:xfrm flipH="1">
                <a:off x="4021" y="2696"/>
                <a:ext cx="9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8" name="Freeform 490"/>
              <p:cNvSpPr>
                <a:spLocks/>
              </p:cNvSpPr>
              <p:nvPr/>
            </p:nvSpPr>
            <p:spPr bwMode="auto">
              <a:xfrm>
                <a:off x="4011" y="2724"/>
                <a:ext cx="5" cy="5"/>
              </a:xfrm>
              <a:custGeom>
                <a:avLst/>
                <a:gdLst>
                  <a:gd name="T0" fmla="*/ 29 w 29"/>
                  <a:gd name="T1" fmla="*/ 0 h 25"/>
                  <a:gd name="T2" fmla="*/ 27 w 29"/>
                  <a:gd name="T3" fmla="*/ 7 h 25"/>
                  <a:gd name="T4" fmla="*/ 23 w 29"/>
                  <a:gd name="T5" fmla="*/ 14 h 25"/>
                  <a:gd name="T6" fmla="*/ 17 w 29"/>
                  <a:gd name="T7" fmla="*/ 20 h 25"/>
                  <a:gd name="T8" fmla="*/ 7 w 29"/>
                  <a:gd name="T9" fmla="*/ 24 h 25"/>
                  <a:gd name="T10" fmla="*/ 0 w 29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5">
                    <a:moveTo>
                      <a:pt x="29" y="0"/>
                    </a:moveTo>
                    <a:lnTo>
                      <a:pt x="27" y="7"/>
                    </a:lnTo>
                    <a:lnTo>
                      <a:pt x="23" y="14"/>
                    </a:lnTo>
                    <a:lnTo>
                      <a:pt x="17" y="20"/>
                    </a:lnTo>
                    <a:lnTo>
                      <a:pt x="7" y="24"/>
                    </a:lnTo>
                    <a:lnTo>
                      <a:pt x="0" y="25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09" name="Freeform 491"/>
              <p:cNvSpPr>
                <a:spLocks/>
              </p:cNvSpPr>
              <p:nvPr/>
            </p:nvSpPr>
            <p:spPr bwMode="auto">
              <a:xfrm>
                <a:off x="4016" y="2696"/>
                <a:ext cx="5" cy="5"/>
              </a:xfrm>
              <a:custGeom>
                <a:avLst/>
                <a:gdLst>
                  <a:gd name="T0" fmla="*/ 28 w 28"/>
                  <a:gd name="T1" fmla="*/ 0 h 25"/>
                  <a:gd name="T2" fmla="*/ 8 w 28"/>
                  <a:gd name="T3" fmla="*/ 7 h 25"/>
                  <a:gd name="T4" fmla="*/ 0 w 2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5">
                    <a:moveTo>
                      <a:pt x="28" y="0"/>
                    </a:moveTo>
                    <a:lnTo>
                      <a:pt x="8" y="7"/>
                    </a:lnTo>
                    <a:lnTo>
                      <a:pt x="0" y="25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0" name="Freeform 492"/>
              <p:cNvSpPr>
                <a:spLocks/>
              </p:cNvSpPr>
              <p:nvPr/>
            </p:nvSpPr>
            <p:spPr bwMode="auto">
              <a:xfrm>
                <a:off x="3879" y="2758"/>
                <a:ext cx="4" cy="7"/>
              </a:xfrm>
              <a:custGeom>
                <a:avLst/>
                <a:gdLst>
                  <a:gd name="T0" fmla="*/ 29 w 29"/>
                  <a:gd name="T1" fmla="*/ 0 h 32"/>
                  <a:gd name="T2" fmla="*/ 29 w 29"/>
                  <a:gd name="T3" fmla="*/ 2 h 32"/>
                  <a:gd name="T4" fmla="*/ 29 w 29"/>
                  <a:gd name="T5" fmla="*/ 7 h 32"/>
                  <a:gd name="T6" fmla="*/ 25 w 29"/>
                  <a:gd name="T7" fmla="*/ 14 h 32"/>
                  <a:gd name="T8" fmla="*/ 16 w 29"/>
                  <a:gd name="T9" fmla="*/ 25 h 32"/>
                  <a:gd name="T10" fmla="*/ 0 w 29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2">
                    <a:moveTo>
                      <a:pt x="29" y="0"/>
                    </a:moveTo>
                    <a:lnTo>
                      <a:pt x="29" y="2"/>
                    </a:lnTo>
                    <a:lnTo>
                      <a:pt x="29" y="7"/>
                    </a:lnTo>
                    <a:lnTo>
                      <a:pt x="25" y="14"/>
                    </a:lnTo>
                    <a:lnTo>
                      <a:pt x="16" y="25"/>
                    </a:lnTo>
                    <a:lnTo>
                      <a:pt x="0" y="32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1" name="Freeform 493"/>
              <p:cNvSpPr>
                <a:spLocks/>
              </p:cNvSpPr>
              <p:nvPr/>
            </p:nvSpPr>
            <p:spPr bwMode="auto">
              <a:xfrm>
                <a:off x="3883" y="2729"/>
                <a:ext cx="5" cy="6"/>
              </a:xfrm>
              <a:custGeom>
                <a:avLst/>
                <a:gdLst>
                  <a:gd name="T0" fmla="*/ 29 w 29"/>
                  <a:gd name="T1" fmla="*/ 0 h 32"/>
                  <a:gd name="T2" fmla="*/ 11 w 29"/>
                  <a:gd name="T3" fmla="*/ 9 h 32"/>
                  <a:gd name="T4" fmla="*/ 4 w 29"/>
                  <a:gd name="T5" fmla="*/ 17 h 32"/>
                  <a:gd name="T6" fmla="*/ 2 w 29"/>
                  <a:gd name="T7" fmla="*/ 22 h 32"/>
                  <a:gd name="T8" fmla="*/ 1 w 29"/>
                  <a:gd name="T9" fmla="*/ 28 h 32"/>
                  <a:gd name="T10" fmla="*/ 0 w 29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2">
                    <a:moveTo>
                      <a:pt x="29" y="0"/>
                    </a:moveTo>
                    <a:lnTo>
                      <a:pt x="11" y="9"/>
                    </a:lnTo>
                    <a:lnTo>
                      <a:pt x="4" y="17"/>
                    </a:lnTo>
                    <a:lnTo>
                      <a:pt x="2" y="22"/>
                    </a:lnTo>
                    <a:lnTo>
                      <a:pt x="1" y="28"/>
                    </a:lnTo>
                    <a:lnTo>
                      <a:pt x="0" y="32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2" name="Line 494"/>
              <p:cNvSpPr>
                <a:spLocks noChangeShapeType="1"/>
              </p:cNvSpPr>
              <p:nvPr/>
            </p:nvSpPr>
            <p:spPr bwMode="auto">
              <a:xfrm flipH="1" flipV="1">
                <a:off x="3890" y="2716"/>
                <a:ext cx="0" cy="1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3" name="Line 495"/>
              <p:cNvSpPr>
                <a:spLocks noChangeShapeType="1"/>
              </p:cNvSpPr>
              <p:nvPr/>
            </p:nvSpPr>
            <p:spPr bwMode="auto">
              <a:xfrm flipH="1">
                <a:off x="3888" y="2729"/>
                <a:ext cx="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4" name="Line 496"/>
              <p:cNvSpPr>
                <a:spLocks noChangeShapeType="1"/>
              </p:cNvSpPr>
              <p:nvPr/>
            </p:nvSpPr>
            <p:spPr bwMode="auto">
              <a:xfrm>
                <a:off x="3890" y="2716"/>
                <a:ext cx="126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5" name="Line 497"/>
              <p:cNvSpPr>
                <a:spLocks noChangeShapeType="1"/>
              </p:cNvSpPr>
              <p:nvPr/>
            </p:nvSpPr>
            <p:spPr bwMode="auto">
              <a:xfrm flipH="1">
                <a:off x="3890" y="2729"/>
                <a:ext cx="121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6" name="Line 498"/>
              <p:cNvSpPr>
                <a:spLocks noChangeShapeType="1"/>
              </p:cNvSpPr>
              <p:nvPr/>
            </p:nvSpPr>
            <p:spPr bwMode="auto">
              <a:xfrm>
                <a:off x="4101" y="2737"/>
                <a:ext cx="0" cy="6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7" name="Line 499"/>
              <p:cNvSpPr>
                <a:spLocks noChangeShapeType="1"/>
              </p:cNvSpPr>
              <p:nvPr/>
            </p:nvSpPr>
            <p:spPr bwMode="auto">
              <a:xfrm>
                <a:off x="4101" y="2727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8" name="Line 500"/>
              <p:cNvSpPr>
                <a:spLocks noChangeShapeType="1"/>
              </p:cNvSpPr>
              <p:nvPr/>
            </p:nvSpPr>
            <p:spPr bwMode="auto">
              <a:xfrm>
                <a:off x="4035" y="2696"/>
                <a:ext cx="0" cy="5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19" name="Line 501"/>
              <p:cNvSpPr>
                <a:spLocks noChangeShapeType="1"/>
              </p:cNvSpPr>
              <p:nvPr/>
            </p:nvSpPr>
            <p:spPr bwMode="auto">
              <a:xfrm flipH="1">
                <a:off x="4035" y="2696"/>
                <a:ext cx="28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0" name="Line 502"/>
              <p:cNvSpPr>
                <a:spLocks noChangeShapeType="1"/>
              </p:cNvSpPr>
              <p:nvPr/>
            </p:nvSpPr>
            <p:spPr bwMode="auto">
              <a:xfrm flipH="1">
                <a:off x="4035" y="2696"/>
                <a:ext cx="28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1" name="Freeform 503"/>
              <p:cNvSpPr>
                <a:spLocks/>
              </p:cNvSpPr>
              <p:nvPr/>
            </p:nvSpPr>
            <p:spPr bwMode="auto">
              <a:xfrm>
                <a:off x="4030" y="2696"/>
                <a:ext cx="5" cy="5"/>
              </a:xfrm>
              <a:custGeom>
                <a:avLst/>
                <a:gdLst>
                  <a:gd name="T0" fmla="*/ 28 w 28"/>
                  <a:gd name="T1" fmla="*/ 25 h 25"/>
                  <a:gd name="T2" fmla="*/ 20 w 28"/>
                  <a:gd name="T3" fmla="*/ 7 h 25"/>
                  <a:gd name="T4" fmla="*/ 0 w 28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5">
                    <a:moveTo>
                      <a:pt x="28" y="25"/>
                    </a:moveTo>
                    <a:lnTo>
                      <a:pt x="20" y="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2" name="Line 504"/>
              <p:cNvSpPr>
                <a:spLocks noChangeShapeType="1"/>
              </p:cNvSpPr>
              <p:nvPr/>
            </p:nvSpPr>
            <p:spPr bwMode="auto">
              <a:xfrm>
                <a:off x="4063" y="2726"/>
                <a:ext cx="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3" name="Line 505"/>
              <p:cNvSpPr>
                <a:spLocks noChangeShapeType="1"/>
              </p:cNvSpPr>
              <p:nvPr/>
            </p:nvSpPr>
            <p:spPr bwMode="auto">
              <a:xfrm flipV="1">
                <a:off x="4063" y="2833"/>
                <a:ext cx="7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4" name="Line 506"/>
              <p:cNvSpPr>
                <a:spLocks noChangeShapeType="1"/>
              </p:cNvSpPr>
              <p:nvPr/>
            </p:nvSpPr>
            <p:spPr bwMode="auto">
              <a:xfrm flipH="1" flipV="1">
                <a:off x="4063" y="2736"/>
                <a:ext cx="38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5" name="Freeform 507"/>
              <p:cNvSpPr>
                <a:spLocks/>
              </p:cNvSpPr>
              <p:nvPr/>
            </p:nvSpPr>
            <p:spPr bwMode="auto">
              <a:xfrm>
                <a:off x="4063" y="2726"/>
                <a:ext cx="38" cy="1"/>
              </a:xfrm>
              <a:custGeom>
                <a:avLst/>
                <a:gdLst>
                  <a:gd name="T0" fmla="*/ 227 w 227"/>
                  <a:gd name="T1" fmla="*/ 7 h 7"/>
                  <a:gd name="T2" fmla="*/ 151 w 227"/>
                  <a:gd name="T3" fmla="*/ 4 h 7"/>
                  <a:gd name="T4" fmla="*/ 76 w 227"/>
                  <a:gd name="T5" fmla="*/ 2 h 7"/>
                  <a:gd name="T6" fmla="*/ 0 w 22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7" h="7">
                    <a:moveTo>
                      <a:pt x="227" y="7"/>
                    </a:moveTo>
                    <a:lnTo>
                      <a:pt x="151" y="4"/>
                    </a:lnTo>
                    <a:lnTo>
                      <a:pt x="76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6" name="Line 508"/>
              <p:cNvSpPr>
                <a:spLocks noChangeShapeType="1"/>
              </p:cNvSpPr>
              <p:nvPr/>
            </p:nvSpPr>
            <p:spPr bwMode="auto">
              <a:xfrm flipH="1">
                <a:off x="3651" y="2530"/>
                <a:ext cx="5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7" name="Line 509"/>
              <p:cNvSpPr>
                <a:spLocks noChangeShapeType="1"/>
              </p:cNvSpPr>
              <p:nvPr/>
            </p:nvSpPr>
            <p:spPr bwMode="auto">
              <a:xfrm>
                <a:off x="2502" y="3046"/>
                <a:ext cx="7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8" name="Line 510"/>
              <p:cNvSpPr>
                <a:spLocks noChangeShapeType="1"/>
              </p:cNvSpPr>
              <p:nvPr/>
            </p:nvSpPr>
            <p:spPr bwMode="auto">
              <a:xfrm>
                <a:off x="2586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29" name="Line 511"/>
              <p:cNvSpPr>
                <a:spLocks noChangeShapeType="1"/>
              </p:cNvSpPr>
              <p:nvPr/>
            </p:nvSpPr>
            <p:spPr bwMode="auto">
              <a:xfrm>
                <a:off x="2610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0" name="Line 512"/>
              <p:cNvSpPr>
                <a:spLocks noChangeShapeType="1"/>
              </p:cNvSpPr>
              <p:nvPr/>
            </p:nvSpPr>
            <p:spPr bwMode="auto">
              <a:xfrm>
                <a:off x="2682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1" name="Line 513"/>
              <p:cNvSpPr>
                <a:spLocks noChangeShapeType="1"/>
              </p:cNvSpPr>
              <p:nvPr/>
            </p:nvSpPr>
            <p:spPr bwMode="auto">
              <a:xfrm>
                <a:off x="2706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2" name="Line 514"/>
              <p:cNvSpPr>
                <a:spLocks noChangeShapeType="1"/>
              </p:cNvSpPr>
              <p:nvPr/>
            </p:nvSpPr>
            <p:spPr bwMode="auto">
              <a:xfrm>
                <a:off x="2778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3" name="Line 515"/>
              <p:cNvSpPr>
                <a:spLocks noChangeShapeType="1"/>
              </p:cNvSpPr>
              <p:nvPr/>
            </p:nvSpPr>
            <p:spPr bwMode="auto">
              <a:xfrm>
                <a:off x="2802" y="3046"/>
                <a:ext cx="61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4" name="Line 516"/>
              <p:cNvSpPr>
                <a:spLocks noChangeShapeType="1"/>
              </p:cNvSpPr>
              <p:nvPr/>
            </p:nvSpPr>
            <p:spPr bwMode="auto">
              <a:xfrm>
                <a:off x="2875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5" name="Line 517"/>
              <p:cNvSpPr>
                <a:spLocks noChangeShapeType="1"/>
              </p:cNvSpPr>
              <p:nvPr/>
            </p:nvSpPr>
            <p:spPr bwMode="auto">
              <a:xfrm>
                <a:off x="2899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6" name="Line 518"/>
              <p:cNvSpPr>
                <a:spLocks noChangeShapeType="1"/>
              </p:cNvSpPr>
              <p:nvPr/>
            </p:nvSpPr>
            <p:spPr bwMode="auto">
              <a:xfrm>
                <a:off x="2971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7" name="Line 519"/>
              <p:cNvSpPr>
                <a:spLocks noChangeShapeType="1"/>
              </p:cNvSpPr>
              <p:nvPr/>
            </p:nvSpPr>
            <p:spPr bwMode="auto">
              <a:xfrm>
                <a:off x="2995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8" name="Line 520"/>
              <p:cNvSpPr>
                <a:spLocks noChangeShapeType="1"/>
              </p:cNvSpPr>
              <p:nvPr/>
            </p:nvSpPr>
            <p:spPr bwMode="auto">
              <a:xfrm>
                <a:off x="3067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39" name="Line 521"/>
              <p:cNvSpPr>
                <a:spLocks noChangeShapeType="1"/>
              </p:cNvSpPr>
              <p:nvPr/>
            </p:nvSpPr>
            <p:spPr bwMode="auto">
              <a:xfrm>
                <a:off x="3091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0" name="Line 522"/>
              <p:cNvSpPr>
                <a:spLocks noChangeShapeType="1"/>
              </p:cNvSpPr>
              <p:nvPr/>
            </p:nvSpPr>
            <p:spPr bwMode="auto">
              <a:xfrm>
                <a:off x="3163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1" name="Line 523"/>
              <p:cNvSpPr>
                <a:spLocks noChangeShapeType="1"/>
              </p:cNvSpPr>
              <p:nvPr/>
            </p:nvSpPr>
            <p:spPr bwMode="auto">
              <a:xfrm>
                <a:off x="3187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2" name="Line 524"/>
              <p:cNvSpPr>
                <a:spLocks noChangeShapeType="1"/>
              </p:cNvSpPr>
              <p:nvPr/>
            </p:nvSpPr>
            <p:spPr bwMode="auto">
              <a:xfrm>
                <a:off x="3259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3" name="Line 525"/>
              <p:cNvSpPr>
                <a:spLocks noChangeShapeType="1"/>
              </p:cNvSpPr>
              <p:nvPr/>
            </p:nvSpPr>
            <p:spPr bwMode="auto">
              <a:xfrm>
                <a:off x="3283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4" name="Line 526"/>
              <p:cNvSpPr>
                <a:spLocks noChangeShapeType="1"/>
              </p:cNvSpPr>
              <p:nvPr/>
            </p:nvSpPr>
            <p:spPr bwMode="auto">
              <a:xfrm>
                <a:off x="3355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5" name="Line 527"/>
              <p:cNvSpPr>
                <a:spLocks noChangeShapeType="1"/>
              </p:cNvSpPr>
              <p:nvPr/>
            </p:nvSpPr>
            <p:spPr bwMode="auto">
              <a:xfrm>
                <a:off x="3379" y="3046"/>
                <a:ext cx="61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6" name="Line 528"/>
              <p:cNvSpPr>
                <a:spLocks noChangeShapeType="1"/>
              </p:cNvSpPr>
              <p:nvPr/>
            </p:nvSpPr>
            <p:spPr bwMode="auto">
              <a:xfrm>
                <a:off x="3452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7" name="Line 529"/>
              <p:cNvSpPr>
                <a:spLocks noChangeShapeType="1"/>
              </p:cNvSpPr>
              <p:nvPr/>
            </p:nvSpPr>
            <p:spPr bwMode="auto">
              <a:xfrm>
                <a:off x="3476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8" name="Line 530"/>
              <p:cNvSpPr>
                <a:spLocks noChangeShapeType="1"/>
              </p:cNvSpPr>
              <p:nvPr/>
            </p:nvSpPr>
            <p:spPr bwMode="auto">
              <a:xfrm>
                <a:off x="3548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49" name="Line 531"/>
              <p:cNvSpPr>
                <a:spLocks noChangeShapeType="1"/>
              </p:cNvSpPr>
              <p:nvPr/>
            </p:nvSpPr>
            <p:spPr bwMode="auto">
              <a:xfrm>
                <a:off x="3572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0" name="Line 532"/>
              <p:cNvSpPr>
                <a:spLocks noChangeShapeType="1"/>
              </p:cNvSpPr>
              <p:nvPr/>
            </p:nvSpPr>
            <p:spPr bwMode="auto">
              <a:xfrm>
                <a:off x="3644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1" name="Line 533"/>
              <p:cNvSpPr>
                <a:spLocks noChangeShapeType="1"/>
              </p:cNvSpPr>
              <p:nvPr/>
            </p:nvSpPr>
            <p:spPr bwMode="auto">
              <a:xfrm>
                <a:off x="3668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2" name="Line 534"/>
              <p:cNvSpPr>
                <a:spLocks noChangeShapeType="1"/>
              </p:cNvSpPr>
              <p:nvPr/>
            </p:nvSpPr>
            <p:spPr bwMode="auto">
              <a:xfrm>
                <a:off x="3740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3" name="Line 535"/>
              <p:cNvSpPr>
                <a:spLocks noChangeShapeType="1"/>
              </p:cNvSpPr>
              <p:nvPr/>
            </p:nvSpPr>
            <p:spPr bwMode="auto">
              <a:xfrm>
                <a:off x="3764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4" name="Line 536"/>
              <p:cNvSpPr>
                <a:spLocks noChangeShapeType="1"/>
              </p:cNvSpPr>
              <p:nvPr/>
            </p:nvSpPr>
            <p:spPr bwMode="auto">
              <a:xfrm>
                <a:off x="3836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5" name="Line 537"/>
              <p:cNvSpPr>
                <a:spLocks noChangeShapeType="1"/>
              </p:cNvSpPr>
              <p:nvPr/>
            </p:nvSpPr>
            <p:spPr bwMode="auto">
              <a:xfrm>
                <a:off x="3860" y="3046"/>
                <a:ext cx="60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6" name="Line 538"/>
              <p:cNvSpPr>
                <a:spLocks noChangeShapeType="1"/>
              </p:cNvSpPr>
              <p:nvPr/>
            </p:nvSpPr>
            <p:spPr bwMode="auto">
              <a:xfrm>
                <a:off x="3932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7" name="Line 539"/>
              <p:cNvSpPr>
                <a:spLocks noChangeShapeType="1"/>
              </p:cNvSpPr>
              <p:nvPr/>
            </p:nvSpPr>
            <p:spPr bwMode="auto">
              <a:xfrm>
                <a:off x="3956" y="3046"/>
                <a:ext cx="61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8" name="Line 540"/>
              <p:cNvSpPr>
                <a:spLocks noChangeShapeType="1"/>
              </p:cNvSpPr>
              <p:nvPr/>
            </p:nvSpPr>
            <p:spPr bwMode="auto">
              <a:xfrm>
                <a:off x="4029" y="3046"/>
                <a:ext cx="1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59" name="Line 541"/>
              <p:cNvSpPr>
                <a:spLocks noChangeShapeType="1"/>
              </p:cNvSpPr>
              <p:nvPr/>
            </p:nvSpPr>
            <p:spPr bwMode="auto">
              <a:xfrm>
                <a:off x="4053" y="3046"/>
                <a:ext cx="7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0" name="Line 542"/>
              <p:cNvSpPr>
                <a:spLocks noChangeShapeType="1"/>
              </p:cNvSpPr>
              <p:nvPr/>
            </p:nvSpPr>
            <p:spPr bwMode="auto">
              <a:xfrm>
                <a:off x="3647" y="2796"/>
                <a:ext cx="4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1" name="Line 543"/>
              <p:cNvSpPr>
                <a:spLocks noChangeShapeType="1"/>
              </p:cNvSpPr>
              <p:nvPr/>
            </p:nvSpPr>
            <p:spPr bwMode="auto">
              <a:xfrm flipV="1">
                <a:off x="3670" y="2771"/>
                <a:ext cx="0" cy="5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2" name="Line 544"/>
              <p:cNvSpPr>
                <a:spLocks noChangeShapeType="1"/>
              </p:cNvSpPr>
              <p:nvPr/>
            </p:nvSpPr>
            <p:spPr bwMode="auto">
              <a:xfrm>
                <a:off x="2639" y="2797"/>
                <a:ext cx="4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3" name="Line 545"/>
              <p:cNvSpPr>
                <a:spLocks noChangeShapeType="1"/>
              </p:cNvSpPr>
              <p:nvPr/>
            </p:nvSpPr>
            <p:spPr bwMode="auto">
              <a:xfrm flipV="1">
                <a:off x="2662" y="2772"/>
                <a:ext cx="0" cy="5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4" name="Line 546"/>
              <p:cNvSpPr>
                <a:spLocks noChangeShapeType="1"/>
              </p:cNvSpPr>
              <p:nvPr/>
            </p:nvSpPr>
            <p:spPr bwMode="auto">
              <a:xfrm flipV="1">
                <a:off x="3964" y="2885"/>
                <a:ext cx="0" cy="8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5" name="Line 547"/>
              <p:cNvSpPr>
                <a:spLocks noChangeShapeType="1"/>
              </p:cNvSpPr>
              <p:nvPr/>
            </p:nvSpPr>
            <p:spPr bwMode="auto">
              <a:xfrm>
                <a:off x="3928" y="2925"/>
                <a:ext cx="71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6" name="Line 548"/>
              <p:cNvSpPr>
                <a:spLocks noChangeShapeType="1"/>
              </p:cNvSpPr>
              <p:nvPr/>
            </p:nvSpPr>
            <p:spPr bwMode="auto">
              <a:xfrm>
                <a:off x="4077" y="3014"/>
                <a:ext cx="0" cy="6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7" name="Line 549"/>
              <p:cNvSpPr>
                <a:spLocks noChangeShapeType="1"/>
              </p:cNvSpPr>
              <p:nvPr/>
            </p:nvSpPr>
            <p:spPr bwMode="auto">
              <a:xfrm flipV="1">
                <a:off x="4081" y="3014"/>
                <a:ext cx="0" cy="6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8" name="Line 550"/>
              <p:cNvSpPr>
                <a:spLocks noChangeShapeType="1"/>
              </p:cNvSpPr>
              <p:nvPr/>
            </p:nvSpPr>
            <p:spPr bwMode="auto">
              <a:xfrm>
                <a:off x="4081" y="3017"/>
                <a:ext cx="4" cy="2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69" name="Line 551"/>
              <p:cNvSpPr>
                <a:spLocks noChangeShapeType="1"/>
              </p:cNvSpPr>
              <p:nvPr/>
            </p:nvSpPr>
            <p:spPr bwMode="auto">
              <a:xfrm flipV="1">
                <a:off x="4063" y="3026"/>
                <a:ext cx="0" cy="4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0" name="Line 552"/>
              <p:cNvSpPr>
                <a:spLocks noChangeShapeType="1"/>
              </p:cNvSpPr>
              <p:nvPr/>
            </p:nvSpPr>
            <p:spPr bwMode="auto">
              <a:xfrm flipV="1">
                <a:off x="4063" y="3026"/>
                <a:ext cx="14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1" name="Line 553"/>
              <p:cNvSpPr>
                <a:spLocks noChangeShapeType="1"/>
              </p:cNvSpPr>
              <p:nvPr/>
            </p:nvSpPr>
            <p:spPr bwMode="auto">
              <a:xfrm flipH="1">
                <a:off x="4063" y="3067"/>
                <a:ext cx="14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2" name="Line 554"/>
              <p:cNvSpPr>
                <a:spLocks noChangeShapeType="1"/>
              </p:cNvSpPr>
              <p:nvPr/>
            </p:nvSpPr>
            <p:spPr bwMode="auto">
              <a:xfrm flipV="1">
                <a:off x="4081" y="3054"/>
                <a:ext cx="4" cy="2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3" name="Line 555"/>
              <p:cNvSpPr>
                <a:spLocks noChangeShapeType="1"/>
              </p:cNvSpPr>
              <p:nvPr/>
            </p:nvSpPr>
            <p:spPr bwMode="auto">
              <a:xfrm>
                <a:off x="4077" y="3079"/>
                <a:ext cx="4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4" name="Line 556"/>
              <p:cNvSpPr>
                <a:spLocks noChangeShapeType="1"/>
              </p:cNvSpPr>
              <p:nvPr/>
            </p:nvSpPr>
            <p:spPr bwMode="auto">
              <a:xfrm flipH="1">
                <a:off x="4081" y="3039"/>
                <a:ext cx="4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5" name="Line 557"/>
              <p:cNvSpPr>
                <a:spLocks noChangeShapeType="1"/>
              </p:cNvSpPr>
              <p:nvPr/>
            </p:nvSpPr>
            <p:spPr bwMode="auto">
              <a:xfrm flipH="1" flipV="1">
                <a:off x="4081" y="3052"/>
                <a:ext cx="4" cy="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6" name="Line 558"/>
              <p:cNvSpPr>
                <a:spLocks noChangeShapeType="1"/>
              </p:cNvSpPr>
              <p:nvPr/>
            </p:nvSpPr>
            <p:spPr bwMode="auto">
              <a:xfrm>
                <a:off x="4081" y="3040"/>
                <a:ext cx="6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7" name="Line 559"/>
              <p:cNvSpPr>
                <a:spLocks noChangeShapeType="1"/>
              </p:cNvSpPr>
              <p:nvPr/>
            </p:nvSpPr>
            <p:spPr bwMode="auto">
              <a:xfrm>
                <a:off x="4077" y="3026"/>
                <a:ext cx="0" cy="4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8" name="Line 560"/>
              <p:cNvSpPr>
                <a:spLocks noChangeShapeType="1"/>
              </p:cNvSpPr>
              <p:nvPr/>
            </p:nvSpPr>
            <p:spPr bwMode="auto">
              <a:xfrm flipH="1">
                <a:off x="4081" y="3052"/>
                <a:ext cx="6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79" name="Line 561"/>
              <p:cNvSpPr>
                <a:spLocks noChangeShapeType="1"/>
              </p:cNvSpPr>
              <p:nvPr/>
            </p:nvSpPr>
            <p:spPr bwMode="auto">
              <a:xfrm flipV="1">
                <a:off x="4087" y="3040"/>
                <a:ext cx="0" cy="12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0" name="Line 562"/>
              <p:cNvSpPr>
                <a:spLocks noChangeShapeType="1"/>
              </p:cNvSpPr>
              <p:nvPr/>
            </p:nvSpPr>
            <p:spPr bwMode="auto">
              <a:xfrm flipH="1">
                <a:off x="4053" y="3046"/>
                <a:ext cx="42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1" name="Line 563"/>
              <p:cNvSpPr>
                <a:spLocks noChangeShapeType="1"/>
              </p:cNvSpPr>
              <p:nvPr/>
            </p:nvSpPr>
            <p:spPr bwMode="auto">
              <a:xfrm flipH="1">
                <a:off x="4077" y="3014"/>
                <a:ext cx="4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2" name="Freeform 564"/>
              <p:cNvSpPr>
                <a:spLocks/>
              </p:cNvSpPr>
              <p:nvPr/>
            </p:nvSpPr>
            <p:spPr bwMode="auto">
              <a:xfrm>
                <a:off x="3986" y="2825"/>
                <a:ext cx="165" cy="197"/>
              </a:xfrm>
              <a:custGeom>
                <a:avLst/>
                <a:gdLst>
                  <a:gd name="T0" fmla="*/ 0 w 994"/>
                  <a:gd name="T1" fmla="*/ 450 h 986"/>
                  <a:gd name="T2" fmla="*/ 126 w 994"/>
                  <a:gd name="T3" fmla="*/ 324 h 986"/>
                  <a:gd name="T4" fmla="*/ 252 w 994"/>
                  <a:gd name="T5" fmla="*/ 208 h 986"/>
                  <a:gd name="T6" fmla="*/ 376 w 994"/>
                  <a:gd name="T7" fmla="*/ 109 h 986"/>
                  <a:gd name="T8" fmla="*/ 497 w 994"/>
                  <a:gd name="T9" fmla="*/ 37 h 986"/>
                  <a:gd name="T10" fmla="*/ 555 w 994"/>
                  <a:gd name="T11" fmla="*/ 13 h 986"/>
                  <a:gd name="T12" fmla="*/ 613 w 994"/>
                  <a:gd name="T13" fmla="*/ 1 h 986"/>
                  <a:gd name="T14" fmla="*/ 669 w 994"/>
                  <a:gd name="T15" fmla="*/ 0 h 986"/>
                  <a:gd name="T16" fmla="*/ 724 w 994"/>
                  <a:gd name="T17" fmla="*/ 10 h 986"/>
                  <a:gd name="T18" fmla="*/ 777 w 994"/>
                  <a:gd name="T19" fmla="*/ 35 h 986"/>
                  <a:gd name="T20" fmla="*/ 829 w 994"/>
                  <a:gd name="T21" fmla="*/ 73 h 986"/>
                  <a:gd name="T22" fmla="*/ 876 w 994"/>
                  <a:gd name="T23" fmla="*/ 123 h 986"/>
                  <a:gd name="T24" fmla="*/ 918 w 994"/>
                  <a:gd name="T25" fmla="*/ 181 h 986"/>
                  <a:gd name="T26" fmla="*/ 953 w 994"/>
                  <a:gd name="T27" fmla="*/ 245 h 986"/>
                  <a:gd name="T28" fmla="*/ 979 w 994"/>
                  <a:gd name="T29" fmla="*/ 313 h 986"/>
                  <a:gd name="T30" fmla="*/ 993 w 994"/>
                  <a:gd name="T31" fmla="*/ 381 h 986"/>
                  <a:gd name="T32" fmla="*/ 994 w 994"/>
                  <a:gd name="T33" fmla="*/ 446 h 986"/>
                  <a:gd name="T34" fmla="*/ 981 w 994"/>
                  <a:gd name="T35" fmla="*/ 506 h 986"/>
                  <a:gd name="T36" fmla="*/ 952 w 994"/>
                  <a:gd name="T37" fmla="*/ 558 h 986"/>
                  <a:gd name="T38" fmla="*/ 908 w 994"/>
                  <a:gd name="T39" fmla="*/ 601 h 986"/>
                  <a:gd name="T40" fmla="*/ 852 w 994"/>
                  <a:gd name="T41" fmla="*/ 639 h 986"/>
                  <a:gd name="T42" fmla="*/ 600 w 994"/>
                  <a:gd name="T43" fmla="*/ 775 h 986"/>
                  <a:gd name="T44" fmla="*/ 548 w 994"/>
                  <a:gd name="T45" fmla="*/ 818 h 986"/>
                  <a:gd name="T46" fmla="*/ 510 w 994"/>
                  <a:gd name="T47" fmla="*/ 867 h 986"/>
                  <a:gd name="T48" fmla="*/ 465 w 994"/>
                  <a:gd name="T49" fmla="*/ 986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94" h="986">
                    <a:moveTo>
                      <a:pt x="0" y="450"/>
                    </a:moveTo>
                    <a:lnTo>
                      <a:pt x="126" y="324"/>
                    </a:lnTo>
                    <a:lnTo>
                      <a:pt x="252" y="208"/>
                    </a:lnTo>
                    <a:lnTo>
                      <a:pt x="376" y="109"/>
                    </a:lnTo>
                    <a:lnTo>
                      <a:pt x="497" y="37"/>
                    </a:lnTo>
                    <a:lnTo>
                      <a:pt x="555" y="13"/>
                    </a:lnTo>
                    <a:lnTo>
                      <a:pt x="613" y="1"/>
                    </a:lnTo>
                    <a:lnTo>
                      <a:pt x="669" y="0"/>
                    </a:lnTo>
                    <a:lnTo>
                      <a:pt x="724" y="10"/>
                    </a:lnTo>
                    <a:lnTo>
                      <a:pt x="777" y="35"/>
                    </a:lnTo>
                    <a:lnTo>
                      <a:pt x="829" y="73"/>
                    </a:lnTo>
                    <a:lnTo>
                      <a:pt x="876" y="123"/>
                    </a:lnTo>
                    <a:lnTo>
                      <a:pt x="918" y="181"/>
                    </a:lnTo>
                    <a:lnTo>
                      <a:pt x="953" y="245"/>
                    </a:lnTo>
                    <a:lnTo>
                      <a:pt x="979" y="313"/>
                    </a:lnTo>
                    <a:lnTo>
                      <a:pt x="993" y="381"/>
                    </a:lnTo>
                    <a:lnTo>
                      <a:pt x="994" y="446"/>
                    </a:lnTo>
                    <a:lnTo>
                      <a:pt x="981" y="506"/>
                    </a:lnTo>
                    <a:lnTo>
                      <a:pt x="952" y="558"/>
                    </a:lnTo>
                    <a:lnTo>
                      <a:pt x="908" y="601"/>
                    </a:lnTo>
                    <a:lnTo>
                      <a:pt x="852" y="639"/>
                    </a:lnTo>
                    <a:lnTo>
                      <a:pt x="600" y="775"/>
                    </a:lnTo>
                    <a:lnTo>
                      <a:pt x="548" y="818"/>
                    </a:lnTo>
                    <a:lnTo>
                      <a:pt x="510" y="867"/>
                    </a:lnTo>
                    <a:lnTo>
                      <a:pt x="465" y="986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3" name="Freeform 565"/>
              <p:cNvSpPr>
                <a:spLocks/>
              </p:cNvSpPr>
              <p:nvPr/>
            </p:nvSpPr>
            <p:spPr bwMode="auto">
              <a:xfrm>
                <a:off x="3981" y="2826"/>
                <a:ext cx="82" cy="82"/>
              </a:xfrm>
              <a:custGeom>
                <a:avLst/>
                <a:gdLst>
                  <a:gd name="T0" fmla="*/ 0 w 491"/>
                  <a:gd name="T1" fmla="*/ 412 h 412"/>
                  <a:gd name="T2" fmla="*/ 124 w 491"/>
                  <a:gd name="T3" fmla="*/ 291 h 412"/>
                  <a:gd name="T4" fmla="*/ 238 w 491"/>
                  <a:gd name="T5" fmla="*/ 189 h 412"/>
                  <a:gd name="T6" fmla="*/ 356 w 491"/>
                  <a:gd name="T7" fmla="*/ 96 h 412"/>
                  <a:gd name="T8" fmla="*/ 491 w 491"/>
                  <a:gd name="T9" fmla="*/ 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412">
                    <a:moveTo>
                      <a:pt x="0" y="412"/>
                    </a:moveTo>
                    <a:lnTo>
                      <a:pt x="124" y="291"/>
                    </a:lnTo>
                    <a:lnTo>
                      <a:pt x="238" y="189"/>
                    </a:lnTo>
                    <a:lnTo>
                      <a:pt x="356" y="96"/>
                    </a:lnTo>
                    <a:lnTo>
                      <a:pt x="491" y="0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4" name="Line 566"/>
              <p:cNvSpPr>
                <a:spLocks noChangeShapeType="1"/>
              </p:cNvSpPr>
              <p:nvPr/>
            </p:nvSpPr>
            <p:spPr bwMode="auto">
              <a:xfrm flipV="1">
                <a:off x="4011" y="2729"/>
                <a:ext cx="0" cy="146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5" name="Line 567"/>
              <p:cNvSpPr>
                <a:spLocks noChangeShapeType="1"/>
              </p:cNvSpPr>
              <p:nvPr/>
            </p:nvSpPr>
            <p:spPr bwMode="auto">
              <a:xfrm flipV="1">
                <a:off x="4016" y="2701"/>
                <a:ext cx="0" cy="16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6" name="Line 568"/>
              <p:cNvSpPr>
                <a:spLocks noChangeShapeType="1"/>
              </p:cNvSpPr>
              <p:nvPr/>
            </p:nvSpPr>
            <p:spPr bwMode="auto">
              <a:xfrm flipV="1">
                <a:off x="4021" y="2696"/>
                <a:ext cx="0" cy="16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7" name="Line 569"/>
              <p:cNvSpPr>
                <a:spLocks noChangeShapeType="1"/>
              </p:cNvSpPr>
              <p:nvPr/>
            </p:nvSpPr>
            <p:spPr bwMode="auto">
              <a:xfrm flipV="1">
                <a:off x="4030" y="2696"/>
                <a:ext cx="0" cy="15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8" name="Line 570"/>
              <p:cNvSpPr>
                <a:spLocks noChangeShapeType="1"/>
              </p:cNvSpPr>
              <p:nvPr/>
            </p:nvSpPr>
            <p:spPr bwMode="auto">
              <a:xfrm>
                <a:off x="4035" y="2863"/>
                <a:ext cx="0" cy="53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89" name="Freeform 571"/>
              <p:cNvSpPr>
                <a:spLocks/>
              </p:cNvSpPr>
              <p:nvPr/>
            </p:nvSpPr>
            <p:spPr bwMode="auto">
              <a:xfrm>
                <a:off x="4063" y="2814"/>
                <a:ext cx="98" cy="200"/>
              </a:xfrm>
              <a:custGeom>
                <a:avLst/>
                <a:gdLst>
                  <a:gd name="T0" fmla="*/ 0 w 589"/>
                  <a:gd name="T1" fmla="*/ 61 h 1004"/>
                  <a:gd name="T2" fmla="*/ 93 w 589"/>
                  <a:gd name="T3" fmla="*/ 19 h 1004"/>
                  <a:gd name="T4" fmla="*/ 184 w 589"/>
                  <a:gd name="T5" fmla="*/ 0 h 1004"/>
                  <a:gd name="T6" fmla="*/ 272 w 589"/>
                  <a:gd name="T7" fmla="*/ 9 h 1004"/>
                  <a:gd name="T8" fmla="*/ 355 w 589"/>
                  <a:gd name="T9" fmla="*/ 48 h 1004"/>
                  <a:gd name="T10" fmla="*/ 435 w 589"/>
                  <a:gd name="T11" fmla="*/ 117 h 1004"/>
                  <a:gd name="T12" fmla="*/ 502 w 589"/>
                  <a:gd name="T13" fmla="*/ 207 h 1004"/>
                  <a:gd name="T14" fmla="*/ 554 w 589"/>
                  <a:gd name="T15" fmla="*/ 311 h 1004"/>
                  <a:gd name="T16" fmla="*/ 585 w 589"/>
                  <a:gd name="T17" fmla="*/ 418 h 1004"/>
                  <a:gd name="T18" fmla="*/ 589 w 589"/>
                  <a:gd name="T19" fmla="*/ 522 h 1004"/>
                  <a:gd name="T20" fmla="*/ 580 w 589"/>
                  <a:gd name="T21" fmla="*/ 570 h 1004"/>
                  <a:gd name="T22" fmla="*/ 562 w 589"/>
                  <a:gd name="T23" fmla="*/ 615 h 1004"/>
                  <a:gd name="T24" fmla="*/ 501 w 589"/>
                  <a:gd name="T25" fmla="*/ 688 h 1004"/>
                  <a:gd name="T26" fmla="*/ 414 w 589"/>
                  <a:gd name="T27" fmla="*/ 747 h 1004"/>
                  <a:gd name="T28" fmla="*/ 222 w 589"/>
                  <a:gd name="T29" fmla="*/ 856 h 1004"/>
                  <a:gd name="T30" fmla="*/ 141 w 589"/>
                  <a:gd name="T31" fmla="*/ 923 h 1004"/>
                  <a:gd name="T32" fmla="*/ 80 w 589"/>
                  <a:gd name="T33" fmla="*/ 1004 h 10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9" h="1004">
                    <a:moveTo>
                      <a:pt x="0" y="61"/>
                    </a:moveTo>
                    <a:lnTo>
                      <a:pt x="93" y="19"/>
                    </a:lnTo>
                    <a:lnTo>
                      <a:pt x="184" y="0"/>
                    </a:lnTo>
                    <a:lnTo>
                      <a:pt x="272" y="9"/>
                    </a:lnTo>
                    <a:lnTo>
                      <a:pt x="355" y="48"/>
                    </a:lnTo>
                    <a:lnTo>
                      <a:pt x="435" y="117"/>
                    </a:lnTo>
                    <a:lnTo>
                      <a:pt x="502" y="207"/>
                    </a:lnTo>
                    <a:lnTo>
                      <a:pt x="554" y="311"/>
                    </a:lnTo>
                    <a:lnTo>
                      <a:pt x="585" y="418"/>
                    </a:lnTo>
                    <a:lnTo>
                      <a:pt x="589" y="522"/>
                    </a:lnTo>
                    <a:lnTo>
                      <a:pt x="580" y="570"/>
                    </a:lnTo>
                    <a:lnTo>
                      <a:pt x="562" y="615"/>
                    </a:lnTo>
                    <a:lnTo>
                      <a:pt x="501" y="688"/>
                    </a:lnTo>
                    <a:lnTo>
                      <a:pt x="414" y="747"/>
                    </a:lnTo>
                    <a:lnTo>
                      <a:pt x="222" y="856"/>
                    </a:lnTo>
                    <a:lnTo>
                      <a:pt x="141" y="923"/>
                    </a:lnTo>
                    <a:lnTo>
                      <a:pt x="80" y="1004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0" name="Line 572"/>
              <p:cNvSpPr>
                <a:spLocks noChangeShapeType="1"/>
              </p:cNvSpPr>
              <p:nvPr/>
            </p:nvSpPr>
            <p:spPr bwMode="auto">
              <a:xfrm flipV="1">
                <a:off x="4088" y="2801"/>
                <a:ext cx="13" cy="1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1" name="Line 573"/>
              <p:cNvSpPr>
                <a:spLocks noChangeShapeType="1"/>
              </p:cNvSpPr>
              <p:nvPr/>
            </p:nvSpPr>
            <p:spPr bwMode="auto">
              <a:xfrm>
                <a:off x="4063" y="2838"/>
                <a:ext cx="0" cy="559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2" name="Line 574"/>
              <p:cNvSpPr>
                <a:spLocks noChangeShapeType="1"/>
              </p:cNvSpPr>
              <p:nvPr/>
            </p:nvSpPr>
            <p:spPr bwMode="auto">
              <a:xfrm flipV="1">
                <a:off x="4063" y="2696"/>
                <a:ext cx="0" cy="13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3" name="Freeform 575"/>
              <p:cNvSpPr>
                <a:spLocks/>
              </p:cNvSpPr>
              <p:nvPr/>
            </p:nvSpPr>
            <p:spPr bwMode="auto">
              <a:xfrm>
                <a:off x="3759" y="2871"/>
                <a:ext cx="102" cy="108"/>
              </a:xfrm>
              <a:custGeom>
                <a:avLst/>
                <a:gdLst>
                  <a:gd name="T0" fmla="*/ 1 w 611"/>
                  <a:gd name="T1" fmla="*/ 297 h 540"/>
                  <a:gd name="T2" fmla="*/ 7 w 611"/>
                  <a:gd name="T3" fmla="*/ 330 h 540"/>
                  <a:gd name="T4" fmla="*/ 17 w 611"/>
                  <a:gd name="T5" fmla="*/ 361 h 540"/>
                  <a:gd name="T6" fmla="*/ 31 w 611"/>
                  <a:gd name="T7" fmla="*/ 391 h 540"/>
                  <a:gd name="T8" fmla="*/ 50 w 611"/>
                  <a:gd name="T9" fmla="*/ 419 h 540"/>
                  <a:gd name="T10" fmla="*/ 73 w 611"/>
                  <a:gd name="T11" fmla="*/ 445 h 540"/>
                  <a:gd name="T12" fmla="*/ 99 w 611"/>
                  <a:gd name="T13" fmla="*/ 468 h 540"/>
                  <a:gd name="T14" fmla="*/ 127 w 611"/>
                  <a:gd name="T15" fmla="*/ 489 h 540"/>
                  <a:gd name="T16" fmla="*/ 158 w 611"/>
                  <a:gd name="T17" fmla="*/ 507 h 540"/>
                  <a:gd name="T18" fmla="*/ 192 w 611"/>
                  <a:gd name="T19" fmla="*/ 520 h 540"/>
                  <a:gd name="T20" fmla="*/ 226 w 611"/>
                  <a:gd name="T21" fmla="*/ 531 h 540"/>
                  <a:gd name="T22" fmla="*/ 263 w 611"/>
                  <a:gd name="T23" fmla="*/ 537 h 540"/>
                  <a:gd name="T24" fmla="*/ 299 w 611"/>
                  <a:gd name="T25" fmla="*/ 540 h 540"/>
                  <a:gd name="T26" fmla="*/ 336 w 611"/>
                  <a:gd name="T27" fmla="*/ 538 h 540"/>
                  <a:gd name="T28" fmla="*/ 373 w 611"/>
                  <a:gd name="T29" fmla="*/ 533 h 540"/>
                  <a:gd name="T30" fmla="*/ 408 w 611"/>
                  <a:gd name="T31" fmla="*/ 523 h 540"/>
                  <a:gd name="T32" fmla="*/ 442 w 611"/>
                  <a:gd name="T33" fmla="*/ 511 h 540"/>
                  <a:gd name="T34" fmla="*/ 474 w 611"/>
                  <a:gd name="T35" fmla="*/ 494 h 540"/>
                  <a:gd name="T36" fmla="*/ 504 w 611"/>
                  <a:gd name="T37" fmla="*/ 475 h 540"/>
                  <a:gd name="T38" fmla="*/ 530 w 611"/>
                  <a:gd name="T39" fmla="*/ 453 h 540"/>
                  <a:gd name="T40" fmla="*/ 553 w 611"/>
                  <a:gd name="T41" fmla="*/ 428 h 540"/>
                  <a:gd name="T42" fmla="*/ 573 w 611"/>
                  <a:gd name="T43" fmla="*/ 399 h 540"/>
                  <a:gd name="T44" fmla="*/ 589 w 611"/>
                  <a:gd name="T45" fmla="*/ 370 h 540"/>
                  <a:gd name="T46" fmla="*/ 601 w 611"/>
                  <a:gd name="T47" fmla="*/ 339 h 540"/>
                  <a:gd name="T48" fmla="*/ 608 w 611"/>
                  <a:gd name="T49" fmla="*/ 308 h 540"/>
                  <a:gd name="T50" fmla="*/ 611 w 611"/>
                  <a:gd name="T51" fmla="*/ 276 h 540"/>
                  <a:gd name="T52" fmla="*/ 610 w 611"/>
                  <a:gd name="T53" fmla="*/ 242 h 540"/>
                  <a:gd name="T54" fmla="*/ 604 w 611"/>
                  <a:gd name="T55" fmla="*/ 211 h 540"/>
                  <a:gd name="T56" fmla="*/ 593 w 611"/>
                  <a:gd name="T57" fmla="*/ 180 h 540"/>
                  <a:gd name="T58" fmla="*/ 579 w 611"/>
                  <a:gd name="T59" fmla="*/ 150 h 540"/>
                  <a:gd name="T60" fmla="*/ 560 w 611"/>
                  <a:gd name="T61" fmla="*/ 122 h 540"/>
                  <a:gd name="T62" fmla="*/ 539 w 611"/>
                  <a:gd name="T63" fmla="*/ 95 h 540"/>
                  <a:gd name="T64" fmla="*/ 513 w 611"/>
                  <a:gd name="T65" fmla="*/ 72 h 540"/>
                  <a:gd name="T66" fmla="*/ 485 w 611"/>
                  <a:gd name="T67" fmla="*/ 51 h 540"/>
                  <a:gd name="T68" fmla="*/ 453 w 611"/>
                  <a:gd name="T69" fmla="*/ 33 h 540"/>
                  <a:gd name="T70" fmla="*/ 420 w 611"/>
                  <a:gd name="T71" fmla="*/ 19 h 540"/>
                  <a:gd name="T72" fmla="*/ 386 w 611"/>
                  <a:gd name="T73" fmla="*/ 9 h 540"/>
                  <a:gd name="T74" fmla="*/ 349 w 611"/>
                  <a:gd name="T75" fmla="*/ 3 h 540"/>
                  <a:gd name="T76" fmla="*/ 312 w 611"/>
                  <a:gd name="T77" fmla="*/ 0 h 540"/>
                  <a:gd name="T78" fmla="*/ 276 w 611"/>
                  <a:gd name="T79" fmla="*/ 1 h 540"/>
                  <a:gd name="T80" fmla="*/ 239 w 611"/>
                  <a:gd name="T81" fmla="*/ 6 h 540"/>
                  <a:gd name="T82" fmla="*/ 204 w 611"/>
                  <a:gd name="T83" fmla="*/ 15 h 540"/>
                  <a:gd name="T84" fmla="*/ 170 w 611"/>
                  <a:gd name="T85" fmla="*/ 28 h 540"/>
                  <a:gd name="T86" fmla="*/ 138 w 611"/>
                  <a:gd name="T87" fmla="*/ 43 h 540"/>
                  <a:gd name="T88" fmla="*/ 108 w 611"/>
                  <a:gd name="T89" fmla="*/ 63 h 540"/>
                  <a:gd name="T90" fmla="*/ 81 w 611"/>
                  <a:gd name="T91" fmla="*/ 85 h 540"/>
                  <a:gd name="T92" fmla="*/ 57 w 611"/>
                  <a:gd name="T93" fmla="*/ 111 h 540"/>
                  <a:gd name="T94" fmla="*/ 37 w 611"/>
                  <a:gd name="T95" fmla="*/ 138 h 540"/>
                  <a:gd name="T96" fmla="*/ 22 w 611"/>
                  <a:gd name="T97" fmla="*/ 167 h 540"/>
                  <a:gd name="T98" fmla="*/ 10 w 611"/>
                  <a:gd name="T99" fmla="*/ 199 h 540"/>
                  <a:gd name="T100" fmla="*/ 2 w 611"/>
                  <a:gd name="T101" fmla="*/ 230 h 540"/>
                  <a:gd name="T102" fmla="*/ 0 w 611"/>
                  <a:gd name="T103" fmla="*/ 262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11" h="540">
                    <a:moveTo>
                      <a:pt x="1" y="297"/>
                    </a:moveTo>
                    <a:lnTo>
                      <a:pt x="7" y="330"/>
                    </a:lnTo>
                    <a:lnTo>
                      <a:pt x="17" y="361"/>
                    </a:lnTo>
                    <a:lnTo>
                      <a:pt x="31" y="391"/>
                    </a:lnTo>
                    <a:lnTo>
                      <a:pt x="50" y="419"/>
                    </a:lnTo>
                    <a:lnTo>
                      <a:pt x="73" y="445"/>
                    </a:lnTo>
                    <a:lnTo>
                      <a:pt x="99" y="468"/>
                    </a:lnTo>
                    <a:lnTo>
                      <a:pt x="127" y="489"/>
                    </a:lnTo>
                    <a:lnTo>
                      <a:pt x="158" y="507"/>
                    </a:lnTo>
                    <a:lnTo>
                      <a:pt x="192" y="520"/>
                    </a:lnTo>
                    <a:lnTo>
                      <a:pt x="226" y="531"/>
                    </a:lnTo>
                    <a:lnTo>
                      <a:pt x="263" y="537"/>
                    </a:lnTo>
                    <a:lnTo>
                      <a:pt x="299" y="540"/>
                    </a:lnTo>
                    <a:lnTo>
                      <a:pt x="336" y="538"/>
                    </a:lnTo>
                    <a:lnTo>
                      <a:pt x="373" y="533"/>
                    </a:lnTo>
                    <a:lnTo>
                      <a:pt x="408" y="523"/>
                    </a:lnTo>
                    <a:lnTo>
                      <a:pt x="442" y="511"/>
                    </a:lnTo>
                    <a:lnTo>
                      <a:pt x="474" y="494"/>
                    </a:lnTo>
                    <a:lnTo>
                      <a:pt x="504" y="475"/>
                    </a:lnTo>
                    <a:lnTo>
                      <a:pt x="530" y="453"/>
                    </a:lnTo>
                    <a:lnTo>
                      <a:pt x="553" y="428"/>
                    </a:lnTo>
                    <a:lnTo>
                      <a:pt x="573" y="399"/>
                    </a:lnTo>
                    <a:lnTo>
                      <a:pt x="589" y="370"/>
                    </a:lnTo>
                    <a:lnTo>
                      <a:pt x="601" y="339"/>
                    </a:lnTo>
                    <a:lnTo>
                      <a:pt x="608" y="308"/>
                    </a:lnTo>
                    <a:lnTo>
                      <a:pt x="611" y="276"/>
                    </a:lnTo>
                    <a:lnTo>
                      <a:pt x="610" y="242"/>
                    </a:lnTo>
                    <a:lnTo>
                      <a:pt x="604" y="211"/>
                    </a:lnTo>
                    <a:lnTo>
                      <a:pt x="593" y="180"/>
                    </a:lnTo>
                    <a:lnTo>
                      <a:pt x="579" y="150"/>
                    </a:lnTo>
                    <a:lnTo>
                      <a:pt x="560" y="122"/>
                    </a:lnTo>
                    <a:lnTo>
                      <a:pt x="539" y="95"/>
                    </a:lnTo>
                    <a:lnTo>
                      <a:pt x="513" y="72"/>
                    </a:lnTo>
                    <a:lnTo>
                      <a:pt x="485" y="51"/>
                    </a:lnTo>
                    <a:lnTo>
                      <a:pt x="453" y="33"/>
                    </a:lnTo>
                    <a:lnTo>
                      <a:pt x="420" y="19"/>
                    </a:lnTo>
                    <a:lnTo>
                      <a:pt x="386" y="9"/>
                    </a:lnTo>
                    <a:lnTo>
                      <a:pt x="349" y="3"/>
                    </a:lnTo>
                    <a:lnTo>
                      <a:pt x="312" y="0"/>
                    </a:lnTo>
                    <a:lnTo>
                      <a:pt x="276" y="1"/>
                    </a:lnTo>
                    <a:lnTo>
                      <a:pt x="239" y="6"/>
                    </a:lnTo>
                    <a:lnTo>
                      <a:pt x="204" y="15"/>
                    </a:lnTo>
                    <a:lnTo>
                      <a:pt x="170" y="28"/>
                    </a:lnTo>
                    <a:lnTo>
                      <a:pt x="138" y="43"/>
                    </a:lnTo>
                    <a:lnTo>
                      <a:pt x="108" y="63"/>
                    </a:lnTo>
                    <a:lnTo>
                      <a:pt x="81" y="85"/>
                    </a:lnTo>
                    <a:lnTo>
                      <a:pt x="57" y="111"/>
                    </a:lnTo>
                    <a:lnTo>
                      <a:pt x="37" y="138"/>
                    </a:lnTo>
                    <a:lnTo>
                      <a:pt x="22" y="167"/>
                    </a:lnTo>
                    <a:lnTo>
                      <a:pt x="10" y="199"/>
                    </a:lnTo>
                    <a:lnTo>
                      <a:pt x="2" y="230"/>
                    </a:lnTo>
                    <a:lnTo>
                      <a:pt x="0" y="262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4" name="Freeform 576"/>
              <p:cNvSpPr>
                <a:spLocks/>
              </p:cNvSpPr>
              <p:nvPr/>
            </p:nvSpPr>
            <p:spPr bwMode="auto">
              <a:xfrm>
                <a:off x="3654" y="2778"/>
                <a:ext cx="33" cy="35"/>
              </a:xfrm>
              <a:custGeom>
                <a:avLst/>
                <a:gdLst>
                  <a:gd name="T0" fmla="*/ 198 w 198"/>
                  <a:gd name="T1" fmla="*/ 88 h 176"/>
                  <a:gd name="T2" fmla="*/ 170 w 198"/>
                  <a:gd name="T3" fmla="*/ 26 h 176"/>
                  <a:gd name="T4" fmla="*/ 99 w 198"/>
                  <a:gd name="T5" fmla="*/ 0 h 176"/>
                  <a:gd name="T6" fmla="*/ 29 w 198"/>
                  <a:gd name="T7" fmla="*/ 26 h 176"/>
                  <a:gd name="T8" fmla="*/ 0 w 198"/>
                  <a:gd name="T9" fmla="*/ 88 h 176"/>
                  <a:gd name="T10" fmla="*/ 29 w 198"/>
                  <a:gd name="T11" fmla="*/ 150 h 176"/>
                  <a:gd name="T12" fmla="*/ 99 w 198"/>
                  <a:gd name="T13" fmla="*/ 176 h 176"/>
                  <a:gd name="T14" fmla="*/ 170 w 198"/>
                  <a:gd name="T15" fmla="*/ 150 h 176"/>
                  <a:gd name="T16" fmla="*/ 198 w 198"/>
                  <a:gd name="T17" fmla="*/ 8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8" h="176">
                    <a:moveTo>
                      <a:pt x="198" y="88"/>
                    </a:moveTo>
                    <a:lnTo>
                      <a:pt x="170" y="26"/>
                    </a:lnTo>
                    <a:lnTo>
                      <a:pt x="99" y="0"/>
                    </a:lnTo>
                    <a:lnTo>
                      <a:pt x="29" y="26"/>
                    </a:lnTo>
                    <a:lnTo>
                      <a:pt x="0" y="88"/>
                    </a:lnTo>
                    <a:lnTo>
                      <a:pt x="29" y="150"/>
                    </a:lnTo>
                    <a:lnTo>
                      <a:pt x="99" y="176"/>
                    </a:lnTo>
                    <a:lnTo>
                      <a:pt x="170" y="150"/>
                    </a:lnTo>
                    <a:lnTo>
                      <a:pt x="198" y="88"/>
                    </a:lnTo>
                    <a:close/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5" name="Freeform 577"/>
              <p:cNvSpPr>
                <a:spLocks/>
              </p:cNvSpPr>
              <p:nvPr/>
            </p:nvSpPr>
            <p:spPr bwMode="auto">
              <a:xfrm>
                <a:off x="3648" y="2772"/>
                <a:ext cx="45" cy="46"/>
              </a:xfrm>
              <a:custGeom>
                <a:avLst/>
                <a:gdLst>
                  <a:gd name="T0" fmla="*/ 206 w 271"/>
                  <a:gd name="T1" fmla="*/ 226 h 226"/>
                  <a:gd name="T2" fmla="*/ 271 w 271"/>
                  <a:gd name="T3" fmla="*/ 154 h 226"/>
                  <a:gd name="T4" fmla="*/ 264 w 271"/>
                  <a:gd name="T5" fmla="*/ 63 h 226"/>
                  <a:gd name="T6" fmla="*/ 187 w 271"/>
                  <a:gd name="T7" fmla="*/ 0 h 226"/>
                  <a:gd name="T8" fmla="*/ 83 w 271"/>
                  <a:gd name="T9" fmla="*/ 0 h 226"/>
                  <a:gd name="T10" fmla="*/ 7 w 271"/>
                  <a:gd name="T11" fmla="*/ 63 h 226"/>
                  <a:gd name="T12" fmla="*/ 0 w 271"/>
                  <a:gd name="T13" fmla="*/ 154 h 226"/>
                  <a:gd name="T14" fmla="*/ 65 w 271"/>
                  <a:gd name="T15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1" h="226">
                    <a:moveTo>
                      <a:pt x="206" y="226"/>
                    </a:moveTo>
                    <a:lnTo>
                      <a:pt x="271" y="154"/>
                    </a:lnTo>
                    <a:lnTo>
                      <a:pt x="264" y="63"/>
                    </a:lnTo>
                    <a:lnTo>
                      <a:pt x="187" y="0"/>
                    </a:lnTo>
                    <a:lnTo>
                      <a:pt x="83" y="0"/>
                    </a:lnTo>
                    <a:lnTo>
                      <a:pt x="7" y="63"/>
                    </a:lnTo>
                    <a:lnTo>
                      <a:pt x="0" y="154"/>
                    </a:lnTo>
                    <a:lnTo>
                      <a:pt x="65" y="226"/>
                    </a:lnTo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6" name="Freeform 578"/>
              <p:cNvSpPr>
                <a:spLocks/>
              </p:cNvSpPr>
              <p:nvPr/>
            </p:nvSpPr>
            <p:spPr bwMode="auto">
              <a:xfrm>
                <a:off x="3659" y="2783"/>
                <a:ext cx="23" cy="25"/>
              </a:xfrm>
              <a:custGeom>
                <a:avLst/>
                <a:gdLst>
                  <a:gd name="T0" fmla="*/ 142 w 142"/>
                  <a:gd name="T1" fmla="*/ 63 h 126"/>
                  <a:gd name="T2" fmla="*/ 122 w 142"/>
                  <a:gd name="T3" fmla="*/ 19 h 126"/>
                  <a:gd name="T4" fmla="*/ 71 w 142"/>
                  <a:gd name="T5" fmla="*/ 0 h 126"/>
                  <a:gd name="T6" fmla="*/ 21 w 142"/>
                  <a:gd name="T7" fmla="*/ 19 h 126"/>
                  <a:gd name="T8" fmla="*/ 0 w 142"/>
                  <a:gd name="T9" fmla="*/ 63 h 126"/>
                  <a:gd name="T10" fmla="*/ 21 w 142"/>
                  <a:gd name="T11" fmla="*/ 108 h 126"/>
                  <a:gd name="T12" fmla="*/ 71 w 142"/>
                  <a:gd name="T13" fmla="*/ 126 h 126"/>
                  <a:gd name="T14" fmla="*/ 122 w 142"/>
                  <a:gd name="T15" fmla="*/ 108 h 126"/>
                  <a:gd name="T16" fmla="*/ 142 w 142"/>
                  <a:gd name="T17" fmla="*/ 6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26">
                    <a:moveTo>
                      <a:pt x="142" y="63"/>
                    </a:moveTo>
                    <a:lnTo>
                      <a:pt x="122" y="19"/>
                    </a:lnTo>
                    <a:lnTo>
                      <a:pt x="71" y="0"/>
                    </a:lnTo>
                    <a:lnTo>
                      <a:pt x="21" y="19"/>
                    </a:lnTo>
                    <a:lnTo>
                      <a:pt x="0" y="63"/>
                    </a:lnTo>
                    <a:lnTo>
                      <a:pt x="21" y="108"/>
                    </a:lnTo>
                    <a:lnTo>
                      <a:pt x="71" y="126"/>
                    </a:lnTo>
                    <a:lnTo>
                      <a:pt x="122" y="108"/>
                    </a:lnTo>
                    <a:lnTo>
                      <a:pt x="142" y="63"/>
                    </a:lnTo>
                    <a:close/>
                  </a:path>
                </a:pathLst>
              </a:cu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7" name="Line 579"/>
              <p:cNvSpPr>
                <a:spLocks noChangeShapeType="1"/>
              </p:cNvSpPr>
              <p:nvPr/>
            </p:nvSpPr>
            <p:spPr bwMode="auto">
              <a:xfrm>
                <a:off x="3661" y="2798"/>
                <a:ext cx="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8" name="Line 580"/>
              <p:cNvSpPr>
                <a:spLocks noChangeShapeType="1"/>
              </p:cNvSpPr>
              <p:nvPr/>
            </p:nvSpPr>
            <p:spPr bwMode="auto">
              <a:xfrm flipH="1">
                <a:off x="3661" y="2793"/>
                <a:ext cx="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99" name="Line 581"/>
              <p:cNvSpPr>
                <a:spLocks noChangeShapeType="1"/>
              </p:cNvSpPr>
              <p:nvPr/>
            </p:nvSpPr>
            <p:spPr bwMode="auto">
              <a:xfrm>
                <a:off x="3661" y="2793"/>
                <a:ext cx="0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0" name="Line 582"/>
              <p:cNvSpPr>
                <a:spLocks noChangeShapeType="1"/>
              </p:cNvSpPr>
              <p:nvPr/>
            </p:nvSpPr>
            <p:spPr bwMode="auto">
              <a:xfrm>
                <a:off x="3673" y="2798"/>
                <a:ext cx="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1" name="Line 583"/>
              <p:cNvSpPr>
                <a:spLocks noChangeShapeType="1"/>
              </p:cNvSpPr>
              <p:nvPr/>
            </p:nvSpPr>
            <p:spPr bwMode="auto">
              <a:xfrm flipH="1">
                <a:off x="3673" y="2793"/>
                <a:ext cx="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2" name="Line 584"/>
              <p:cNvSpPr>
                <a:spLocks noChangeShapeType="1"/>
              </p:cNvSpPr>
              <p:nvPr/>
            </p:nvSpPr>
            <p:spPr bwMode="auto">
              <a:xfrm flipV="1">
                <a:off x="3676" y="2793"/>
                <a:ext cx="0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3" name="Line 585"/>
              <p:cNvSpPr>
                <a:spLocks noChangeShapeType="1"/>
              </p:cNvSpPr>
              <p:nvPr/>
            </p:nvSpPr>
            <p:spPr bwMode="auto">
              <a:xfrm>
                <a:off x="3665" y="2793"/>
                <a:ext cx="0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4" name="Line 586"/>
              <p:cNvSpPr>
                <a:spLocks noChangeShapeType="1"/>
              </p:cNvSpPr>
              <p:nvPr/>
            </p:nvSpPr>
            <p:spPr bwMode="auto">
              <a:xfrm>
                <a:off x="3668" y="2802"/>
                <a:ext cx="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5" name="Line 587"/>
              <p:cNvSpPr>
                <a:spLocks noChangeShapeType="1"/>
              </p:cNvSpPr>
              <p:nvPr/>
            </p:nvSpPr>
            <p:spPr bwMode="auto">
              <a:xfrm flipV="1">
                <a:off x="3673" y="2798"/>
                <a:ext cx="0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6" name="Line 588"/>
              <p:cNvSpPr>
                <a:spLocks noChangeShapeType="1"/>
              </p:cNvSpPr>
              <p:nvPr/>
            </p:nvSpPr>
            <p:spPr bwMode="auto">
              <a:xfrm>
                <a:off x="3668" y="2806"/>
                <a:ext cx="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7" name="Line 589"/>
              <p:cNvSpPr>
                <a:spLocks noChangeShapeType="1"/>
              </p:cNvSpPr>
              <p:nvPr/>
            </p:nvSpPr>
            <p:spPr bwMode="auto">
              <a:xfrm>
                <a:off x="3668" y="2798"/>
                <a:ext cx="0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8" name="Line 590"/>
              <p:cNvSpPr>
                <a:spLocks noChangeShapeType="1"/>
              </p:cNvSpPr>
              <p:nvPr/>
            </p:nvSpPr>
            <p:spPr bwMode="auto">
              <a:xfrm>
                <a:off x="3668" y="2786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09" name="Line 591"/>
              <p:cNvSpPr>
                <a:spLocks noChangeShapeType="1"/>
              </p:cNvSpPr>
              <p:nvPr/>
            </p:nvSpPr>
            <p:spPr bwMode="auto">
              <a:xfrm flipV="1">
                <a:off x="3673" y="2786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0" name="Line 592"/>
              <p:cNvSpPr>
                <a:spLocks noChangeShapeType="1"/>
              </p:cNvSpPr>
              <p:nvPr/>
            </p:nvSpPr>
            <p:spPr bwMode="auto">
              <a:xfrm flipH="1">
                <a:off x="3668" y="2786"/>
                <a:ext cx="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1" name="Line 593"/>
              <p:cNvSpPr>
                <a:spLocks noChangeShapeType="1"/>
              </p:cNvSpPr>
              <p:nvPr/>
            </p:nvSpPr>
            <p:spPr bwMode="auto">
              <a:xfrm flipH="1">
                <a:off x="3668" y="2790"/>
                <a:ext cx="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2" name="Line 594"/>
              <p:cNvSpPr>
                <a:spLocks noChangeShapeType="1"/>
              </p:cNvSpPr>
              <p:nvPr/>
            </p:nvSpPr>
            <p:spPr bwMode="auto">
              <a:xfrm flipV="1">
                <a:off x="3680" y="2793"/>
                <a:ext cx="0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3" name="Line 595"/>
              <p:cNvSpPr>
                <a:spLocks noChangeShapeType="1"/>
              </p:cNvSpPr>
              <p:nvPr/>
            </p:nvSpPr>
            <p:spPr bwMode="auto">
              <a:xfrm flipV="1">
                <a:off x="2672" y="2794"/>
                <a:ext cx="0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4" name="Line 596"/>
              <p:cNvSpPr>
                <a:spLocks noChangeShapeType="1"/>
              </p:cNvSpPr>
              <p:nvPr/>
            </p:nvSpPr>
            <p:spPr bwMode="auto">
              <a:xfrm flipH="1">
                <a:off x="2660" y="2791"/>
                <a:ext cx="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5" name="Line 597"/>
              <p:cNvSpPr>
                <a:spLocks noChangeShapeType="1"/>
              </p:cNvSpPr>
              <p:nvPr/>
            </p:nvSpPr>
            <p:spPr bwMode="auto">
              <a:xfrm flipH="1">
                <a:off x="2660" y="2787"/>
                <a:ext cx="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6" name="Line 598"/>
              <p:cNvSpPr>
                <a:spLocks noChangeShapeType="1"/>
              </p:cNvSpPr>
              <p:nvPr/>
            </p:nvSpPr>
            <p:spPr bwMode="auto">
              <a:xfrm flipV="1">
                <a:off x="2665" y="2787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7" name="Line 599"/>
              <p:cNvSpPr>
                <a:spLocks noChangeShapeType="1"/>
              </p:cNvSpPr>
              <p:nvPr/>
            </p:nvSpPr>
            <p:spPr bwMode="auto">
              <a:xfrm>
                <a:off x="2660" y="2787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8" name="Line 600"/>
              <p:cNvSpPr>
                <a:spLocks noChangeShapeType="1"/>
              </p:cNvSpPr>
              <p:nvPr/>
            </p:nvSpPr>
            <p:spPr bwMode="auto">
              <a:xfrm>
                <a:off x="2660" y="2799"/>
                <a:ext cx="0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19" name="Line 601"/>
              <p:cNvSpPr>
                <a:spLocks noChangeShapeType="1"/>
              </p:cNvSpPr>
              <p:nvPr/>
            </p:nvSpPr>
            <p:spPr bwMode="auto">
              <a:xfrm>
                <a:off x="2660" y="2807"/>
                <a:ext cx="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20" name="Line 602"/>
              <p:cNvSpPr>
                <a:spLocks noChangeShapeType="1"/>
              </p:cNvSpPr>
              <p:nvPr/>
            </p:nvSpPr>
            <p:spPr bwMode="auto">
              <a:xfrm flipV="1">
                <a:off x="2665" y="2799"/>
                <a:ext cx="0" cy="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21" name="Line 603"/>
              <p:cNvSpPr>
                <a:spLocks noChangeShapeType="1"/>
              </p:cNvSpPr>
              <p:nvPr/>
            </p:nvSpPr>
            <p:spPr bwMode="auto">
              <a:xfrm>
                <a:off x="2660" y="2802"/>
                <a:ext cx="5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22" name="Line 604"/>
              <p:cNvSpPr>
                <a:spLocks noChangeShapeType="1"/>
              </p:cNvSpPr>
              <p:nvPr/>
            </p:nvSpPr>
            <p:spPr bwMode="auto">
              <a:xfrm>
                <a:off x="2657" y="2794"/>
                <a:ext cx="0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23" name="Line 605"/>
              <p:cNvSpPr>
                <a:spLocks noChangeShapeType="1"/>
              </p:cNvSpPr>
              <p:nvPr/>
            </p:nvSpPr>
            <p:spPr bwMode="auto">
              <a:xfrm flipV="1">
                <a:off x="2668" y="2794"/>
                <a:ext cx="0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24" name="Line 606"/>
              <p:cNvSpPr>
                <a:spLocks noChangeShapeType="1"/>
              </p:cNvSpPr>
              <p:nvPr/>
            </p:nvSpPr>
            <p:spPr bwMode="auto">
              <a:xfrm flipH="1">
                <a:off x="2665" y="2794"/>
                <a:ext cx="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25" name="Line 607"/>
              <p:cNvSpPr>
                <a:spLocks noChangeShapeType="1"/>
              </p:cNvSpPr>
              <p:nvPr/>
            </p:nvSpPr>
            <p:spPr bwMode="auto">
              <a:xfrm>
                <a:off x="2665" y="2799"/>
                <a:ext cx="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26" name="Line 608"/>
              <p:cNvSpPr>
                <a:spLocks noChangeShapeType="1"/>
              </p:cNvSpPr>
              <p:nvPr/>
            </p:nvSpPr>
            <p:spPr bwMode="auto">
              <a:xfrm>
                <a:off x="2653" y="2794"/>
                <a:ext cx="0" cy="5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27" name="Line 609"/>
              <p:cNvSpPr>
                <a:spLocks noChangeShapeType="1"/>
              </p:cNvSpPr>
              <p:nvPr/>
            </p:nvSpPr>
            <p:spPr bwMode="auto">
              <a:xfrm flipH="1">
                <a:off x="2653" y="2794"/>
                <a:ext cx="7" cy="0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611"/>
            <p:cNvSpPr>
              <a:spLocks noChangeShapeType="1"/>
            </p:cNvSpPr>
            <p:nvPr/>
          </p:nvSpPr>
          <p:spPr bwMode="auto">
            <a:xfrm>
              <a:off x="4211638" y="4601814"/>
              <a:ext cx="111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12"/>
            <p:cNvSpPr>
              <a:spLocks/>
            </p:cNvSpPr>
            <p:nvPr/>
          </p:nvSpPr>
          <p:spPr bwMode="auto">
            <a:xfrm>
              <a:off x="4206876" y="4578002"/>
              <a:ext cx="38100" cy="39688"/>
            </a:xfrm>
            <a:custGeom>
              <a:avLst/>
              <a:gdLst>
                <a:gd name="T0" fmla="*/ 143 w 143"/>
                <a:gd name="T1" fmla="*/ 63 h 126"/>
                <a:gd name="T2" fmla="*/ 122 w 143"/>
                <a:gd name="T3" fmla="*/ 18 h 126"/>
                <a:gd name="T4" fmla="*/ 73 w 143"/>
                <a:gd name="T5" fmla="*/ 0 h 126"/>
                <a:gd name="T6" fmla="*/ 22 w 143"/>
                <a:gd name="T7" fmla="*/ 18 h 126"/>
                <a:gd name="T8" fmla="*/ 0 w 143"/>
                <a:gd name="T9" fmla="*/ 63 h 126"/>
                <a:gd name="T10" fmla="*/ 22 w 143"/>
                <a:gd name="T11" fmla="*/ 107 h 126"/>
                <a:gd name="T12" fmla="*/ 73 w 143"/>
                <a:gd name="T13" fmla="*/ 126 h 126"/>
                <a:gd name="T14" fmla="*/ 122 w 143"/>
                <a:gd name="T15" fmla="*/ 107 h 126"/>
                <a:gd name="T16" fmla="*/ 143 w 143"/>
                <a:gd name="T17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26">
                  <a:moveTo>
                    <a:pt x="143" y="63"/>
                  </a:moveTo>
                  <a:lnTo>
                    <a:pt x="122" y="18"/>
                  </a:lnTo>
                  <a:lnTo>
                    <a:pt x="73" y="0"/>
                  </a:lnTo>
                  <a:lnTo>
                    <a:pt x="22" y="18"/>
                  </a:lnTo>
                  <a:lnTo>
                    <a:pt x="0" y="63"/>
                  </a:lnTo>
                  <a:lnTo>
                    <a:pt x="22" y="107"/>
                  </a:lnTo>
                  <a:lnTo>
                    <a:pt x="73" y="126"/>
                  </a:lnTo>
                  <a:lnTo>
                    <a:pt x="122" y="107"/>
                  </a:lnTo>
                  <a:lnTo>
                    <a:pt x="143" y="63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13"/>
            <p:cNvSpPr>
              <a:spLocks/>
            </p:cNvSpPr>
            <p:nvPr/>
          </p:nvSpPr>
          <p:spPr bwMode="auto">
            <a:xfrm>
              <a:off x="4189413" y="4560539"/>
              <a:ext cx="73025" cy="71438"/>
            </a:xfrm>
            <a:custGeom>
              <a:avLst/>
              <a:gdLst>
                <a:gd name="T0" fmla="*/ 216 w 276"/>
                <a:gd name="T1" fmla="*/ 222 h 222"/>
                <a:gd name="T2" fmla="*/ 276 w 276"/>
                <a:gd name="T3" fmla="*/ 149 h 222"/>
                <a:gd name="T4" fmla="*/ 264 w 276"/>
                <a:gd name="T5" fmla="*/ 61 h 222"/>
                <a:gd name="T6" fmla="*/ 188 w 276"/>
                <a:gd name="T7" fmla="*/ 0 h 222"/>
                <a:gd name="T8" fmla="*/ 88 w 276"/>
                <a:gd name="T9" fmla="*/ 0 h 222"/>
                <a:gd name="T10" fmla="*/ 12 w 276"/>
                <a:gd name="T11" fmla="*/ 61 h 222"/>
                <a:gd name="T12" fmla="*/ 0 w 276"/>
                <a:gd name="T13" fmla="*/ 149 h 222"/>
                <a:gd name="T14" fmla="*/ 59 w 276"/>
                <a:gd name="T15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22">
                  <a:moveTo>
                    <a:pt x="216" y="222"/>
                  </a:moveTo>
                  <a:lnTo>
                    <a:pt x="276" y="149"/>
                  </a:lnTo>
                  <a:lnTo>
                    <a:pt x="264" y="61"/>
                  </a:lnTo>
                  <a:lnTo>
                    <a:pt x="188" y="0"/>
                  </a:lnTo>
                  <a:lnTo>
                    <a:pt x="88" y="0"/>
                  </a:lnTo>
                  <a:lnTo>
                    <a:pt x="12" y="61"/>
                  </a:lnTo>
                  <a:lnTo>
                    <a:pt x="0" y="149"/>
                  </a:lnTo>
                  <a:lnTo>
                    <a:pt x="59" y="22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14"/>
            <p:cNvSpPr>
              <a:spLocks/>
            </p:cNvSpPr>
            <p:nvPr/>
          </p:nvSpPr>
          <p:spPr bwMode="auto">
            <a:xfrm>
              <a:off x="4200526" y="4570064"/>
              <a:ext cx="52388" cy="55563"/>
            </a:xfrm>
            <a:custGeom>
              <a:avLst/>
              <a:gdLst>
                <a:gd name="T0" fmla="*/ 200 w 200"/>
                <a:gd name="T1" fmla="*/ 88 h 176"/>
                <a:gd name="T2" fmla="*/ 170 w 200"/>
                <a:gd name="T3" fmla="*/ 26 h 176"/>
                <a:gd name="T4" fmla="*/ 101 w 200"/>
                <a:gd name="T5" fmla="*/ 0 h 176"/>
                <a:gd name="T6" fmla="*/ 30 w 200"/>
                <a:gd name="T7" fmla="*/ 26 h 176"/>
                <a:gd name="T8" fmla="*/ 0 w 200"/>
                <a:gd name="T9" fmla="*/ 88 h 176"/>
                <a:gd name="T10" fmla="*/ 30 w 200"/>
                <a:gd name="T11" fmla="*/ 150 h 176"/>
                <a:gd name="T12" fmla="*/ 101 w 200"/>
                <a:gd name="T13" fmla="*/ 176 h 176"/>
                <a:gd name="T14" fmla="*/ 170 w 200"/>
                <a:gd name="T15" fmla="*/ 150 h 176"/>
                <a:gd name="T16" fmla="*/ 200 w 200"/>
                <a:gd name="T17" fmla="*/ 8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176">
                  <a:moveTo>
                    <a:pt x="200" y="88"/>
                  </a:moveTo>
                  <a:lnTo>
                    <a:pt x="170" y="26"/>
                  </a:lnTo>
                  <a:lnTo>
                    <a:pt x="101" y="0"/>
                  </a:lnTo>
                  <a:lnTo>
                    <a:pt x="30" y="26"/>
                  </a:lnTo>
                  <a:lnTo>
                    <a:pt x="0" y="88"/>
                  </a:lnTo>
                  <a:lnTo>
                    <a:pt x="30" y="150"/>
                  </a:lnTo>
                  <a:lnTo>
                    <a:pt x="101" y="176"/>
                  </a:lnTo>
                  <a:lnTo>
                    <a:pt x="170" y="150"/>
                  </a:lnTo>
                  <a:lnTo>
                    <a:pt x="200" y="88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615"/>
            <p:cNvSpPr>
              <a:spLocks noChangeShapeType="1"/>
            </p:cNvSpPr>
            <p:nvPr/>
          </p:nvSpPr>
          <p:spPr bwMode="auto">
            <a:xfrm flipV="1">
              <a:off x="5765801" y="4504977"/>
              <a:ext cx="0" cy="1270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616"/>
            <p:cNvSpPr>
              <a:spLocks noChangeShapeType="1"/>
            </p:cNvSpPr>
            <p:nvPr/>
          </p:nvSpPr>
          <p:spPr bwMode="auto">
            <a:xfrm>
              <a:off x="6254751" y="4801839"/>
              <a:ext cx="7620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617"/>
            <p:cNvSpPr>
              <a:spLocks noChangeShapeType="1"/>
            </p:cNvSpPr>
            <p:nvPr/>
          </p:nvSpPr>
          <p:spPr bwMode="auto">
            <a:xfrm flipV="1">
              <a:off x="6292851" y="4762152"/>
              <a:ext cx="0" cy="793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18"/>
            <p:cNvSpPr>
              <a:spLocks/>
            </p:cNvSpPr>
            <p:nvPr/>
          </p:nvSpPr>
          <p:spPr bwMode="auto">
            <a:xfrm>
              <a:off x="6265863" y="4774852"/>
              <a:ext cx="52388" cy="55563"/>
            </a:xfrm>
            <a:custGeom>
              <a:avLst/>
              <a:gdLst>
                <a:gd name="T0" fmla="*/ 199 w 199"/>
                <a:gd name="T1" fmla="*/ 87 h 175"/>
                <a:gd name="T2" fmla="*/ 170 w 199"/>
                <a:gd name="T3" fmla="*/ 26 h 175"/>
                <a:gd name="T4" fmla="*/ 100 w 199"/>
                <a:gd name="T5" fmla="*/ 0 h 175"/>
                <a:gd name="T6" fmla="*/ 30 w 199"/>
                <a:gd name="T7" fmla="*/ 26 h 175"/>
                <a:gd name="T8" fmla="*/ 0 w 199"/>
                <a:gd name="T9" fmla="*/ 87 h 175"/>
                <a:gd name="T10" fmla="*/ 30 w 199"/>
                <a:gd name="T11" fmla="*/ 150 h 175"/>
                <a:gd name="T12" fmla="*/ 100 w 199"/>
                <a:gd name="T13" fmla="*/ 175 h 175"/>
                <a:gd name="T14" fmla="*/ 170 w 199"/>
                <a:gd name="T15" fmla="*/ 150 h 175"/>
                <a:gd name="T16" fmla="*/ 199 w 199"/>
                <a:gd name="T17" fmla="*/ 8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175">
                  <a:moveTo>
                    <a:pt x="199" y="87"/>
                  </a:moveTo>
                  <a:lnTo>
                    <a:pt x="170" y="26"/>
                  </a:lnTo>
                  <a:lnTo>
                    <a:pt x="100" y="0"/>
                  </a:lnTo>
                  <a:lnTo>
                    <a:pt x="30" y="26"/>
                  </a:lnTo>
                  <a:lnTo>
                    <a:pt x="0" y="87"/>
                  </a:lnTo>
                  <a:lnTo>
                    <a:pt x="30" y="150"/>
                  </a:lnTo>
                  <a:lnTo>
                    <a:pt x="100" y="175"/>
                  </a:lnTo>
                  <a:lnTo>
                    <a:pt x="170" y="150"/>
                  </a:lnTo>
                  <a:lnTo>
                    <a:pt x="199" y="87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19"/>
            <p:cNvSpPr>
              <a:spLocks/>
            </p:cNvSpPr>
            <p:nvPr/>
          </p:nvSpPr>
          <p:spPr bwMode="auto">
            <a:xfrm>
              <a:off x="6273801" y="4782789"/>
              <a:ext cx="38100" cy="39688"/>
            </a:xfrm>
            <a:custGeom>
              <a:avLst/>
              <a:gdLst>
                <a:gd name="T0" fmla="*/ 141 w 141"/>
                <a:gd name="T1" fmla="*/ 62 h 125"/>
                <a:gd name="T2" fmla="*/ 121 w 141"/>
                <a:gd name="T3" fmla="*/ 19 h 125"/>
                <a:gd name="T4" fmla="*/ 71 w 141"/>
                <a:gd name="T5" fmla="*/ 0 h 125"/>
                <a:gd name="T6" fmla="*/ 21 w 141"/>
                <a:gd name="T7" fmla="*/ 19 h 125"/>
                <a:gd name="T8" fmla="*/ 0 w 141"/>
                <a:gd name="T9" fmla="*/ 62 h 125"/>
                <a:gd name="T10" fmla="*/ 21 w 141"/>
                <a:gd name="T11" fmla="*/ 107 h 125"/>
                <a:gd name="T12" fmla="*/ 71 w 141"/>
                <a:gd name="T13" fmla="*/ 125 h 125"/>
                <a:gd name="T14" fmla="*/ 121 w 141"/>
                <a:gd name="T15" fmla="*/ 107 h 125"/>
                <a:gd name="T16" fmla="*/ 141 w 141"/>
                <a:gd name="T17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25">
                  <a:moveTo>
                    <a:pt x="141" y="62"/>
                  </a:moveTo>
                  <a:lnTo>
                    <a:pt x="121" y="19"/>
                  </a:lnTo>
                  <a:lnTo>
                    <a:pt x="71" y="0"/>
                  </a:lnTo>
                  <a:lnTo>
                    <a:pt x="21" y="19"/>
                  </a:lnTo>
                  <a:lnTo>
                    <a:pt x="0" y="62"/>
                  </a:lnTo>
                  <a:lnTo>
                    <a:pt x="21" y="107"/>
                  </a:lnTo>
                  <a:lnTo>
                    <a:pt x="71" y="125"/>
                  </a:lnTo>
                  <a:lnTo>
                    <a:pt x="121" y="107"/>
                  </a:lnTo>
                  <a:lnTo>
                    <a:pt x="141" y="62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620"/>
            <p:cNvSpPr>
              <a:spLocks noChangeShapeType="1"/>
            </p:cNvSpPr>
            <p:nvPr/>
          </p:nvSpPr>
          <p:spPr bwMode="auto">
            <a:xfrm>
              <a:off x="6276976" y="4806602"/>
              <a:ext cx="111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621"/>
            <p:cNvSpPr>
              <a:spLocks noChangeShapeType="1"/>
            </p:cNvSpPr>
            <p:nvPr/>
          </p:nvSpPr>
          <p:spPr bwMode="auto">
            <a:xfrm flipH="1">
              <a:off x="6276976" y="4798664"/>
              <a:ext cx="111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622"/>
            <p:cNvSpPr>
              <a:spLocks noChangeShapeType="1"/>
            </p:cNvSpPr>
            <p:nvPr/>
          </p:nvSpPr>
          <p:spPr bwMode="auto">
            <a:xfrm>
              <a:off x="6276976" y="4798664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623"/>
            <p:cNvSpPr>
              <a:spLocks noChangeShapeType="1"/>
            </p:cNvSpPr>
            <p:nvPr/>
          </p:nvSpPr>
          <p:spPr bwMode="auto">
            <a:xfrm>
              <a:off x="6296026" y="4806602"/>
              <a:ext cx="111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624"/>
            <p:cNvSpPr>
              <a:spLocks noChangeShapeType="1"/>
            </p:cNvSpPr>
            <p:nvPr/>
          </p:nvSpPr>
          <p:spPr bwMode="auto">
            <a:xfrm flipH="1">
              <a:off x="6296026" y="4798664"/>
              <a:ext cx="1111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625"/>
            <p:cNvSpPr>
              <a:spLocks noChangeShapeType="1"/>
            </p:cNvSpPr>
            <p:nvPr/>
          </p:nvSpPr>
          <p:spPr bwMode="auto">
            <a:xfrm flipV="1">
              <a:off x="6300788" y="4798664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626"/>
            <p:cNvSpPr>
              <a:spLocks noChangeShapeType="1"/>
            </p:cNvSpPr>
            <p:nvPr/>
          </p:nvSpPr>
          <p:spPr bwMode="auto">
            <a:xfrm>
              <a:off x="6283326" y="4798664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627"/>
            <p:cNvSpPr>
              <a:spLocks noChangeShapeType="1"/>
            </p:cNvSpPr>
            <p:nvPr/>
          </p:nvSpPr>
          <p:spPr bwMode="auto">
            <a:xfrm>
              <a:off x="6288088" y="4811364"/>
              <a:ext cx="79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628"/>
            <p:cNvSpPr>
              <a:spLocks noChangeShapeType="1"/>
            </p:cNvSpPr>
            <p:nvPr/>
          </p:nvSpPr>
          <p:spPr bwMode="auto">
            <a:xfrm flipV="1">
              <a:off x="6296026" y="4806602"/>
              <a:ext cx="0" cy="111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629"/>
            <p:cNvSpPr>
              <a:spLocks noChangeShapeType="1"/>
            </p:cNvSpPr>
            <p:nvPr/>
          </p:nvSpPr>
          <p:spPr bwMode="auto">
            <a:xfrm>
              <a:off x="6288088" y="4817714"/>
              <a:ext cx="79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630"/>
            <p:cNvSpPr>
              <a:spLocks noChangeShapeType="1"/>
            </p:cNvSpPr>
            <p:nvPr/>
          </p:nvSpPr>
          <p:spPr bwMode="auto">
            <a:xfrm>
              <a:off x="6288088" y="4806602"/>
              <a:ext cx="0" cy="111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631"/>
            <p:cNvSpPr>
              <a:spLocks noChangeShapeType="1"/>
            </p:cNvSpPr>
            <p:nvPr/>
          </p:nvSpPr>
          <p:spPr bwMode="auto">
            <a:xfrm>
              <a:off x="6288088" y="4785964"/>
              <a:ext cx="0" cy="127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632"/>
            <p:cNvSpPr>
              <a:spLocks noChangeShapeType="1"/>
            </p:cNvSpPr>
            <p:nvPr/>
          </p:nvSpPr>
          <p:spPr bwMode="auto">
            <a:xfrm flipV="1">
              <a:off x="6296026" y="4785964"/>
              <a:ext cx="0" cy="127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633"/>
            <p:cNvSpPr>
              <a:spLocks noChangeShapeType="1"/>
            </p:cNvSpPr>
            <p:nvPr/>
          </p:nvSpPr>
          <p:spPr bwMode="auto">
            <a:xfrm flipH="1">
              <a:off x="6288088" y="4785964"/>
              <a:ext cx="79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634"/>
            <p:cNvSpPr>
              <a:spLocks noChangeShapeType="1"/>
            </p:cNvSpPr>
            <p:nvPr/>
          </p:nvSpPr>
          <p:spPr bwMode="auto">
            <a:xfrm flipH="1">
              <a:off x="6288088" y="4792314"/>
              <a:ext cx="79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635"/>
            <p:cNvSpPr>
              <a:spLocks noChangeShapeType="1"/>
            </p:cNvSpPr>
            <p:nvPr/>
          </p:nvSpPr>
          <p:spPr bwMode="auto">
            <a:xfrm flipV="1">
              <a:off x="6307138" y="4798664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36"/>
            <p:cNvSpPr>
              <a:spLocks/>
            </p:cNvSpPr>
            <p:nvPr/>
          </p:nvSpPr>
          <p:spPr bwMode="auto">
            <a:xfrm>
              <a:off x="6254751" y="4762152"/>
              <a:ext cx="76200" cy="79375"/>
            </a:xfrm>
            <a:custGeom>
              <a:avLst/>
              <a:gdLst>
                <a:gd name="T0" fmla="*/ 285 w 285"/>
                <a:gd name="T1" fmla="*/ 125 h 251"/>
                <a:gd name="T2" fmla="*/ 242 w 285"/>
                <a:gd name="T3" fmla="*/ 37 h 251"/>
                <a:gd name="T4" fmla="*/ 142 w 285"/>
                <a:gd name="T5" fmla="*/ 0 h 251"/>
                <a:gd name="T6" fmla="*/ 41 w 285"/>
                <a:gd name="T7" fmla="*/ 37 h 251"/>
                <a:gd name="T8" fmla="*/ 0 w 285"/>
                <a:gd name="T9" fmla="*/ 125 h 251"/>
                <a:gd name="T10" fmla="*/ 41 w 285"/>
                <a:gd name="T11" fmla="*/ 214 h 251"/>
                <a:gd name="T12" fmla="*/ 142 w 285"/>
                <a:gd name="T13" fmla="*/ 251 h 251"/>
                <a:gd name="T14" fmla="*/ 242 w 285"/>
                <a:gd name="T15" fmla="*/ 214 h 251"/>
                <a:gd name="T16" fmla="*/ 285 w 285"/>
                <a:gd name="T17" fmla="*/ 125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51">
                  <a:moveTo>
                    <a:pt x="285" y="125"/>
                  </a:moveTo>
                  <a:lnTo>
                    <a:pt x="242" y="37"/>
                  </a:lnTo>
                  <a:lnTo>
                    <a:pt x="142" y="0"/>
                  </a:lnTo>
                  <a:lnTo>
                    <a:pt x="41" y="37"/>
                  </a:lnTo>
                  <a:lnTo>
                    <a:pt x="0" y="125"/>
                  </a:lnTo>
                  <a:lnTo>
                    <a:pt x="41" y="214"/>
                  </a:lnTo>
                  <a:lnTo>
                    <a:pt x="142" y="251"/>
                  </a:lnTo>
                  <a:lnTo>
                    <a:pt x="242" y="214"/>
                  </a:lnTo>
                  <a:lnTo>
                    <a:pt x="285" y="125"/>
                  </a:lnTo>
                  <a:close/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37"/>
            <p:cNvSpPr>
              <a:spLocks noChangeShapeType="1"/>
            </p:cNvSpPr>
            <p:nvPr/>
          </p:nvSpPr>
          <p:spPr bwMode="auto">
            <a:xfrm>
              <a:off x="4302126" y="4517677"/>
              <a:ext cx="49212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638"/>
            <p:cNvSpPr>
              <a:spLocks noChangeShapeType="1"/>
            </p:cNvSpPr>
            <p:nvPr/>
          </p:nvSpPr>
          <p:spPr bwMode="auto">
            <a:xfrm>
              <a:off x="4794251" y="4517677"/>
              <a:ext cx="5032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639"/>
            <p:cNvSpPr>
              <a:spLocks noChangeShapeType="1"/>
            </p:cNvSpPr>
            <p:nvPr/>
          </p:nvSpPr>
          <p:spPr bwMode="auto">
            <a:xfrm>
              <a:off x="5297488" y="4517677"/>
              <a:ext cx="45402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640"/>
            <p:cNvSpPr>
              <a:spLocks noChangeShapeType="1"/>
            </p:cNvSpPr>
            <p:nvPr/>
          </p:nvSpPr>
          <p:spPr bwMode="auto">
            <a:xfrm flipV="1">
              <a:off x="4060826" y="4047777"/>
              <a:ext cx="0" cy="1270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648"/>
            <p:cNvSpPr>
              <a:spLocks noChangeShapeType="1"/>
            </p:cNvSpPr>
            <p:nvPr/>
          </p:nvSpPr>
          <p:spPr bwMode="auto">
            <a:xfrm flipV="1">
              <a:off x="4060826" y="3920777"/>
              <a:ext cx="0" cy="1270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649"/>
            <p:cNvSpPr>
              <a:spLocks noChangeShapeType="1"/>
            </p:cNvSpPr>
            <p:nvPr/>
          </p:nvSpPr>
          <p:spPr bwMode="auto">
            <a:xfrm flipV="1">
              <a:off x="5886451" y="3920777"/>
              <a:ext cx="0" cy="25400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650"/>
            <p:cNvSpPr>
              <a:spLocks noChangeShapeType="1"/>
            </p:cNvSpPr>
            <p:nvPr/>
          </p:nvSpPr>
          <p:spPr bwMode="auto">
            <a:xfrm>
              <a:off x="4151313" y="3952527"/>
              <a:ext cx="16446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51"/>
            <p:cNvSpPr>
              <a:spLocks/>
            </p:cNvSpPr>
            <p:nvPr/>
          </p:nvSpPr>
          <p:spPr bwMode="auto">
            <a:xfrm>
              <a:off x="4060826" y="3936652"/>
              <a:ext cx="90488" cy="33338"/>
            </a:xfrm>
            <a:custGeom>
              <a:avLst/>
              <a:gdLst>
                <a:gd name="T0" fmla="*/ 341 w 341"/>
                <a:gd name="T1" fmla="*/ 0 h 101"/>
                <a:gd name="T2" fmla="*/ 341 w 341"/>
                <a:gd name="T3" fmla="*/ 101 h 101"/>
                <a:gd name="T4" fmla="*/ 0 w 341"/>
                <a:gd name="T5" fmla="*/ 50 h 101"/>
                <a:gd name="T6" fmla="*/ 341 w 341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1" h="101">
                  <a:moveTo>
                    <a:pt x="341" y="0"/>
                  </a:moveTo>
                  <a:lnTo>
                    <a:pt x="341" y="101"/>
                  </a:lnTo>
                  <a:lnTo>
                    <a:pt x="0" y="50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52"/>
            <p:cNvSpPr>
              <a:spLocks/>
            </p:cNvSpPr>
            <p:nvPr/>
          </p:nvSpPr>
          <p:spPr bwMode="auto">
            <a:xfrm>
              <a:off x="5795963" y="3936652"/>
              <a:ext cx="90488" cy="33338"/>
            </a:xfrm>
            <a:custGeom>
              <a:avLst/>
              <a:gdLst>
                <a:gd name="T0" fmla="*/ 0 w 341"/>
                <a:gd name="T1" fmla="*/ 0 h 101"/>
                <a:gd name="T2" fmla="*/ 0 w 341"/>
                <a:gd name="T3" fmla="*/ 101 h 101"/>
                <a:gd name="T4" fmla="*/ 341 w 341"/>
                <a:gd name="T5" fmla="*/ 50 h 101"/>
                <a:gd name="T6" fmla="*/ 0 w 341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1" h="101">
                  <a:moveTo>
                    <a:pt x="0" y="0"/>
                  </a:moveTo>
                  <a:lnTo>
                    <a:pt x="0" y="101"/>
                  </a:lnTo>
                  <a:lnTo>
                    <a:pt x="341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653"/>
            <p:cNvSpPr>
              <a:spLocks noChangeArrowheads="1"/>
            </p:cNvSpPr>
            <p:nvPr/>
          </p:nvSpPr>
          <p:spPr bwMode="auto">
            <a:xfrm>
              <a:off x="4829176" y="3846164"/>
              <a:ext cx="1923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240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Line 654"/>
            <p:cNvSpPr>
              <a:spLocks noChangeShapeType="1"/>
            </p:cNvSpPr>
            <p:nvPr/>
          </p:nvSpPr>
          <p:spPr bwMode="auto">
            <a:xfrm flipH="1">
              <a:off x="7043738" y="4693889"/>
              <a:ext cx="11113" cy="111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655"/>
            <p:cNvSpPr>
              <a:spLocks noChangeShapeType="1"/>
            </p:cNvSpPr>
            <p:nvPr/>
          </p:nvSpPr>
          <p:spPr bwMode="auto">
            <a:xfrm>
              <a:off x="7043738" y="4905027"/>
              <a:ext cx="11113" cy="111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656"/>
            <p:cNvSpPr>
              <a:spLocks noChangeShapeType="1"/>
            </p:cNvSpPr>
            <p:nvPr/>
          </p:nvSpPr>
          <p:spPr bwMode="auto">
            <a:xfrm flipH="1">
              <a:off x="6973888" y="4705002"/>
              <a:ext cx="698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88" name="Line 657"/>
            <p:cNvSpPr>
              <a:spLocks noChangeShapeType="1"/>
            </p:cNvSpPr>
            <p:nvPr/>
          </p:nvSpPr>
          <p:spPr bwMode="auto">
            <a:xfrm>
              <a:off x="6973888" y="4905027"/>
              <a:ext cx="698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89" name="Line 658"/>
            <p:cNvSpPr>
              <a:spLocks noChangeShapeType="1"/>
            </p:cNvSpPr>
            <p:nvPr/>
          </p:nvSpPr>
          <p:spPr bwMode="auto">
            <a:xfrm>
              <a:off x="7065963" y="5003452"/>
              <a:ext cx="271463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3" name="Line 659"/>
            <p:cNvSpPr>
              <a:spLocks noChangeShapeType="1"/>
            </p:cNvSpPr>
            <p:nvPr/>
          </p:nvSpPr>
          <p:spPr bwMode="auto">
            <a:xfrm flipH="1">
              <a:off x="7065963" y="4598639"/>
              <a:ext cx="271463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4" name="Freeform 660"/>
            <p:cNvSpPr>
              <a:spLocks/>
            </p:cNvSpPr>
            <p:nvPr/>
          </p:nvSpPr>
          <p:spPr bwMode="auto">
            <a:xfrm>
              <a:off x="7054851" y="4990752"/>
              <a:ext cx="11113" cy="12700"/>
            </a:xfrm>
            <a:custGeom>
              <a:avLst/>
              <a:gdLst>
                <a:gd name="T0" fmla="*/ 0 w 41"/>
                <a:gd name="T1" fmla="*/ 0 h 37"/>
                <a:gd name="T2" fmla="*/ 12 w 41"/>
                <a:gd name="T3" fmla="*/ 26 h 37"/>
                <a:gd name="T4" fmla="*/ 41 w 41"/>
                <a:gd name="T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7">
                  <a:moveTo>
                    <a:pt x="0" y="0"/>
                  </a:moveTo>
                  <a:lnTo>
                    <a:pt x="12" y="26"/>
                  </a:lnTo>
                  <a:lnTo>
                    <a:pt x="41" y="3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5" name="Freeform 661"/>
            <p:cNvSpPr>
              <a:spLocks/>
            </p:cNvSpPr>
            <p:nvPr/>
          </p:nvSpPr>
          <p:spPr bwMode="auto">
            <a:xfrm>
              <a:off x="7054851" y="4606577"/>
              <a:ext cx="11113" cy="12700"/>
            </a:xfrm>
            <a:custGeom>
              <a:avLst/>
              <a:gdLst>
                <a:gd name="T0" fmla="*/ 41 w 41"/>
                <a:gd name="T1" fmla="*/ 0 h 38"/>
                <a:gd name="T2" fmla="*/ 12 w 41"/>
                <a:gd name="T3" fmla="*/ 12 h 38"/>
                <a:gd name="T4" fmla="*/ 0 w 41"/>
                <a:gd name="T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8">
                  <a:moveTo>
                    <a:pt x="41" y="0"/>
                  </a:moveTo>
                  <a:lnTo>
                    <a:pt x="12" y="12"/>
                  </a:lnTo>
                  <a:lnTo>
                    <a:pt x="0" y="38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6" name="Line 662"/>
            <p:cNvSpPr>
              <a:spLocks noChangeShapeType="1"/>
            </p:cNvSpPr>
            <p:nvPr/>
          </p:nvSpPr>
          <p:spPr bwMode="auto">
            <a:xfrm flipV="1">
              <a:off x="7351713" y="5000277"/>
              <a:ext cx="3175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7" name="Line 663"/>
            <p:cNvSpPr>
              <a:spLocks noChangeShapeType="1"/>
            </p:cNvSpPr>
            <p:nvPr/>
          </p:nvSpPr>
          <p:spPr bwMode="auto">
            <a:xfrm flipH="1" flipV="1">
              <a:off x="7351713" y="4606577"/>
              <a:ext cx="3175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8" name="Line 664"/>
            <p:cNvSpPr>
              <a:spLocks noChangeShapeType="1"/>
            </p:cNvSpPr>
            <p:nvPr/>
          </p:nvSpPr>
          <p:spPr bwMode="auto">
            <a:xfrm flipH="1">
              <a:off x="7343776" y="4606577"/>
              <a:ext cx="79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9" name="Line 665"/>
            <p:cNvSpPr>
              <a:spLocks noChangeShapeType="1"/>
            </p:cNvSpPr>
            <p:nvPr/>
          </p:nvSpPr>
          <p:spPr bwMode="auto">
            <a:xfrm>
              <a:off x="7343776" y="5003452"/>
              <a:ext cx="79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0" name="Line 666"/>
            <p:cNvSpPr>
              <a:spLocks noChangeShapeType="1"/>
            </p:cNvSpPr>
            <p:nvPr/>
          </p:nvSpPr>
          <p:spPr bwMode="auto">
            <a:xfrm flipH="1">
              <a:off x="7340601" y="4606577"/>
              <a:ext cx="3175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1" name="Line 667"/>
            <p:cNvSpPr>
              <a:spLocks noChangeShapeType="1"/>
            </p:cNvSpPr>
            <p:nvPr/>
          </p:nvSpPr>
          <p:spPr bwMode="auto">
            <a:xfrm>
              <a:off x="7340601" y="5000277"/>
              <a:ext cx="3175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2" name="Line 668"/>
            <p:cNvSpPr>
              <a:spLocks noChangeShapeType="1"/>
            </p:cNvSpPr>
            <p:nvPr/>
          </p:nvSpPr>
          <p:spPr bwMode="auto">
            <a:xfrm flipH="1" flipV="1">
              <a:off x="7337426" y="4616102"/>
              <a:ext cx="3175" cy="47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3" name="Line 669"/>
            <p:cNvSpPr>
              <a:spLocks noChangeShapeType="1"/>
            </p:cNvSpPr>
            <p:nvPr/>
          </p:nvSpPr>
          <p:spPr bwMode="auto">
            <a:xfrm flipV="1">
              <a:off x="7337426" y="4989164"/>
              <a:ext cx="3175" cy="47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4" name="Line 670"/>
            <p:cNvSpPr>
              <a:spLocks noChangeShapeType="1"/>
            </p:cNvSpPr>
            <p:nvPr/>
          </p:nvSpPr>
          <p:spPr bwMode="auto">
            <a:xfrm>
              <a:off x="6846888" y="4905027"/>
              <a:ext cx="158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5" name="Line 671"/>
            <p:cNvSpPr>
              <a:spLocks noChangeShapeType="1"/>
            </p:cNvSpPr>
            <p:nvPr/>
          </p:nvSpPr>
          <p:spPr bwMode="auto">
            <a:xfrm>
              <a:off x="6848476" y="4905027"/>
              <a:ext cx="7938" cy="47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6" name="Line 672"/>
            <p:cNvSpPr>
              <a:spLocks noChangeShapeType="1"/>
            </p:cNvSpPr>
            <p:nvPr/>
          </p:nvSpPr>
          <p:spPr bwMode="auto">
            <a:xfrm flipH="1">
              <a:off x="6846888" y="4705002"/>
              <a:ext cx="158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7" name="Line 673"/>
            <p:cNvSpPr>
              <a:spLocks noChangeShapeType="1"/>
            </p:cNvSpPr>
            <p:nvPr/>
          </p:nvSpPr>
          <p:spPr bwMode="auto">
            <a:xfrm flipH="1">
              <a:off x="6848476" y="4701827"/>
              <a:ext cx="6350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8" name="Line 674"/>
            <p:cNvSpPr>
              <a:spLocks noChangeShapeType="1"/>
            </p:cNvSpPr>
            <p:nvPr/>
          </p:nvSpPr>
          <p:spPr bwMode="auto">
            <a:xfrm>
              <a:off x="7337426" y="4781202"/>
              <a:ext cx="0" cy="476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9" name="Freeform 675"/>
            <p:cNvSpPr>
              <a:spLocks/>
            </p:cNvSpPr>
            <p:nvPr/>
          </p:nvSpPr>
          <p:spPr bwMode="auto">
            <a:xfrm>
              <a:off x="7065963" y="4827239"/>
              <a:ext cx="271463" cy="1588"/>
            </a:xfrm>
            <a:custGeom>
              <a:avLst/>
              <a:gdLst>
                <a:gd name="T0" fmla="*/ 1024 w 1024"/>
                <a:gd name="T1" fmla="*/ 3 h 3"/>
                <a:gd name="T2" fmla="*/ 769 w 1024"/>
                <a:gd name="T3" fmla="*/ 2 h 3"/>
                <a:gd name="T4" fmla="*/ 364 w 1024"/>
                <a:gd name="T5" fmla="*/ 1 h 3"/>
                <a:gd name="T6" fmla="*/ 0 w 102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4" h="3">
                  <a:moveTo>
                    <a:pt x="1024" y="3"/>
                  </a:moveTo>
                  <a:lnTo>
                    <a:pt x="769" y="2"/>
                  </a:lnTo>
                  <a:lnTo>
                    <a:pt x="364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0" name="Freeform 676"/>
            <p:cNvSpPr>
              <a:spLocks/>
            </p:cNvSpPr>
            <p:nvPr/>
          </p:nvSpPr>
          <p:spPr bwMode="auto">
            <a:xfrm>
              <a:off x="7065963" y="4781202"/>
              <a:ext cx="271463" cy="1588"/>
            </a:xfrm>
            <a:custGeom>
              <a:avLst/>
              <a:gdLst>
                <a:gd name="T0" fmla="*/ 0 w 1024"/>
                <a:gd name="T1" fmla="*/ 4 h 4"/>
                <a:gd name="T2" fmla="*/ 215 w 1024"/>
                <a:gd name="T3" fmla="*/ 3 h 4"/>
                <a:gd name="T4" fmla="*/ 619 w 1024"/>
                <a:gd name="T5" fmla="*/ 1 h 4"/>
                <a:gd name="T6" fmla="*/ 1023 w 1024"/>
                <a:gd name="T7" fmla="*/ 0 h 4"/>
                <a:gd name="T8" fmla="*/ 1024 w 102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4" h="4">
                  <a:moveTo>
                    <a:pt x="0" y="4"/>
                  </a:moveTo>
                  <a:lnTo>
                    <a:pt x="215" y="3"/>
                  </a:lnTo>
                  <a:lnTo>
                    <a:pt x="619" y="1"/>
                  </a:lnTo>
                  <a:lnTo>
                    <a:pt x="1023" y="0"/>
                  </a:lnTo>
                  <a:lnTo>
                    <a:pt x="1024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1" name="Freeform 677"/>
            <p:cNvSpPr>
              <a:spLocks/>
            </p:cNvSpPr>
            <p:nvPr/>
          </p:nvSpPr>
          <p:spPr bwMode="auto">
            <a:xfrm>
              <a:off x="7054851" y="4822477"/>
              <a:ext cx="11113" cy="4763"/>
            </a:xfrm>
            <a:custGeom>
              <a:avLst/>
              <a:gdLst>
                <a:gd name="T0" fmla="*/ 0 w 41"/>
                <a:gd name="T1" fmla="*/ 0 h 16"/>
                <a:gd name="T2" fmla="*/ 1 w 41"/>
                <a:gd name="T3" fmla="*/ 3 h 16"/>
                <a:gd name="T4" fmla="*/ 7 w 41"/>
                <a:gd name="T5" fmla="*/ 8 h 16"/>
                <a:gd name="T6" fmla="*/ 17 w 41"/>
                <a:gd name="T7" fmla="*/ 12 h 16"/>
                <a:gd name="T8" fmla="*/ 28 w 41"/>
                <a:gd name="T9" fmla="*/ 14 h 16"/>
                <a:gd name="T10" fmla="*/ 41 w 41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6">
                  <a:moveTo>
                    <a:pt x="0" y="0"/>
                  </a:moveTo>
                  <a:lnTo>
                    <a:pt x="1" y="3"/>
                  </a:lnTo>
                  <a:lnTo>
                    <a:pt x="7" y="8"/>
                  </a:lnTo>
                  <a:lnTo>
                    <a:pt x="17" y="12"/>
                  </a:lnTo>
                  <a:lnTo>
                    <a:pt x="28" y="14"/>
                  </a:lnTo>
                  <a:lnTo>
                    <a:pt x="41" y="1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2" name="Line 678"/>
            <p:cNvSpPr>
              <a:spLocks noChangeShapeType="1"/>
            </p:cNvSpPr>
            <p:nvPr/>
          </p:nvSpPr>
          <p:spPr bwMode="auto">
            <a:xfrm flipV="1">
              <a:off x="7054851" y="4787552"/>
              <a:ext cx="0" cy="349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3" name="Freeform 679"/>
            <p:cNvSpPr>
              <a:spLocks/>
            </p:cNvSpPr>
            <p:nvPr/>
          </p:nvSpPr>
          <p:spPr bwMode="auto">
            <a:xfrm>
              <a:off x="7054851" y="4782789"/>
              <a:ext cx="11113" cy="4763"/>
            </a:xfrm>
            <a:custGeom>
              <a:avLst/>
              <a:gdLst>
                <a:gd name="T0" fmla="*/ 41 w 41"/>
                <a:gd name="T1" fmla="*/ 0 h 16"/>
                <a:gd name="T2" fmla="*/ 28 w 41"/>
                <a:gd name="T3" fmla="*/ 0 h 16"/>
                <a:gd name="T4" fmla="*/ 17 w 41"/>
                <a:gd name="T5" fmla="*/ 3 h 16"/>
                <a:gd name="T6" fmla="*/ 7 w 41"/>
                <a:gd name="T7" fmla="*/ 6 h 16"/>
                <a:gd name="T8" fmla="*/ 1 w 41"/>
                <a:gd name="T9" fmla="*/ 11 h 16"/>
                <a:gd name="T10" fmla="*/ 0 w 41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6">
                  <a:moveTo>
                    <a:pt x="41" y="0"/>
                  </a:moveTo>
                  <a:lnTo>
                    <a:pt x="28" y="0"/>
                  </a:lnTo>
                  <a:lnTo>
                    <a:pt x="17" y="3"/>
                  </a:lnTo>
                  <a:lnTo>
                    <a:pt x="7" y="6"/>
                  </a:lnTo>
                  <a:lnTo>
                    <a:pt x="1" y="11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4" name="Freeform 680"/>
            <p:cNvSpPr>
              <a:spLocks/>
            </p:cNvSpPr>
            <p:nvPr/>
          </p:nvSpPr>
          <p:spPr bwMode="auto">
            <a:xfrm>
              <a:off x="7065963" y="4924077"/>
              <a:ext cx="271463" cy="4763"/>
            </a:xfrm>
            <a:custGeom>
              <a:avLst/>
              <a:gdLst>
                <a:gd name="T0" fmla="*/ 0 w 1024"/>
                <a:gd name="T1" fmla="*/ 0 h 13"/>
                <a:gd name="T2" fmla="*/ 215 w 1024"/>
                <a:gd name="T3" fmla="*/ 3 h 13"/>
                <a:gd name="T4" fmla="*/ 619 w 1024"/>
                <a:gd name="T5" fmla="*/ 8 h 13"/>
                <a:gd name="T6" fmla="*/ 1023 w 1024"/>
                <a:gd name="T7" fmla="*/ 13 h 13"/>
                <a:gd name="T8" fmla="*/ 1024 w 102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4" h="13">
                  <a:moveTo>
                    <a:pt x="0" y="0"/>
                  </a:moveTo>
                  <a:lnTo>
                    <a:pt x="215" y="3"/>
                  </a:lnTo>
                  <a:lnTo>
                    <a:pt x="619" y="8"/>
                  </a:lnTo>
                  <a:lnTo>
                    <a:pt x="1023" y="13"/>
                  </a:lnTo>
                  <a:lnTo>
                    <a:pt x="1024" y="1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5" name="Line 681"/>
            <p:cNvSpPr>
              <a:spLocks noChangeShapeType="1"/>
            </p:cNvSpPr>
            <p:nvPr/>
          </p:nvSpPr>
          <p:spPr bwMode="auto">
            <a:xfrm>
              <a:off x="7337426" y="4828827"/>
              <a:ext cx="0" cy="1000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6" name="Freeform 682"/>
            <p:cNvSpPr>
              <a:spLocks/>
            </p:cNvSpPr>
            <p:nvPr/>
          </p:nvSpPr>
          <p:spPr bwMode="auto">
            <a:xfrm>
              <a:off x="7065963" y="4681189"/>
              <a:ext cx="271463" cy="4763"/>
            </a:xfrm>
            <a:custGeom>
              <a:avLst/>
              <a:gdLst>
                <a:gd name="T0" fmla="*/ 1024 w 1024"/>
                <a:gd name="T1" fmla="*/ 0 h 14"/>
                <a:gd name="T2" fmla="*/ 769 w 1024"/>
                <a:gd name="T3" fmla="*/ 4 h 14"/>
                <a:gd name="T4" fmla="*/ 364 w 1024"/>
                <a:gd name="T5" fmla="*/ 10 h 14"/>
                <a:gd name="T6" fmla="*/ 0 w 102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4" h="14">
                  <a:moveTo>
                    <a:pt x="1024" y="0"/>
                  </a:moveTo>
                  <a:lnTo>
                    <a:pt x="769" y="4"/>
                  </a:lnTo>
                  <a:lnTo>
                    <a:pt x="364" y="10"/>
                  </a:lnTo>
                  <a:lnTo>
                    <a:pt x="0" y="1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7" name="Line 683"/>
            <p:cNvSpPr>
              <a:spLocks noChangeShapeType="1"/>
            </p:cNvSpPr>
            <p:nvPr/>
          </p:nvSpPr>
          <p:spPr bwMode="auto">
            <a:xfrm>
              <a:off x="7337426" y="4681189"/>
              <a:ext cx="0" cy="1000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8" name="Freeform 684"/>
            <p:cNvSpPr>
              <a:spLocks/>
            </p:cNvSpPr>
            <p:nvPr/>
          </p:nvSpPr>
          <p:spPr bwMode="auto">
            <a:xfrm>
              <a:off x="7054851" y="4919314"/>
              <a:ext cx="11113" cy="4763"/>
            </a:xfrm>
            <a:custGeom>
              <a:avLst/>
              <a:gdLst>
                <a:gd name="T0" fmla="*/ 0 w 41"/>
                <a:gd name="T1" fmla="*/ 0 h 15"/>
                <a:gd name="T2" fmla="*/ 1 w 41"/>
                <a:gd name="T3" fmla="*/ 3 h 15"/>
                <a:gd name="T4" fmla="*/ 7 w 41"/>
                <a:gd name="T5" fmla="*/ 7 h 15"/>
                <a:gd name="T6" fmla="*/ 17 w 41"/>
                <a:gd name="T7" fmla="*/ 11 h 15"/>
                <a:gd name="T8" fmla="*/ 28 w 41"/>
                <a:gd name="T9" fmla="*/ 13 h 15"/>
                <a:gd name="T10" fmla="*/ 41 w 41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5">
                  <a:moveTo>
                    <a:pt x="0" y="0"/>
                  </a:moveTo>
                  <a:lnTo>
                    <a:pt x="1" y="3"/>
                  </a:lnTo>
                  <a:lnTo>
                    <a:pt x="7" y="7"/>
                  </a:lnTo>
                  <a:lnTo>
                    <a:pt x="17" y="11"/>
                  </a:lnTo>
                  <a:lnTo>
                    <a:pt x="28" y="13"/>
                  </a:lnTo>
                  <a:lnTo>
                    <a:pt x="41" y="1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9" name="Line 685"/>
            <p:cNvSpPr>
              <a:spLocks noChangeShapeType="1"/>
            </p:cNvSpPr>
            <p:nvPr/>
          </p:nvSpPr>
          <p:spPr bwMode="auto">
            <a:xfrm flipV="1">
              <a:off x="7054851" y="4822477"/>
              <a:ext cx="0" cy="968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0" name="Line 686"/>
            <p:cNvSpPr>
              <a:spLocks noChangeShapeType="1"/>
            </p:cNvSpPr>
            <p:nvPr/>
          </p:nvSpPr>
          <p:spPr bwMode="auto">
            <a:xfrm flipV="1">
              <a:off x="7054851" y="4690714"/>
              <a:ext cx="0" cy="968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1" name="Freeform 687"/>
            <p:cNvSpPr>
              <a:spLocks/>
            </p:cNvSpPr>
            <p:nvPr/>
          </p:nvSpPr>
          <p:spPr bwMode="auto">
            <a:xfrm>
              <a:off x="7054851" y="4685952"/>
              <a:ext cx="11113" cy="4763"/>
            </a:xfrm>
            <a:custGeom>
              <a:avLst/>
              <a:gdLst>
                <a:gd name="T0" fmla="*/ 41 w 41"/>
                <a:gd name="T1" fmla="*/ 0 h 15"/>
                <a:gd name="T2" fmla="*/ 28 w 41"/>
                <a:gd name="T3" fmla="*/ 1 h 15"/>
                <a:gd name="T4" fmla="*/ 17 w 41"/>
                <a:gd name="T5" fmla="*/ 3 h 15"/>
                <a:gd name="T6" fmla="*/ 7 w 41"/>
                <a:gd name="T7" fmla="*/ 7 h 15"/>
                <a:gd name="T8" fmla="*/ 1 w 41"/>
                <a:gd name="T9" fmla="*/ 11 h 15"/>
                <a:gd name="T10" fmla="*/ 0 w 41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5">
                  <a:moveTo>
                    <a:pt x="41" y="0"/>
                  </a:moveTo>
                  <a:lnTo>
                    <a:pt x="28" y="1"/>
                  </a:lnTo>
                  <a:lnTo>
                    <a:pt x="17" y="3"/>
                  </a:lnTo>
                  <a:lnTo>
                    <a:pt x="7" y="7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2" name="Freeform 688"/>
            <p:cNvSpPr>
              <a:spLocks/>
            </p:cNvSpPr>
            <p:nvPr/>
          </p:nvSpPr>
          <p:spPr bwMode="auto">
            <a:xfrm>
              <a:off x="7065963" y="4955827"/>
              <a:ext cx="271463" cy="6350"/>
            </a:xfrm>
            <a:custGeom>
              <a:avLst/>
              <a:gdLst>
                <a:gd name="T0" fmla="*/ 1024 w 1024"/>
                <a:gd name="T1" fmla="*/ 19 h 19"/>
                <a:gd name="T2" fmla="*/ 769 w 1024"/>
                <a:gd name="T3" fmla="*/ 14 h 19"/>
                <a:gd name="T4" fmla="*/ 364 w 1024"/>
                <a:gd name="T5" fmla="*/ 7 h 19"/>
                <a:gd name="T6" fmla="*/ 0 w 102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4" h="19">
                  <a:moveTo>
                    <a:pt x="1024" y="19"/>
                  </a:moveTo>
                  <a:lnTo>
                    <a:pt x="769" y="14"/>
                  </a:lnTo>
                  <a:lnTo>
                    <a:pt x="364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3" name="Line 689"/>
            <p:cNvSpPr>
              <a:spLocks noChangeShapeType="1"/>
            </p:cNvSpPr>
            <p:nvPr/>
          </p:nvSpPr>
          <p:spPr bwMode="auto">
            <a:xfrm>
              <a:off x="7337426" y="4928839"/>
              <a:ext cx="0" cy="333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4" name="Freeform 690"/>
            <p:cNvSpPr>
              <a:spLocks/>
            </p:cNvSpPr>
            <p:nvPr/>
          </p:nvSpPr>
          <p:spPr bwMode="auto">
            <a:xfrm>
              <a:off x="7065963" y="4647852"/>
              <a:ext cx="271463" cy="6350"/>
            </a:xfrm>
            <a:custGeom>
              <a:avLst/>
              <a:gdLst>
                <a:gd name="T0" fmla="*/ 0 w 1024"/>
                <a:gd name="T1" fmla="*/ 20 h 20"/>
                <a:gd name="T2" fmla="*/ 215 w 1024"/>
                <a:gd name="T3" fmla="*/ 16 h 20"/>
                <a:gd name="T4" fmla="*/ 619 w 1024"/>
                <a:gd name="T5" fmla="*/ 9 h 20"/>
                <a:gd name="T6" fmla="*/ 1023 w 1024"/>
                <a:gd name="T7" fmla="*/ 0 h 20"/>
                <a:gd name="T8" fmla="*/ 1024 w 102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4" h="20">
                  <a:moveTo>
                    <a:pt x="0" y="20"/>
                  </a:moveTo>
                  <a:lnTo>
                    <a:pt x="215" y="16"/>
                  </a:lnTo>
                  <a:lnTo>
                    <a:pt x="619" y="9"/>
                  </a:lnTo>
                  <a:lnTo>
                    <a:pt x="1023" y="0"/>
                  </a:lnTo>
                  <a:lnTo>
                    <a:pt x="1024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5" name="Line 691"/>
            <p:cNvSpPr>
              <a:spLocks noChangeShapeType="1"/>
            </p:cNvSpPr>
            <p:nvPr/>
          </p:nvSpPr>
          <p:spPr bwMode="auto">
            <a:xfrm>
              <a:off x="7337426" y="4647852"/>
              <a:ext cx="0" cy="333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6" name="Freeform 692"/>
            <p:cNvSpPr>
              <a:spLocks/>
            </p:cNvSpPr>
            <p:nvPr/>
          </p:nvSpPr>
          <p:spPr bwMode="auto">
            <a:xfrm>
              <a:off x="7054851" y="4943127"/>
              <a:ext cx="11113" cy="12700"/>
            </a:xfrm>
            <a:custGeom>
              <a:avLst/>
              <a:gdLst>
                <a:gd name="T0" fmla="*/ 0 w 41"/>
                <a:gd name="T1" fmla="*/ 0 h 37"/>
                <a:gd name="T2" fmla="*/ 1 w 41"/>
                <a:gd name="T3" fmla="*/ 9 h 37"/>
                <a:gd name="T4" fmla="*/ 7 w 41"/>
                <a:gd name="T5" fmla="*/ 20 h 37"/>
                <a:gd name="T6" fmla="*/ 17 w 41"/>
                <a:gd name="T7" fmla="*/ 29 h 37"/>
                <a:gd name="T8" fmla="*/ 28 w 41"/>
                <a:gd name="T9" fmla="*/ 34 h 37"/>
                <a:gd name="T10" fmla="*/ 41 w 41"/>
                <a:gd name="T1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7">
                  <a:moveTo>
                    <a:pt x="0" y="0"/>
                  </a:moveTo>
                  <a:lnTo>
                    <a:pt x="1" y="9"/>
                  </a:lnTo>
                  <a:lnTo>
                    <a:pt x="7" y="20"/>
                  </a:lnTo>
                  <a:lnTo>
                    <a:pt x="17" y="29"/>
                  </a:lnTo>
                  <a:lnTo>
                    <a:pt x="28" y="34"/>
                  </a:lnTo>
                  <a:lnTo>
                    <a:pt x="41" y="3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7" name="Line 693"/>
            <p:cNvSpPr>
              <a:spLocks noChangeShapeType="1"/>
            </p:cNvSpPr>
            <p:nvPr/>
          </p:nvSpPr>
          <p:spPr bwMode="auto">
            <a:xfrm flipV="1">
              <a:off x="7054851" y="4919314"/>
              <a:ext cx="0" cy="238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8" name="Freeform 694"/>
            <p:cNvSpPr>
              <a:spLocks/>
            </p:cNvSpPr>
            <p:nvPr/>
          </p:nvSpPr>
          <p:spPr bwMode="auto">
            <a:xfrm>
              <a:off x="7054851" y="4654202"/>
              <a:ext cx="11113" cy="12700"/>
            </a:xfrm>
            <a:custGeom>
              <a:avLst/>
              <a:gdLst>
                <a:gd name="T0" fmla="*/ 41 w 41"/>
                <a:gd name="T1" fmla="*/ 0 h 37"/>
                <a:gd name="T2" fmla="*/ 28 w 41"/>
                <a:gd name="T3" fmla="*/ 2 h 37"/>
                <a:gd name="T4" fmla="*/ 17 w 41"/>
                <a:gd name="T5" fmla="*/ 7 h 37"/>
                <a:gd name="T6" fmla="*/ 7 w 41"/>
                <a:gd name="T7" fmla="*/ 17 h 37"/>
                <a:gd name="T8" fmla="*/ 1 w 41"/>
                <a:gd name="T9" fmla="*/ 28 h 37"/>
                <a:gd name="T10" fmla="*/ 0 w 41"/>
                <a:gd name="T1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7">
                  <a:moveTo>
                    <a:pt x="41" y="0"/>
                  </a:moveTo>
                  <a:lnTo>
                    <a:pt x="28" y="2"/>
                  </a:lnTo>
                  <a:lnTo>
                    <a:pt x="17" y="7"/>
                  </a:lnTo>
                  <a:lnTo>
                    <a:pt x="7" y="17"/>
                  </a:lnTo>
                  <a:lnTo>
                    <a:pt x="1" y="28"/>
                  </a:lnTo>
                  <a:lnTo>
                    <a:pt x="0" y="37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9" name="Line 695"/>
            <p:cNvSpPr>
              <a:spLocks noChangeShapeType="1"/>
            </p:cNvSpPr>
            <p:nvPr/>
          </p:nvSpPr>
          <p:spPr bwMode="auto">
            <a:xfrm flipV="1">
              <a:off x="7054851" y="4666902"/>
              <a:ext cx="0" cy="238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0" name="Freeform 696"/>
            <p:cNvSpPr>
              <a:spLocks/>
            </p:cNvSpPr>
            <p:nvPr/>
          </p:nvSpPr>
          <p:spPr bwMode="auto">
            <a:xfrm>
              <a:off x="7065963" y="4995514"/>
              <a:ext cx="271463" cy="7938"/>
            </a:xfrm>
            <a:custGeom>
              <a:avLst/>
              <a:gdLst>
                <a:gd name="T0" fmla="*/ 0 w 1024"/>
                <a:gd name="T1" fmla="*/ 0 h 23"/>
                <a:gd name="T2" fmla="*/ 215 w 1024"/>
                <a:gd name="T3" fmla="*/ 5 h 23"/>
                <a:gd name="T4" fmla="*/ 619 w 1024"/>
                <a:gd name="T5" fmla="*/ 14 h 23"/>
                <a:gd name="T6" fmla="*/ 1023 w 1024"/>
                <a:gd name="T7" fmla="*/ 23 h 23"/>
                <a:gd name="T8" fmla="*/ 1024 w 102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4" h="23">
                  <a:moveTo>
                    <a:pt x="0" y="0"/>
                  </a:moveTo>
                  <a:lnTo>
                    <a:pt x="215" y="5"/>
                  </a:lnTo>
                  <a:lnTo>
                    <a:pt x="619" y="14"/>
                  </a:lnTo>
                  <a:lnTo>
                    <a:pt x="1023" y="23"/>
                  </a:lnTo>
                  <a:lnTo>
                    <a:pt x="1024" y="23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1" name="Line 697"/>
            <p:cNvSpPr>
              <a:spLocks noChangeShapeType="1"/>
            </p:cNvSpPr>
            <p:nvPr/>
          </p:nvSpPr>
          <p:spPr bwMode="auto">
            <a:xfrm>
              <a:off x="7337426" y="4962177"/>
              <a:ext cx="0" cy="412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2" name="Freeform 698"/>
            <p:cNvSpPr>
              <a:spLocks/>
            </p:cNvSpPr>
            <p:nvPr/>
          </p:nvSpPr>
          <p:spPr bwMode="auto">
            <a:xfrm>
              <a:off x="7065963" y="4606577"/>
              <a:ext cx="271463" cy="7938"/>
            </a:xfrm>
            <a:custGeom>
              <a:avLst/>
              <a:gdLst>
                <a:gd name="T0" fmla="*/ 1024 w 1024"/>
                <a:gd name="T1" fmla="*/ 0 h 24"/>
                <a:gd name="T2" fmla="*/ 769 w 1024"/>
                <a:gd name="T3" fmla="*/ 6 h 24"/>
                <a:gd name="T4" fmla="*/ 364 w 1024"/>
                <a:gd name="T5" fmla="*/ 16 h 24"/>
                <a:gd name="T6" fmla="*/ 0 w 1024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4" h="24">
                  <a:moveTo>
                    <a:pt x="1024" y="0"/>
                  </a:moveTo>
                  <a:lnTo>
                    <a:pt x="769" y="6"/>
                  </a:lnTo>
                  <a:lnTo>
                    <a:pt x="364" y="16"/>
                  </a:lnTo>
                  <a:lnTo>
                    <a:pt x="0" y="2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3" name="Line 699"/>
            <p:cNvSpPr>
              <a:spLocks noChangeShapeType="1"/>
            </p:cNvSpPr>
            <p:nvPr/>
          </p:nvSpPr>
          <p:spPr bwMode="auto">
            <a:xfrm>
              <a:off x="7337426" y="4606577"/>
              <a:ext cx="0" cy="412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4" name="Freeform 700"/>
            <p:cNvSpPr>
              <a:spLocks/>
            </p:cNvSpPr>
            <p:nvPr/>
          </p:nvSpPr>
          <p:spPr bwMode="auto">
            <a:xfrm>
              <a:off x="7054851" y="4984402"/>
              <a:ext cx="11113" cy="11113"/>
            </a:xfrm>
            <a:custGeom>
              <a:avLst/>
              <a:gdLst>
                <a:gd name="T0" fmla="*/ 0 w 41"/>
                <a:gd name="T1" fmla="*/ 0 h 36"/>
                <a:gd name="T2" fmla="*/ 1 w 41"/>
                <a:gd name="T3" fmla="*/ 8 h 36"/>
                <a:gd name="T4" fmla="*/ 7 w 41"/>
                <a:gd name="T5" fmla="*/ 20 h 36"/>
                <a:gd name="T6" fmla="*/ 17 w 41"/>
                <a:gd name="T7" fmla="*/ 28 h 36"/>
                <a:gd name="T8" fmla="*/ 28 w 41"/>
                <a:gd name="T9" fmla="*/ 33 h 36"/>
                <a:gd name="T10" fmla="*/ 41 w 41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6">
                  <a:moveTo>
                    <a:pt x="0" y="0"/>
                  </a:moveTo>
                  <a:lnTo>
                    <a:pt x="1" y="8"/>
                  </a:lnTo>
                  <a:lnTo>
                    <a:pt x="7" y="20"/>
                  </a:lnTo>
                  <a:lnTo>
                    <a:pt x="17" y="28"/>
                  </a:lnTo>
                  <a:lnTo>
                    <a:pt x="28" y="33"/>
                  </a:lnTo>
                  <a:lnTo>
                    <a:pt x="41" y="3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5" name="Line 701"/>
            <p:cNvSpPr>
              <a:spLocks noChangeShapeType="1"/>
            </p:cNvSpPr>
            <p:nvPr/>
          </p:nvSpPr>
          <p:spPr bwMode="auto">
            <a:xfrm flipV="1">
              <a:off x="7054851" y="4943127"/>
              <a:ext cx="0" cy="412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6" name="Freeform 702"/>
            <p:cNvSpPr>
              <a:spLocks/>
            </p:cNvSpPr>
            <p:nvPr/>
          </p:nvSpPr>
          <p:spPr bwMode="auto">
            <a:xfrm>
              <a:off x="7054851" y="4614514"/>
              <a:ext cx="11113" cy="11113"/>
            </a:xfrm>
            <a:custGeom>
              <a:avLst/>
              <a:gdLst>
                <a:gd name="T0" fmla="*/ 41 w 41"/>
                <a:gd name="T1" fmla="*/ 0 h 36"/>
                <a:gd name="T2" fmla="*/ 28 w 41"/>
                <a:gd name="T3" fmla="*/ 2 h 36"/>
                <a:gd name="T4" fmla="*/ 17 w 41"/>
                <a:gd name="T5" fmla="*/ 7 h 36"/>
                <a:gd name="T6" fmla="*/ 7 w 41"/>
                <a:gd name="T7" fmla="*/ 17 h 36"/>
                <a:gd name="T8" fmla="*/ 1 w 41"/>
                <a:gd name="T9" fmla="*/ 27 h 36"/>
                <a:gd name="T10" fmla="*/ 0 w 41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6">
                  <a:moveTo>
                    <a:pt x="41" y="0"/>
                  </a:moveTo>
                  <a:lnTo>
                    <a:pt x="28" y="2"/>
                  </a:lnTo>
                  <a:lnTo>
                    <a:pt x="17" y="7"/>
                  </a:lnTo>
                  <a:lnTo>
                    <a:pt x="7" y="17"/>
                  </a:lnTo>
                  <a:lnTo>
                    <a:pt x="1" y="27"/>
                  </a:lnTo>
                  <a:lnTo>
                    <a:pt x="0" y="3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7" name="Line 703"/>
            <p:cNvSpPr>
              <a:spLocks noChangeShapeType="1"/>
            </p:cNvSpPr>
            <p:nvPr/>
          </p:nvSpPr>
          <p:spPr bwMode="auto">
            <a:xfrm flipV="1">
              <a:off x="7054851" y="4625627"/>
              <a:ext cx="0" cy="412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8" name="Line 704"/>
            <p:cNvSpPr>
              <a:spLocks noChangeShapeType="1"/>
            </p:cNvSpPr>
            <p:nvPr/>
          </p:nvSpPr>
          <p:spPr bwMode="auto">
            <a:xfrm flipV="1">
              <a:off x="7043738" y="4705002"/>
              <a:ext cx="0" cy="1000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9" name="Line 705"/>
            <p:cNvSpPr>
              <a:spLocks noChangeShapeType="1"/>
            </p:cNvSpPr>
            <p:nvPr/>
          </p:nvSpPr>
          <p:spPr bwMode="auto">
            <a:xfrm flipV="1">
              <a:off x="7043738" y="4805014"/>
              <a:ext cx="0" cy="1000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0" name="Line 706"/>
            <p:cNvSpPr>
              <a:spLocks noChangeShapeType="1"/>
            </p:cNvSpPr>
            <p:nvPr/>
          </p:nvSpPr>
          <p:spPr bwMode="auto">
            <a:xfrm>
              <a:off x="7337426" y="5003452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1" name="Line 707"/>
            <p:cNvSpPr>
              <a:spLocks noChangeShapeType="1"/>
            </p:cNvSpPr>
            <p:nvPr/>
          </p:nvSpPr>
          <p:spPr bwMode="auto">
            <a:xfrm>
              <a:off x="7337426" y="4598639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2" name="Line 708"/>
            <p:cNvSpPr>
              <a:spLocks noChangeShapeType="1"/>
            </p:cNvSpPr>
            <p:nvPr/>
          </p:nvSpPr>
          <p:spPr bwMode="auto">
            <a:xfrm flipV="1">
              <a:off x="7054851" y="4984402"/>
              <a:ext cx="0" cy="63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3" name="Line 709"/>
            <p:cNvSpPr>
              <a:spLocks noChangeShapeType="1"/>
            </p:cNvSpPr>
            <p:nvPr/>
          </p:nvSpPr>
          <p:spPr bwMode="auto">
            <a:xfrm flipV="1">
              <a:off x="7054851" y="4619277"/>
              <a:ext cx="0" cy="63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4" name="Line 710"/>
            <p:cNvSpPr>
              <a:spLocks noChangeShapeType="1"/>
            </p:cNvSpPr>
            <p:nvPr/>
          </p:nvSpPr>
          <p:spPr bwMode="auto">
            <a:xfrm>
              <a:off x="7354888" y="4609752"/>
              <a:ext cx="0" cy="3905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5" name="Line 711"/>
            <p:cNvSpPr>
              <a:spLocks noChangeShapeType="1"/>
            </p:cNvSpPr>
            <p:nvPr/>
          </p:nvSpPr>
          <p:spPr bwMode="auto">
            <a:xfrm>
              <a:off x="7343776" y="4658964"/>
              <a:ext cx="0" cy="3444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6" name="Line 712"/>
            <p:cNvSpPr>
              <a:spLocks noChangeShapeType="1"/>
            </p:cNvSpPr>
            <p:nvPr/>
          </p:nvSpPr>
          <p:spPr bwMode="auto">
            <a:xfrm>
              <a:off x="7343776" y="4606577"/>
              <a:ext cx="0" cy="523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7" name="Line 713"/>
            <p:cNvSpPr>
              <a:spLocks noChangeShapeType="1"/>
            </p:cNvSpPr>
            <p:nvPr/>
          </p:nvSpPr>
          <p:spPr bwMode="auto">
            <a:xfrm flipV="1">
              <a:off x="7340601" y="4609752"/>
              <a:ext cx="0" cy="523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8" name="Line 714"/>
            <p:cNvSpPr>
              <a:spLocks noChangeShapeType="1"/>
            </p:cNvSpPr>
            <p:nvPr/>
          </p:nvSpPr>
          <p:spPr bwMode="auto">
            <a:xfrm flipV="1">
              <a:off x="7340601" y="4662139"/>
              <a:ext cx="0" cy="3381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9" name="Freeform 715"/>
            <p:cNvSpPr>
              <a:spLocks/>
            </p:cNvSpPr>
            <p:nvPr/>
          </p:nvSpPr>
          <p:spPr bwMode="auto">
            <a:xfrm>
              <a:off x="6877051" y="4832002"/>
              <a:ext cx="0" cy="49213"/>
            </a:xfrm>
            <a:custGeom>
              <a:avLst/>
              <a:gdLst>
                <a:gd name="T0" fmla="*/ 1 w 1"/>
                <a:gd name="T1" fmla="*/ 0 h 158"/>
                <a:gd name="T2" fmla="*/ 0 w 1"/>
                <a:gd name="T3" fmla="*/ 27 h 158"/>
                <a:gd name="T4" fmla="*/ 0 w 1"/>
                <a:gd name="T5" fmla="*/ 70 h 158"/>
                <a:gd name="T6" fmla="*/ 0 w 1"/>
                <a:gd name="T7" fmla="*/ 111 h 158"/>
                <a:gd name="T8" fmla="*/ 0 w 1"/>
                <a:gd name="T9" fmla="*/ 135 h 158"/>
                <a:gd name="T10" fmla="*/ 1 w 1"/>
                <a:gd name="T1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58">
                  <a:moveTo>
                    <a:pt x="1" y="0"/>
                  </a:moveTo>
                  <a:lnTo>
                    <a:pt x="0" y="27"/>
                  </a:lnTo>
                  <a:lnTo>
                    <a:pt x="0" y="70"/>
                  </a:lnTo>
                  <a:lnTo>
                    <a:pt x="0" y="111"/>
                  </a:lnTo>
                  <a:lnTo>
                    <a:pt x="0" y="135"/>
                  </a:lnTo>
                  <a:lnTo>
                    <a:pt x="1" y="158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0" name="Line 716"/>
            <p:cNvSpPr>
              <a:spLocks noChangeShapeType="1"/>
            </p:cNvSpPr>
            <p:nvPr/>
          </p:nvSpPr>
          <p:spPr bwMode="auto">
            <a:xfrm>
              <a:off x="6877051" y="4795489"/>
              <a:ext cx="0" cy="365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1" name="Line 717"/>
            <p:cNvSpPr>
              <a:spLocks noChangeShapeType="1"/>
            </p:cNvSpPr>
            <p:nvPr/>
          </p:nvSpPr>
          <p:spPr bwMode="auto">
            <a:xfrm>
              <a:off x="6877051" y="4881214"/>
              <a:ext cx="0" cy="349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2" name="Line 718"/>
            <p:cNvSpPr>
              <a:spLocks noChangeShapeType="1"/>
            </p:cNvSpPr>
            <p:nvPr/>
          </p:nvSpPr>
          <p:spPr bwMode="auto">
            <a:xfrm flipV="1">
              <a:off x="6973888" y="4795489"/>
              <a:ext cx="0" cy="1206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3" name="Line 719"/>
            <p:cNvSpPr>
              <a:spLocks noChangeShapeType="1"/>
            </p:cNvSpPr>
            <p:nvPr/>
          </p:nvSpPr>
          <p:spPr bwMode="auto">
            <a:xfrm>
              <a:off x="6854826" y="4801839"/>
              <a:ext cx="0" cy="222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4" name="Line 720"/>
            <p:cNvSpPr>
              <a:spLocks noChangeShapeType="1"/>
            </p:cNvSpPr>
            <p:nvPr/>
          </p:nvSpPr>
          <p:spPr bwMode="auto">
            <a:xfrm flipV="1">
              <a:off x="6854826" y="4797077"/>
              <a:ext cx="0" cy="47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5" name="Line 721"/>
            <p:cNvSpPr>
              <a:spLocks noChangeShapeType="1"/>
            </p:cNvSpPr>
            <p:nvPr/>
          </p:nvSpPr>
          <p:spPr bwMode="auto">
            <a:xfrm flipV="1">
              <a:off x="6877051" y="4792314"/>
              <a:ext cx="0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6" name="Line 722"/>
            <p:cNvSpPr>
              <a:spLocks noChangeShapeType="1"/>
            </p:cNvSpPr>
            <p:nvPr/>
          </p:nvSpPr>
          <p:spPr bwMode="auto">
            <a:xfrm>
              <a:off x="6973888" y="4792314"/>
              <a:ext cx="0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7" name="Line 723"/>
            <p:cNvSpPr>
              <a:spLocks noChangeShapeType="1"/>
            </p:cNvSpPr>
            <p:nvPr/>
          </p:nvSpPr>
          <p:spPr bwMode="auto">
            <a:xfrm flipH="1">
              <a:off x="6854826" y="4770089"/>
              <a:ext cx="0" cy="222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8" name="Line 724"/>
            <p:cNvSpPr>
              <a:spLocks noChangeShapeType="1"/>
            </p:cNvSpPr>
            <p:nvPr/>
          </p:nvSpPr>
          <p:spPr bwMode="auto">
            <a:xfrm>
              <a:off x="6877051" y="4760564"/>
              <a:ext cx="0" cy="317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9" name="Line 725"/>
            <p:cNvSpPr>
              <a:spLocks noChangeShapeType="1"/>
            </p:cNvSpPr>
            <p:nvPr/>
          </p:nvSpPr>
          <p:spPr bwMode="auto">
            <a:xfrm flipV="1">
              <a:off x="6854826" y="4792314"/>
              <a:ext cx="0" cy="47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0" name="Freeform 726"/>
            <p:cNvSpPr>
              <a:spLocks/>
            </p:cNvSpPr>
            <p:nvPr/>
          </p:nvSpPr>
          <p:spPr bwMode="auto">
            <a:xfrm>
              <a:off x="6877051" y="4714527"/>
              <a:ext cx="0" cy="46038"/>
            </a:xfrm>
            <a:custGeom>
              <a:avLst/>
              <a:gdLst>
                <a:gd name="T0" fmla="*/ 1 w 1"/>
                <a:gd name="T1" fmla="*/ 0 h 144"/>
                <a:gd name="T2" fmla="*/ 0 w 1"/>
                <a:gd name="T3" fmla="*/ 23 h 144"/>
                <a:gd name="T4" fmla="*/ 0 w 1"/>
                <a:gd name="T5" fmla="*/ 63 h 144"/>
                <a:gd name="T6" fmla="*/ 0 w 1"/>
                <a:gd name="T7" fmla="*/ 102 h 144"/>
                <a:gd name="T8" fmla="*/ 0 w 1"/>
                <a:gd name="T9" fmla="*/ 122 h 144"/>
                <a:gd name="T10" fmla="*/ 1 w 1"/>
                <a:gd name="T1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44">
                  <a:moveTo>
                    <a:pt x="1" y="0"/>
                  </a:moveTo>
                  <a:lnTo>
                    <a:pt x="0" y="23"/>
                  </a:lnTo>
                  <a:lnTo>
                    <a:pt x="0" y="63"/>
                  </a:lnTo>
                  <a:lnTo>
                    <a:pt x="0" y="102"/>
                  </a:lnTo>
                  <a:lnTo>
                    <a:pt x="0" y="122"/>
                  </a:lnTo>
                  <a:lnTo>
                    <a:pt x="1" y="14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1" name="Line 727"/>
            <p:cNvSpPr>
              <a:spLocks noChangeShapeType="1"/>
            </p:cNvSpPr>
            <p:nvPr/>
          </p:nvSpPr>
          <p:spPr bwMode="auto">
            <a:xfrm>
              <a:off x="6877051" y="4682777"/>
              <a:ext cx="0" cy="317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2" name="Line 728"/>
            <p:cNvSpPr>
              <a:spLocks noChangeShapeType="1"/>
            </p:cNvSpPr>
            <p:nvPr/>
          </p:nvSpPr>
          <p:spPr bwMode="auto">
            <a:xfrm flipV="1">
              <a:off x="6973888" y="4682777"/>
              <a:ext cx="0" cy="1095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3" name="Freeform 729"/>
            <p:cNvSpPr>
              <a:spLocks/>
            </p:cNvSpPr>
            <p:nvPr/>
          </p:nvSpPr>
          <p:spPr bwMode="auto">
            <a:xfrm>
              <a:off x="6854826" y="4824064"/>
              <a:ext cx="1588" cy="49213"/>
            </a:xfrm>
            <a:custGeom>
              <a:avLst/>
              <a:gdLst>
                <a:gd name="T0" fmla="*/ 0 w 3"/>
                <a:gd name="T1" fmla="*/ 0 h 158"/>
                <a:gd name="T2" fmla="*/ 3 w 3"/>
                <a:gd name="T3" fmla="*/ 55 h 158"/>
                <a:gd name="T4" fmla="*/ 3 w 3"/>
                <a:gd name="T5" fmla="*/ 109 h 158"/>
                <a:gd name="T6" fmla="*/ 0 w 3"/>
                <a:gd name="T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58">
                  <a:moveTo>
                    <a:pt x="0" y="0"/>
                  </a:moveTo>
                  <a:lnTo>
                    <a:pt x="3" y="55"/>
                  </a:lnTo>
                  <a:lnTo>
                    <a:pt x="3" y="109"/>
                  </a:lnTo>
                  <a:lnTo>
                    <a:pt x="0" y="158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4" name="Line 730"/>
            <p:cNvSpPr>
              <a:spLocks noChangeShapeType="1"/>
            </p:cNvSpPr>
            <p:nvPr/>
          </p:nvSpPr>
          <p:spPr bwMode="auto">
            <a:xfrm flipV="1">
              <a:off x="6846888" y="4801839"/>
              <a:ext cx="0" cy="825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5" name="Freeform 731"/>
            <p:cNvSpPr>
              <a:spLocks/>
            </p:cNvSpPr>
            <p:nvPr/>
          </p:nvSpPr>
          <p:spPr bwMode="auto">
            <a:xfrm>
              <a:off x="6854826" y="4724052"/>
              <a:ext cx="1588" cy="46038"/>
            </a:xfrm>
            <a:custGeom>
              <a:avLst/>
              <a:gdLst>
                <a:gd name="T0" fmla="*/ 0 w 3"/>
                <a:gd name="T1" fmla="*/ 0 h 144"/>
                <a:gd name="T2" fmla="*/ 3 w 3"/>
                <a:gd name="T3" fmla="*/ 42 h 144"/>
                <a:gd name="T4" fmla="*/ 3 w 3"/>
                <a:gd name="T5" fmla="*/ 92 h 144"/>
                <a:gd name="T6" fmla="*/ 0 w 3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44">
                  <a:moveTo>
                    <a:pt x="0" y="0"/>
                  </a:moveTo>
                  <a:lnTo>
                    <a:pt x="3" y="42"/>
                  </a:lnTo>
                  <a:lnTo>
                    <a:pt x="3" y="92"/>
                  </a:lnTo>
                  <a:lnTo>
                    <a:pt x="0" y="14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6" name="Line 732"/>
            <p:cNvSpPr>
              <a:spLocks noChangeShapeType="1"/>
            </p:cNvSpPr>
            <p:nvPr/>
          </p:nvSpPr>
          <p:spPr bwMode="auto">
            <a:xfrm flipV="1">
              <a:off x="6846888" y="4792314"/>
              <a:ext cx="0" cy="95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7" name="Line 733"/>
            <p:cNvSpPr>
              <a:spLocks noChangeShapeType="1"/>
            </p:cNvSpPr>
            <p:nvPr/>
          </p:nvSpPr>
          <p:spPr bwMode="auto">
            <a:xfrm flipV="1">
              <a:off x="6846888" y="4717702"/>
              <a:ext cx="0" cy="746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8" name="Line 734"/>
            <p:cNvSpPr>
              <a:spLocks noChangeShapeType="1"/>
            </p:cNvSpPr>
            <p:nvPr/>
          </p:nvSpPr>
          <p:spPr bwMode="auto">
            <a:xfrm flipH="1">
              <a:off x="6854826" y="4873277"/>
              <a:ext cx="0" cy="174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9" name="Line 735"/>
            <p:cNvSpPr>
              <a:spLocks noChangeShapeType="1"/>
            </p:cNvSpPr>
            <p:nvPr/>
          </p:nvSpPr>
          <p:spPr bwMode="auto">
            <a:xfrm flipV="1">
              <a:off x="6854826" y="4890739"/>
              <a:ext cx="0" cy="47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0" name="Line 736"/>
            <p:cNvSpPr>
              <a:spLocks noChangeShapeType="1"/>
            </p:cNvSpPr>
            <p:nvPr/>
          </p:nvSpPr>
          <p:spPr bwMode="auto">
            <a:xfrm flipV="1">
              <a:off x="6877051" y="4916139"/>
              <a:ext cx="0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1" name="Line 737"/>
            <p:cNvSpPr>
              <a:spLocks noChangeShapeType="1"/>
            </p:cNvSpPr>
            <p:nvPr/>
          </p:nvSpPr>
          <p:spPr bwMode="auto">
            <a:xfrm>
              <a:off x="6854826" y="4897089"/>
              <a:ext cx="0" cy="63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2" name="Line 738"/>
            <p:cNvSpPr>
              <a:spLocks noChangeShapeType="1"/>
            </p:cNvSpPr>
            <p:nvPr/>
          </p:nvSpPr>
          <p:spPr bwMode="auto">
            <a:xfrm flipV="1">
              <a:off x="6854826" y="4895502"/>
              <a:ext cx="0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3" name="Line 739"/>
            <p:cNvSpPr>
              <a:spLocks noChangeShapeType="1"/>
            </p:cNvSpPr>
            <p:nvPr/>
          </p:nvSpPr>
          <p:spPr bwMode="auto">
            <a:xfrm>
              <a:off x="6877051" y="4919314"/>
              <a:ext cx="0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4" name="Line 740"/>
            <p:cNvSpPr>
              <a:spLocks noChangeShapeType="1"/>
            </p:cNvSpPr>
            <p:nvPr/>
          </p:nvSpPr>
          <p:spPr bwMode="auto">
            <a:xfrm>
              <a:off x="6854826" y="4709764"/>
              <a:ext cx="0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5" name="Line 741"/>
            <p:cNvSpPr>
              <a:spLocks noChangeShapeType="1"/>
            </p:cNvSpPr>
            <p:nvPr/>
          </p:nvSpPr>
          <p:spPr bwMode="auto">
            <a:xfrm flipV="1">
              <a:off x="6854826" y="4705002"/>
              <a:ext cx="0" cy="47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6" name="Freeform 742"/>
            <p:cNvSpPr>
              <a:spLocks/>
            </p:cNvSpPr>
            <p:nvPr/>
          </p:nvSpPr>
          <p:spPr bwMode="auto">
            <a:xfrm>
              <a:off x="6854826" y="4682777"/>
              <a:ext cx="22225" cy="22225"/>
            </a:xfrm>
            <a:custGeom>
              <a:avLst/>
              <a:gdLst>
                <a:gd name="T0" fmla="*/ 85 w 85"/>
                <a:gd name="T1" fmla="*/ 0 h 72"/>
                <a:gd name="T2" fmla="*/ 70 w 85"/>
                <a:gd name="T3" fmla="*/ 1 h 72"/>
                <a:gd name="T4" fmla="*/ 53 w 85"/>
                <a:gd name="T5" fmla="*/ 5 h 72"/>
                <a:gd name="T6" fmla="*/ 38 w 85"/>
                <a:gd name="T7" fmla="*/ 11 h 72"/>
                <a:gd name="T8" fmla="*/ 31 w 85"/>
                <a:gd name="T9" fmla="*/ 16 h 72"/>
                <a:gd name="T10" fmla="*/ 25 w 85"/>
                <a:gd name="T11" fmla="*/ 21 h 72"/>
                <a:gd name="T12" fmla="*/ 14 w 85"/>
                <a:gd name="T13" fmla="*/ 32 h 72"/>
                <a:gd name="T14" fmla="*/ 7 w 85"/>
                <a:gd name="T15" fmla="*/ 43 h 72"/>
                <a:gd name="T16" fmla="*/ 2 w 85"/>
                <a:gd name="T17" fmla="*/ 56 h 72"/>
                <a:gd name="T18" fmla="*/ 0 w 85"/>
                <a:gd name="T1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72">
                  <a:moveTo>
                    <a:pt x="85" y="0"/>
                  </a:moveTo>
                  <a:lnTo>
                    <a:pt x="70" y="1"/>
                  </a:lnTo>
                  <a:lnTo>
                    <a:pt x="53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5" y="21"/>
                  </a:lnTo>
                  <a:lnTo>
                    <a:pt x="14" y="32"/>
                  </a:lnTo>
                  <a:lnTo>
                    <a:pt x="7" y="43"/>
                  </a:lnTo>
                  <a:lnTo>
                    <a:pt x="2" y="56"/>
                  </a:lnTo>
                  <a:lnTo>
                    <a:pt x="0" y="72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7" name="Line 743"/>
            <p:cNvSpPr>
              <a:spLocks noChangeShapeType="1"/>
            </p:cNvSpPr>
            <p:nvPr/>
          </p:nvSpPr>
          <p:spPr bwMode="auto">
            <a:xfrm>
              <a:off x="6973888" y="4916139"/>
              <a:ext cx="0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8" name="Line 744"/>
            <p:cNvSpPr>
              <a:spLocks noChangeShapeType="1"/>
            </p:cNvSpPr>
            <p:nvPr/>
          </p:nvSpPr>
          <p:spPr bwMode="auto">
            <a:xfrm>
              <a:off x="6877051" y="4928839"/>
              <a:ext cx="968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9" name="Line 745"/>
            <p:cNvSpPr>
              <a:spLocks noChangeShapeType="1"/>
            </p:cNvSpPr>
            <p:nvPr/>
          </p:nvSpPr>
          <p:spPr bwMode="auto">
            <a:xfrm>
              <a:off x="6877051" y="4925664"/>
              <a:ext cx="0" cy="31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0" name="Freeform 746"/>
            <p:cNvSpPr>
              <a:spLocks/>
            </p:cNvSpPr>
            <p:nvPr/>
          </p:nvSpPr>
          <p:spPr bwMode="auto">
            <a:xfrm>
              <a:off x="6877051" y="4920902"/>
              <a:ext cx="0" cy="4763"/>
            </a:xfrm>
            <a:custGeom>
              <a:avLst/>
              <a:gdLst>
                <a:gd name="T0" fmla="*/ 1 w 1"/>
                <a:gd name="T1" fmla="*/ 0 h 14"/>
                <a:gd name="T2" fmla="*/ 0 w 1"/>
                <a:gd name="T3" fmla="*/ 3 h 14"/>
                <a:gd name="T4" fmla="*/ 0 w 1"/>
                <a:gd name="T5" fmla="*/ 11 h 14"/>
                <a:gd name="T6" fmla="*/ 1 w 1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4">
                  <a:moveTo>
                    <a:pt x="1" y="0"/>
                  </a:moveTo>
                  <a:lnTo>
                    <a:pt x="0" y="3"/>
                  </a:lnTo>
                  <a:lnTo>
                    <a:pt x="0" y="11"/>
                  </a:lnTo>
                  <a:lnTo>
                    <a:pt x="1" y="1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1" name="Line 747"/>
            <p:cNvSpPr>
              <a:spLocks noChangeShapeType="1"/>
            </p:cNvSpPr>
            <p:nvPr/>
          </p:nvSpPr>
          <p:spPr bwMode="auto">
            <a:xfrm flipV="1">
              <a:off x="6973888" y="4919314"/>
              <a:ext cx="0" cy="952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2" name="Line 748"/>
            <p:cNvSpPr>
              <a:spLocks noChangeShapeType="1"/>
            </p:cNvSpPr>
            <p:nvPr/>
          </p:nvSpPr>
          <p:spPr bwMode="auto">
            <a:xfrm flipV="1">
              <a:off x="6877051" y="4681189"/>
              <a:ext cx="0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3" name="Freeform 749"/>
            <p:cNvSpPr>
              <a:spLocks/>
            </p:cNvSpPr>
            <p:nvPr/>
          </p:nvSpPr>
          <p:spPr bwMode="auto">
            <a:xfrm>
              <a:off x="6854826" y="4681189"/>
              <a:ext cx="22225" cy="23813"/>
            </a:xfrm>
            <a:custGeom>
              <a:avLst/>
              <a:gdLst>
                <a:gd name="T0" fmla="*/ 0 w 85"/>
                <a:gd name="T1" fmla="*/ 77 h 77"/>
                <a:gd name="T2" fmla="*/ 2 w 85"/>
                <a:gd name="T3" fmla="*/ 60 h 77"/>
                <a:gd name="T4" fmla="*/ 7 w 85"/>
                <a:gd name="T5" fmla="*/ 47 h 77"/>
                <a:gd name="T6" fmla="*/ 14 w 85"/>
                <a:gd name="T7" fmla="*/ 35 h 77"/>
                <a:gd name="T8" fmla="*/ 25 w 85"/>
                <a:gd name="T9" fmla="*/ 23 h 77"/>
                <a:gd name="T10" fmla="*/ 38 w 85"/>
                <a:gd name="T11" fmla="*/ 13 h 77"/>
                <a:gd name="T12" fmla="*/ 53 w 85"/>
                <a:gd name="T13" fmla="*/ 6 h 77"/>
                <a:gd name="T14" fmla="*/ 70 w 85"/>
                <a:gd name="T15" fmla="*/ 1 h 77"/>
                <a:gd name="T16" fmla="*/ 85 w 85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7">
                  <a:moveTo>
                    <a:pt x="0" y="77"/>
                  </a:moveTo>
                  <a:lnTo>
                    <a:pt x="2" y="60"/>
                  </a:lnTo>
                  <a:lnTo>
                    <a:pt x="7" y="47"/>
                  </a:lnTo>
                  <a:lnTo>
                    <a:pt x="14" y="35"/>
                  </a:lnTo>
                  <a:lnTo>
                    <a:pt x="25" y="23"/>
                  </a:lnTo>
                  <a:lnTo>
                    <a:pt x="38" y="13"/>
                  </a:lnTo>
                  <a:lnTo>
                    <a:pt x="53" y="6"/>
                  </a:lnTo>
                  <a:lnTo>
                    <a:pt x="70" y="1"/>
                  </a:lnTo>
                  <a:lnTo>
                    <a:pt x="85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4" name="Line 750"/>
            <p:cNvSpPr>
              <a:spLocks noChangeShapeType="1"/>
            </p:cNvSpPr>
            <p:nvPr/>
          </p:nvSpPr>
          <p:spPr bwMode="auto">
            <a:xfrm flipV="1">
              <a:off x="6846888" y="4884389"/>
              <a:ext cx="0" cy="47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5" name="Line 751"/>
            <p:cNvSpPr>
              <a:spLocks noChangeShapeType="1"/>
            </p:cNvSpPr>
            <p:nvPr/>
          </p:nvSpPr>
          <p:spPr bwMode="auto">
            <a:xfrm>
              <a:off x="6877051" y="4681189"/>
              <a:ext cx="968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6" name="Line 752"/>
            <p:cNvSpPr>
              <a:spLocks noChangeShapeType="1"/>
            </p:cNvSpPr>
            <p:nvPr/>
          </p:nvSpPr>
          <p:spPr bwMode="auto">
            <a:xfrm>
              <a:off x="6973888" y="4681189"/>
              <a:ext cx="0" cy="15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7" name="Line 753"/>
            <p:cNvSpPr>
              <a:spLocks noChangeShapeType="1"/>
            </p:cNvSpPr>
            <p:nvPr/>
          </p:nvSpPr>
          <p:spPr bwMode="auto">
            <a:xfrm flipV="1">
              <a:off x="6846888" y="4712939"/>
              <a:ext cx="0" cy="47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8" name="Line 754"/>
            <p:cNvSpPr>
              <a:spLocks noChangeShapeType="1"/>
            </p:cNvSpPr>
            <p:nvPr/>
          </p:nvSpPr>
          <p:spPr bwMode="auto">
            <a:xfrm flipV="1">
              <a:off x="6846888" y="4889152"/>
              <a:ext cx="0" cy="15875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9" name="Freeform 755"/>
            <p:cNvSpPr>
              <a:spLocks/>
            </p:cNvSpPr>
            <p:nvPr/>
          </p:nvSpPr>
          <p:spPr bwMode="auto">
            <a:xfrm>
              <a:off x="6854826" y="4903439"/>
              <a:ext cx="1588" cy="6350"/>
            </a:xfrm>
            <a:custGeom>
              <a:avLst/>
              <a:gdLst>
                <a:gd name="T0" fmla="*/ 0 w 3"/>
                <a:gd name="T1" fmla="*/ 0 h 16"/>
                <a:gd name="T2" fmla="*/ 3 w 3"/>
                <a:gd name="T3" fmla="*/ 13 h 16"/>
                <a:gd name="T4" fmla="*/ 3 w 3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6">
                  <a:moveTo>
                    <a:pt x="0" y="0"/>
                  </a:moveTo>
                  <a:lnTo>
                    <a:pt x="3" y="13"/>
                  </a:lnTo>
                  <a:lnTo>
                    <a:pt x="3" y="16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0" name="Line 756"/>
            <p:cNvSpPr>
              <a:spLocks noChangeShapeType="1"/>
            </p:cNvSpPr>
            <p:nvPr/>
          </p:nvSpPr>
          <p:spPr bwMode="auto">
            <a:xfrm flipV="1">
              <a:off x="6846888" y="4705002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1" name="Freeform 757"/>
            <p:cNvSpPr>
              <a:spLocks/>
            </p:cNvSpPr>
            <p:nvPr/>
          </p:nvSpPr>
          <p:spPr bwMode="auto">
            <a:xfrm>
              <a:off x="6854826" y="4908202"/>
              <a:ext cx="22225" cy="20638"/>
            </a:xfrm>
            <a:custGeom>
              <a:avLst/>
              <a:gdLst>
                <a:gd name="T0" fmla="*/ 0 w 84"/>
                <a:gd name="T1" fmla="*/ 0 h 64"/>
                <a:gd name="T2" fmla="*/ 1 w 84"/>
                <a:gd name="T3" fmla="*/ 4 h 64"/>
                <a:gd name="T4" fmla="*/ 6 w 84"/>
                <a:gd name="T5" fmla="*/ 17 h 64"/>
                <a:gd name="T6" fmla="*/ 13 w 84"/>
                <a:gd name="T7" fmla="*/ 30 h 64"/>
                <a:gd name="T8" fmla="*/ 24 w 84"/>
                <a:gd name="T9" fmla="*/ 41 h 64"/>
                <a:gd name="T10" fmla="*/ 37 w 84"/>
                <a:gd name="T11" fmla="*/ 52 h 64"/>
                <a:gd name="T12" fmla="*/ 52 w 84"/>
                <a:gd name="T13" fmla="*/ 58 h 64"/>
                <a:gd name="T14" fmla="*/ 69 w 84"/>
                <a:gd name="T15" fmla="*/ 62 h 64"/>
                <a:gd name="T16" fmla="*/ 84 w 84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4">
                  <a:moveTo>
                    <a:pt x="0" y="0"/>
                  </a:moveTo>
                  <a:lnTo>
                    <a:pt x="1" y="4"/>
                  </a:lnTo>
                  <a:lnTo>
                    <a:pt x="6" y="17"/>
                  </a:lnTo>
                  <a:lnTo>
                    <a:pt x="13" y="30"/>
                  </a:lnTo>
                  <a:lnTo>
                    <a:pt x="24" y="41"/>
                  </a:lnTo>
                  <a:lnTo>
                    <a:pt x="37" y="52"/>
                  </a:lnTo>
                  <a:lnTo>
                    <a:pt x="52" y="58"/>
                  </a:lnTo>
                  <a:lnTo>
                    <a:pt x="69" y="62"/>
                  </a:lnTo>
                  <a:lnTo>
                    <a:pt x="84" y="64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2" name="Line 758"/>
            <p:cNvSpPr>
              <a:spLocks noChangeShapeType="1"/>
            </p:cNvSpPr>
            <p:nvPr/>
          </p:nvSpPr>
          <p:spPr bwMode="auto">
            <a:xfrm>
              <a:off x="6846888" y="4805014"/>
              <a:ext cx="12700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3" name="Line 759"/>
            <p:cNvSpPr>
              <a:spLocks noChangeShapeType="1"/>
            </p:cNvSpPr>
            <p:nvPr/>
          </p:nvSpPr>
          <p:spPr bwMode="auto">
            <a:xfrm flipV="1">
              <a:off x="7064376" y="4995514"/>
              <a:ext cx="1588" cy="63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4" name="Freeform 760"/>
            <p:cNvSpPr>
              <a:spLocks/>
            </p:cNvSpPr>
            <p:nvPr/>
          </p:nvSpPr>
          <p:spPr bwMode="auto">
            <a:xfrm>
              <a:off x="7065963" y="4925664"/>
              <a:ext cx="1588" cy="28575"/>
            </a:xfrm>
            <a:custGeom>
              <a:avLst/>
              <a:gdLst>
                <a:gd name="T0" fmla="*/ 0 w 5"/>
                <a:gd name="T1" fmla="*/ 92 h 92"/>
                <a:gd name="T2" fmla="*/ 5 w 5"/>
                <a:gd name="T3" fmla="*/ 45 h 92"/>
                <a:gd name="T4" fmla="*/ 3 w 5"/>
                <a:gd name="T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92">
                  <a:moveTo>
                    <a:pt x="0" y="92"/>
                  </a:moveTo>
                  <a:lnTo>
                    <a:pt x="5" y="45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5" name="Freeform 761"/>
            <p:cNvSpPr>
              <a:spLocks/>
            </p:cNvSpPr>
            <p:nvPr/>
          </p:nvSpPr>
          <p:spPr bwMode="auto">
            <a:xfrm>
              <a:off x="7064376" y="4782789"/>
              <a:ext cx="3175" cy="42863"/>
            </a:xfrm>
            <a:custGeom>
              <a:avLst/>
              <a:gdLst>
                <a:gd name="T0" fmla="*/ 0 w 9"/>
                <a:gd name="T1" fmla="*/ 134 h 134"/>
                <a:gd name="T2" fmla="*/ 9 w 9"/>
                <a:gd name="T3" fmla="*/ 68 h 134"/>
                <a:gd name="T4" fmla="*/ 3 w 9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34">
                  <a:moveTo>
                    <a:pt x="0" y="134"/>
                  </a:moveTo>
                  <a:lnTo>
                    <a:pt x="9" y="68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" name="Freeform 762"/>
            <p:cNvSpPr>
              <a:spLocks/>
            </p:cNvSpPr>
            <p:nvPr/>
          </p:nvSpPr>
          <p:spPr bwMode="auto">
            <a:xfrm>
              <a:off x="7065963" y="4655789"/>
              <a:ext cx="1588" cy="28575"/>
            </a:xfrm>
            <a:custGeom>
              <a:avLst/>
              <a:gdLst>
                <a:gd name="T0" fmla="*/ 3 w 6"/>
                <a:gd name="T1" fmla="*/ 88 h 88"/>
                <a:gd name="T2" fmla="*/ 6 w 6"/>
                <a:gd name="T3" fmla="*/ 44 h 88"/>
                <a:gd name="T4" fmla="*/ 0 w 6"/>
                <a:gd name="T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88">
                  <a:moveTo>
                    <a:pt x="3" y="88"/>
                  </a:moveTo>
                  <a:lnTo>
                    <a:pt x="6" y="4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7" name="Line 763"/>
            <p:cNvSpPr>
              <a:spLocks noChangeShapeType="1"/>
            </p:cNvSpPr>
            <p:nvPr/>
          </p:nvSpPr>
          <p:spPr bwMode="auto">
            <a:xfrm flipV="1">
              <a:off x="7065963" y="4606577"/>
              <a:ext cx="0" cy="793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8" name="Line 764"/>
            <p:cNvSpPr>
              <a:spLocks noChangeShapeType="1"/>
            </p:cNvSpPr>
            <p:nvPr/>
          </p:nvSpPr>
          <p:spPr bwMode="auto">
            <a:xfrm flipH="1">
              <a:off x="6973888" y="4893914"/>
              <a:ext cx="698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9" name="Line 765"/>
            <p:cNvSpPr>
              <a:spLocks noChangeShapeType="1"/>
            </p:cNvSpPr>
            <p:nvPr/>
          </p:nvSpPr>
          <p:spPr bwMode="auto">
            <a:xfrm flipH="1">
              <a:off x="6973888" y="4714527"/>
              <a:ext cx="6985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0" name="Line 766"/>
            <p:cNvSpPr>
              <a:spLocks noChangeShapeType="1"/>
            </p:cNvSpPr>
            <p:nvPr/>
          </p:nvSpPr>
          <p:spPr bwMode="auto">
            <a:xfrm flipV="1">
              <a:off x="7392988" y="4805014"/>
              <a:ext cx="0" cy="8731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1" name="Line 767"/>
            <p:cNvSpPr>
              <a:spLocks noChangeShapeType="1"/>
            </p:cNvSpPr>
            <p:nvPr/>
          </p:nvSpPr>
          <p:spPr bwMode="auto">
            <a:xfrm flipV="1">
              <a:off x="7392988" y="4646264"/>
              <a:ext cx="0" cy="1587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2" name="Line 768"/>
            <p:cNvSpPr>
              <a:spLocks noChangeShapeType="1"/>
            </p:cNvSpPr>
            <p:nvPr/>
          </p:nvSpPr>
          <p:spPr bwMode="auto">
            <a:xfrm flipH="1">
              <a:off x="7354888" y="4646264"/>
              <a:ext cx="3810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3" name="Line 769"/>
            <p:cNvSpPr>
              <a:spLocks noChangeShapeType="1"/>
            </p:cNvSpPr>
            <p:nvPr/>
          </p:nvSpPr>
          <p:spPr bwMode="auto">
            <a:xfrm>
              <a:off x="7392988" y="4805014"/>
              <a:ext cx="0" cy="1587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4" name="Line 770"/>
            <p:cNvSpPr>
              <a:spLocks noChangeShapeType="1"/>
            </p:cNvSpPr>
            <p:nvPr/>
          </p:nvSpPr>
          <p:spPr bwMode="auto">
            <a:xfrm flipH="1">
              <a:off x="7354888" y="4963764"/>
              <a:ext cx="3810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5" name="Line 771"/>
            <p:cNvSpPr>
              <a:spLocks noChangeShapeType="1"/>
            </p:cNvSpPr>
            <p:nvPr/>
          </p:nvSpPr>
          <p:spPr bwMode="auto">
            <a:xfrm flipV="1">
              <a:off x="7392988" y="4709764"/>
              <a:ext cx="0" cy="952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6" name="Line 772"/>
            <p:cNvSpPr>
              <a:spLocks noChangeShapeType="1"/>
            </p:cNvSpPr>
            <p:nvPr/>
          </p:nvSpPr>
          <p:spPr bwMode="auto">
            <a:xfrm>
              <a:off x="7392988" y="4709764"/>
              <a:ext cx="79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7" name="Line 773"/>
            <p:cNvSpPr>
              <a:spLocks noChangeShapeType="1"/>
            </p:cNvSpPr>
            <p:nvPr/>
          </p:nvSpPr>
          <p:spPr bwMode="auto">
            <a:xfrm>
              <a:off x="7400926" y="4709764"/>
              <a:ext cx="0" cy="952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8" name="Line 774"/>
            <p:cNvSpPr>
              <a:spLocks noChangeShapeType="1"/>
            </p:cNvSpPr>
            <p:nvPr/>
          </p:nvSpPr>
          <p:spPr bwMode="auto">
            <a:xfrm>
              <a:off x="7392988" y="4900264"/>
              <a:ext cx="7938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9" name="Line 775"/>
            <p:cNvSpPr>
              <a:spLocks noChangeShapeType="1"/>
            </p:cNvSpPr>
            <p:nvPr/>
          </p:nvSpPr>
          <p:spPr bwMode="auto">
            <a:xfrm flipV="1">
              <a:off x="7400926" y="4805014"/>
              <a:ext cx="0" cy="952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0" name="Line 776"/>
            <p:cNvSpPr>
              <a:spLocks noChangeShapeType="1"/>
            </p:cNvSpPr>
            <p:nvPr/>
          </p:nvSpPr>
          <p:spPr bwMode="auto">
            <a:xfrm>
              <a:off x="7354888" y="4825652"/>
              <a:ext cx="3810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1" name="Line 777"/>
            <p:cNvSpPr>
              <a:spLocks noChangeShapeType="1"/>
            </p:cNvSpPr>
            <p:nvPr/>
          </p:nvSpPr>
          <p:spPr bwMode="auto">
            <a:xfrm>
              <a:off x="7354888" y="4784377"/>
              <a:ext cx="38100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2" name="Line 778"/>
            <p:cNvSpPr>
              <a:spLocks noChangeShapeType="1"/>
            </p:cNvSpPr>
            <p:nvPr/>
          </p:nvSpPr>
          <p:spPr bwMode="auto">
            <a:xfrm>
              <a:off x="8543926" y="3898552"/>
              <a:ext cx="0" cy="396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3" name="Line 779"/>
            <p:cNvSpPr>
              <a:spLocks noChangeShapeType="1"/>
            </p:cNvSpPr>
            <p:nvPr/>
          </p:nvSpPr>
          <p:spPr bwMode="auto">
            <a:xfrm flipV="1">
              <a:off x="6846888" y="3874739"/>
              <a:ext cx="0" cy="881063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4" name="Line 780"/>
            <p:cNvSpPr>
              <a:spLocks noChangeShapeType="1"/>
            </p:cNvSpPr>
            <p:nvPr/>
          </p:nvSpPr>
          <p:spPr bwMode="auto">
            <a:xfrm flipH="1">
              <a:off x="6937376" y="3906489"/>
              <a:ext cx="1516063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5" name="Freeform 781"/>
            <p:cNvSpPr>
              <a:spLocks/>
            </p:cNvSpPr>
            <p:nvPr/>
          </p:nvSpPr>
          <p:spPr bwMode="auto">
            <a:xfrm>
              <a:off x="8453438" y="3890614"/>
              <a:ext cx="90488" cy="31750"/>
            </a:xfrm>
            <a:custGeom>
              <a:avLst/>
              <a:gdLst>
                <a:gd name="T0" fmla="*/ 0 w 340"/>
                <a:gd name="T1" fmla="*/ 0 h 101"/>
                <a:gd name="T2" fmla="*/ 0 w 340"/>
                <a:gd name="T3" fmla="*/ 101 h 101"/>
                <a:gd name="T4" fmla="*/ 340 w 340"/>
                <a:gd name="T5" fmla="*/ 51 h 101"/>
                <a:gd name="T6" fmla="*/ 0 w 340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101">
                  <a:moveTo>
                    <a:pt x="0" y="0"/>
                  </a:moveTo>
                  <a:lnTo>
                    <a:pt x="0" y="101"/>
                  </a:lnTo>
                  <a:lnTo>
                    <a:pt x="34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6" name="Freeform 782"/>
            <p:cNvSpPr>
              <a:spLocks/>
            </p:cNvSpPr>
            <p:nvPr/>
          </p:nvSpPr>
          <p:spPr bwMode="auto">
            <a:xfrm>
              <a:off x="6846888" y="3890614"/>
              <a:ext cx="90488" cy="31750"/>
            </a:xfrm>
            <a:custGeom>
              <a:avLst/>
              <a:gdLst>
                <a:gd name="T0" fmla="*/ 341 w 341"/>
                <a:gd name="T1" fmla="*/ 0 h 101"/>
                <a:gd name="T2" fmla="*/ 341 w 341"/>
                <a:gd name="T3" fmla="*/ 101 h 101"/>
                <a:gd name="T4" fmla="*/ 0 w 341"/>
                <a:gd name="T5" fmla="*/ 51 h 101"/>
                <a:gd name="T6" fmla="*/ 341 w 341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1" h="101">
                  <a:moveTo>
                    <a:pt x="341" y="0"/>
                  </a:moveTo>
                  <a:lnTo>
                    <a:pt x="341" y="101"/>
                  </a:lnTo>
                  <a:lnTo>
                    <a:pt x="0" y="51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7" name="Rectangle 783"/>
            <p:cNvSpPr>
              <a:spLocks noChangeArrowheads="1"/>
            </p:cNvSpPr>
            <p:nvPr/>
          </p:nvSpPr>
          <p:spPr bwMode="auto">
            <a:xfrm>
              <a:off x="7637463" y="3800127"/>
              <a:ext cx="1923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220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20" name="Line 786"/>
            <p:cNvSpPr>
              <a:spLocks noChangeShapeType="1"/>
            </p:cNvSpPr>
            <p:nvPr/>
          </p:nvSpPr>
          <p:spPr bwMode="auto">
            <a:xfrm>
              <a:off x="7927976" y="4300189"/>
              <a:ext cx="46038" cy="142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22" name="Line 788"/>
            <p:cNvSpPr>
              <a:spLocks noChangeShapeType="1"/>
            </p:cNvSpPr>
            <p:nvPr/>
          </p:nvSpPr>
          <p:spPr bwMode="auto">
            <a:xfrm flipV="1">
              <a:off x="4014788" y="3769964"/>
              <a:ext cx="0" cy="814388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23" name="Line 789"/>
            <p:cNvSpPr>
              <a:spLocks noChangeShapeType="1"/>
            </p:cNvSpPr>
            <p:nvPr/>
          </p:nvSpPr>
          <p:spPr bwMode="auto">
            <a:xfrm flipV="1">
              <a:off x="6510338" y="3769964"/>
              <a:ext cx="0" cy="7175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24" name="Line 790"/>
            <p:cNvSpPr>
              <a:spLocks noChangeShapeType="1"/>
            </p:cNvSpPr>
            <p:nvPr/>
          </p:nvSpPr>
          <p:spPr bwMode="auto">
            <a:xfrm>
              <a:off x="4105276" y="3801714"/>
              <a:ext cx="2314575" cy="0"/>
            </a:xfrm>
            <a:prstGeom prst="line">
              <a:avLst/>
            </a:prstGeom>
            <a:noFill/>
            <a:ln w="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25" name="Freeform 791"/>
            <p:cNvSpPr>
              <a:spLocks/>
            </p:cNvSpPr>
            <p:nvPr/>
          </p:nvSpPr>
          <p:spPr bwMode="auto">
            <a:xfrm>
              <a:off x="4014788" y="3785839"/>
              <a:ext cx="90488" cy="31750"/>
            </a:xfrm>
            <a:custGeom>
              <a:avLst/>
              <a:gdLst>
                <a:gd name="T0" fmla="*/ 341 w 341"/>
                <a:gd name="T1" fmla="*/ 0 h 100"/>
                <a:gd name="T2" fmla="*/ 341 w 341"/>
                <a:gd name="T3" fmla="*/ 100 h 100"/>
                <a:gd name="T4" fmla="*/ 0 w 341"/>
                <a:gd name="T5" fmla="*/ 50 h 100"/>
                <a:gd name="T6" fmla="*/ 341 w 341"/>
                <a:gd name="T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1" h="100">
                  <a:moveTo>
                    <a:pt x="341" y="0"/>
                  </a:moveTo>
                  <a:lnTo>
                    <a:pt x="341" y="100"/>
                  </a:lnTo>
                  <a:lnTo>
                    <a:pt x="0" y="50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26" name="Freeform 792"/>
            <p:cNvSpPr>
              <a:spLocks/>
            </p:cNvSpPr>
            <p:nvPr/>
          </p:nvSpPr>
          <p:spPr bwMode="auto">
            <a:xfrm>
              <a:off x="6419851" y="3785839"/>
              <a:ext cx="90488" cy="31750"/>
            </a:xfrm>
            <a:custGeom>
              <a:avLst/>
              <a:gdLst>
                <a:gd name="T0" fmla="*/ 0 w 341"/>
                <a:gd name="T1" fmla="*/ 0 h 100"/>
                <a:gd name="T2" fmla="*/ 0 w 341"/>
                <a:gd name="T3" fmla="*/ 100 h 100"/>
                <a:gd name="T4" fmla="*/ 341 w 341"/>
                <a:gd name="T5" fmla="*/ 50 h 100"/>
                <a:gd name="T6" fmla="*/ 0 w 341"/>
                <a:gd name="T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1" h="100">
                  <a:moveTo>
                    <a:pt x="0" y="0"/>
                  </a:moveTo>
                  <a:lnTo>
                    <a:pt x="0" y="100"/>
                  </a:lnTo>
                  <a:lnTo>
                    <a:pt x="341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27" name="Rectangle 793"/>
            <p:cNvSpPr>
              <a:spLocks noChangeArrowheads="1"/>
            </p:cNvSpPr>
            <p:nvPr/>
          </p:nvSpPr>
          <p:spPr bwMode="auto">
            <a:xfrm>
              <a:off x="5172076" y="3693764"/>
              <a:ext cx="19236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330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804" name="Table 8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150424"/>
              </p:ext>
            </p:extLst>
          </p:nvPr>
        </p:nvGraphicFramePr>
        <p:xfrm>
          <a:off x="4901650" y="1251208"/>
          <a:ext cx="3852429" cy="2184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e  IIC T6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24, 60, 110-127 VAC/DC</a:t>
                      </a:r>
                    </a:p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220-240 VAC/DC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5229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autonomy: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&gt; 3 hours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5229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Battery: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Ni-MH 3,6V/2.2Ah</a:t>
                      </a:r>
                      <a:endParaRPr lang="hr-HR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88" name="Picture 2" descr="DALi logo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96" y="2924944"/>
            <a:ext cx="571448" cy="567262"/>
          </a:xfrm>
          <a:prstGeom prst="rect">
            <a:avLst/>
          </a:prstGeom>
          <a:noFill/>
          <a:ln w="9525" algn="in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415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I:\Katalog 2012\Nove slike proizvoda\FLXE  label\lijev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3338" y="2888939"/>
            <a:ext cx="1323926" cy="54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I:\Katalog 2012\Nove slike proizvoda\FLXE  label\desn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073" y="2895011"/>
            <a:ext cx="1323925" cy="54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:\Katalog 2012\Nove slike proizvoda\FLXE  label\dolj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073" y="3756425"/>
            <a:ext cx="1323924" cy="54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I:\Katalog 2012\Nove slike proizvoda\FLXE  label\exi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79763" y="3753036"/>
            <a:ext cx="1322835" cy="544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:\Katalog 2012\Nove slike proizvoda\FLXE  label\gor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4322" y="3756341"/>
            <a:ext cx="1323924" cy="536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</a:t>
            </a:r>
            <a:r>
              <a:rPr lang="en-US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emergency light fitting</a:t>
            </a:r>
            <a:endParaRPr lang="hr-HR" sz="2400" b="1" dirty="0" smtClean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PSF E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4338" name="Picture 2" descr="PSF 236 E 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" y="895283"/>
            <a:ext cx="3529460" cy="167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86174"/>
              </p:ext>
            </p:extLst>
          </p:nvPr>
        </p:nvGraphicFramePr>
        <p:xfrm>
          <a:off x="662331" y="4716868"/>
          <a:ext cx="4082318" cy="1173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/>
                <a:gridCol w="756084"/>
                <a:gridCol w="1260140"/>
                <a:gridCol w="1201998"/>
              </a:tblGrid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WATTAGE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LUMINOUS FLUX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Baterry mod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[lm]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2x18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T8/G13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2700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3h 550 lm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1,5h 800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8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2x36 W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T8/G13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6700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3h 1000 lm</a:t>
                      </a:r>
                    </a:p>
                    <a:p>
                      <a:pPr algn="ctr"/>
                      <a:r>
                        <a:rPr lang="hr-HR" sz="1200" dirty="0" smtClean="0">
                          <a:solidFill>
                            <a:schemeClr val="bg1"/>
                          </a:solidFill>
                        </a:rPr>
                        <a:t>1,5h</a:t>
                      </a:r>
                      <a:r>
                        <a:rPr lang="hr-HR" sz="1200" baseline="0" dirty="0" smtClean="0">
                          <a:solidFill>
                            <a:schemeClr val="bg1"/>
                          </a:solidFill>
                        </a:rPr>
                        <a:t> 2000 lm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404765"/>
              </p:ext>
            </p:extLst>
          </p:nvPr>
        </p:nvGraphicFramePr>
        <p:xfrm>
          <a:off x="4901650" y="1251208"/>
          <a:ext cx="3852429" cy="2231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684"/>
                <a:gridCol w="2023745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e mb  IIC T4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+40C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220-240 V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5229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autonomy: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1,5h or 3h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5229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Battery:</a:t>
                      </a:r>
                    </a:p>
                    <a:p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Ni-Mh Saft VHT D, 4,8V 6Ah</a:t>
                      </a:r>
                    </a:p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Ni-Mh Saft VHT F, 4,8V 10Ah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3205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5872" y="1817741"/>
            <a:ext cx="81088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Arial" pitchFamily="34" charset="0"/>
              </a:rPr>
              <a:t>In accordance with national regulative, all of our products and systems for quality assurance are certified by an authorized certification </a:t>
            </a:r>
            <a:r>
              <a:rPr lang="en-US" sz="2400" b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Arial" pitchFamily="34" charset="0"/>
              </a:rPr>
              <a:t>institution</a:t>
            </a:r>
            <a:r>
              <a:rPr lang="hr-HR" sz="2400" b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Arial" pitchFamily="34" charset="0"/>
              </a:rPr>
              <a:t>according </a:t>
            </a:r>
            <a:r>
              <a:rPr lang="en-US" sz="24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Arial" pitchFamily="34" charset="0"/>
              </a:rPr>
              <a:t>to the ATEX Directive 94/9/EC by an authorized certification notify </a:t>
            </a:r>
            <a:r>
              <a:rPr lang="hr-HR" sz="2400" b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Calibri" pitchFamily="34" charset="0"/>
                <a:cs typeface="Arial" pitchFamily="34" charset="0"/>
              </a:rPr>
              <a:t>body.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3649" y="548394"/>
            <a:ext cx="6516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  <a:cs typeface="+mn-cs"/>
              </a:rPr>
              <a:t>Who we are and what we do</a:t>
            </a:r>
          </a:p>
        </p:txBody>
      </p:sp>
      <p:pic>
        <p:nvPicPr>
          <p:cNvPr id="6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4733" y="3609020"/>
            <a:ext cx="81088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Ex AGENCIJA,  NB/2465 - Croatia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CESI</a:t>
            </a:r>
            <a:r>
              <a:rPr lang="hr-HR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NB/0722 - </a:t>
            </a:r>
            <a:r>
              <a:rPr lang="en-US" sz="2000" b="1" i="1" dirty="0" err="1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Ital</a:t>
            </a:r>
            <a:r>
              <a:rPr lang="hr-HR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y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Quality Assurance </a:t>
            </a:r>
            <a:r>
              <a:rPr lang="en-US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System</a:t>
            </a:r>
            <a:r>
              <a:rPr lang="hr-HR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ISO 9001</a:t>
            </a:r>
            <a:r>
              <a:rPr lang="hr-HR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:2009</a:t>
            </a:r>
            <a:endParaRPr lang="hr-HR" sz="2000" b="1" i="1" dirty="0">
              <a:ln w="1905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sz="2000" b="1" i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Environmental Management </a:t>
            </a:r>
            <a:r>
              <a:rPr lang="hr-HR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System </a:t>
            </a:r>
            <a:r>
              <a:rPr lang="en-US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ISO 14001</a:t>
            </a:r>
            <a:r>
              <a:rPr lang="hr-HR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:2010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EAC certifikat / Eurasian </a:t>
            </a:r>
            <a:r>
              <a:rPr lang="hr-HR" sz="2000" b="1" i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Customs Union </a:t>
            </a:r>
            <a:endParaRPr lang="hr-HR" sz="2000" b="1" i="1" dirty="0" smtClean="0">
              <a:ln w="1905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</a:t>
            </a:r>
            <a:r>
              <a:rPr lang="hr-HR" sz="1600" b="1" i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(Russia</a:t>
            </a:r>
            <a:r>
              <a:rPr lang="hr-HR" sz="1600" b="1" i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Belarus, Kazakhstan, Armenia, Kyrgyzstan)</a:t>
            </a:r>
            <a:endParaRPr lang="en-US" sz="2000" b="1" i="1" dirty="0">
              <a:ln w="1905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613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7644" y="2501099"/>
            <a:ext cx="61206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control units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SKX 12 ....  SKX 20</a:t>
            </a:r>
          </a:p>
        </p:txBody>
      </p:sp>
      <p:pic>
        <p:nvPicPr>
          <p:cNvPr id="4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791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control units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SKX 12 ....  SKX </a:t>
            </a: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20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3" name="Picture 2" descr="IMG_20140324_1606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88" y="4112187"/>
            <a:ext cx="2082275" cy="2276171"/>
          </a:xfrm>
          <a:prstGeom prst="roundRect">
            <a:avLst>
              <a:gd name="adj" fmla="val 7042"/>
            </a:avLst>
          </a:prstGeom>
          <a:noFill/>
          <a:ln w="3175" algn="in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808476"/>
              </p:ext>
            </p:extLst>
          </p:nvPr>
        </p:nvGraphicFramePr>
        <p:xfrm>
          <a:off x="4995410" y="1814062"/>
          <a:ext cx="3852429" cy="1972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0"/>
                <a:gridCol w="2115599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 mb IIC , Ex ia/ib IIC T6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insulation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690 VAC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current: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Up to 16A (SKX 12-15)</a:t>
                      </a:r>
                    </a:p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Up to 80A (SKX 16-20)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Picture 2" descr="H:\TEPEx\Katalog 2012\Nove slike proizvoda\resizedimage277471-control-uni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124744"/>
            <a:ext cx="3202837" cy="544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773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7232" y="72144"/>
            <a:ext cx="4860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socket outlet boxes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9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16398"/>
              </p:ext>
            </p:extLst>
          </p:nvPr>
        </p:nvGraphicFramePr>
        <p:xfrm>
          <a:off x="4995410" y="980728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0"/>
                <a:gridCol w="2115599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 IIC T6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insulation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690 VAC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SOCKET OUTLET box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8643"/>
            <a:ext cx="2700337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4" descr="Socket outlet box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27731" r="37604" b="20815"/>
          <a:stretch>
            <a:fillRect/>
          </a:stretch>
        </p:blipFill>
        <p:spPr bwMode="auto">
          <a:xfrm>
            <a:off x="4988733" y="3212976"/>
            <a:ext cx="3851920" cy="337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679280" y="2646352"/>
            <a:ext cx="4428492" cy="11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Pts val="1200"/>
              <a:buFont typeface="Symbol" pitchFamily="18" charset="2"/>
              <a:buChar char="·"/>
              <a:tabLst/>
            </a:pPr>
            <a:r>
              <a:rPr kumimoji="0" lang="hr-HR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Buildin sockets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hr-H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endParaRPr kumimoji="0" lang="hr-HR" sz="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hr-HR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	* 16 A extra-low voltage, 2P/3P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hr-HR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	* 16 A, 3</a:t>
            </a:r>
            <a:r>
              <a:rPr lang="hr-HR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P, 4P,</a:t>
            </a:r>
            <a:r>
              <a:rPr kumimoji="0" lang="hr-HR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5</a:t>
            </a:r>
            <a:r>
              <a:rPr lang="hr-HR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endParaRPr kumimoji="0" lang="hr-HR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hr-HR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	* 32 A, 63 A, 4P,5P</a:t>
            </a:r>
          </a:p>
        </p:txBody>
      </p:sp>
    </p:spTree>
    <p:extLst>
      <p:ext uri="{BB962C8B-B14F-4D97-AF65-F5344CB8AC3E}">
        <p14:creationId xmlns:p14="http://schemas.microsoft.com/office/powerpoint/2010/main" val="36514385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2168" y="115638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control unit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SKX SS AISI 316L</a:t>
            </a:r>
          </a:p>
        </p:txBody>
      </p:sp>
      <p:pic>
        <p:nvPicPr>
          <p:cNvPr id="9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890068"/>
              </p:ext>
            </p:extLst>
          </p:nvPr>
        </p:nvGraphicFramePr>
        <p:xfrm>
          <a:off x="4995410" y="1814062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0"/>
                <a:gridCol w="2115599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 mb IIC , Ex ia/ib IIC T6 Gb  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Db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insulation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690 VAC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2" y="1052736"/>
            <a:ext cx="198010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314" name="Picture 2" descr="K:\TEPEx\Katalog 2012\2016-2017\PIC\SKX SS control unit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3157" r="-1"/>
          <a:stretch/>
        </p:blipFill>
        <p:spPr bwMode="auto">
          <a:xfrm>
            <a:off x="2555441" y="940156"/>
            <a:ext cx="2360954" cy="32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76054" y="3533746"/>
            <a:ext cx="3771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1400" b="1" dirty="0" smtClean="0">
                <a:solidFill>
                  <a:schemeClr val="bg1"/>
                </a:solidFill>
              </a:rPr>
              <a:t>Hinged door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400" b="1" dirty="0" smtClean="0">
                <a:solidFill>
                  <a:schemeClr val="bg1"/>
                </a:solidFill>
              </a:rPr>
              <a:t>Components mounted on the cover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1" name="Picture 4" descr="K:\TEPEx\Novi modeli Kruno\INOX control unit\untitled.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88" y="4180121"/>
            <a:ext cx="1944216" cy="211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K:\TEPEx\Novi modeli Kruno\INOX control unit\untitled.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53" y="4272410"/>
            <a:ext cx="2462901" cy="20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2720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r-HR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79" y="1182589"/>
            <a:ext cx="2473902" cy="35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9621" y="508737"/>
            <a:ext cx="6480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grounding and grounding control device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GGCD</a:t>
            </a:r>
            <a:r>
              <a:rPr lang="en-US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-01/</a:t>
            </a:r>
            <a:endParaRPr lang="en-US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6146" name="Picture 2" descr="barrel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99" y="4761148"/>
            <a:ext cx="1037462" cy="1775249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47" name="Picture 3" descr="railcars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5156464"/>
            <a:ext cx="1416478" cy="1332886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rgbClr val="B2B2B2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764803"/>
              </p:ext>
            </p:extLst>
          </p:nvPr>
        </p:nvGraphicFramePr>
        <p:xfrm>
          <a:off x="4932534" y="1783826"/>
          <a:ext cx="3852429" cy="168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0"/>
                <a:gridCol w="2115599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 [ib] mb IIC T5 Gb 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230 V ±10%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current: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50 mA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GGCD gabaritne mjere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6" t="16370" r="41219" b="50458"/>
          <a:stretch>
            <a:fillRect/>
          </a:stretch>
        </p:blipFill>
        <p:spPr bwMode="auto">
          <a:xfrm>
            <a:off x="5070627" y="3969060"/>
            <a:ext cx="3459964" cy="209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4339" name="Picture 3" descr="SDC145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21355" r="30978" b="2809"/>
          <a:stretch>
            <a:fillRect/>
          </a:stretch>
        </p:blipFill>
        <p:spPr bwMode="auto">
          <a:xfrm>
            <a:off x="3378427" y="4761148"/>
            <a:ext cx="1413256" cy="1778733"/>
          </a:xfrm>
          <a:prstGeom prst="roundRect">
            <a:avLst>
              <a:gd name="adj" fmla="val 5014"/>
            </a:avLst>
          </a:prstGeom>
          <a:noFill/>
          <a:ln w="6350" algn="in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7644" y="2501099"/>
            <a:ext cx="61206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</a:t>
            </a:r>
            <a:r>
              <a:rPr lang="hr-HR" sz="40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junction boxes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terminal boxes</a:t>
            </a:r>
            <a:endParaRPr lang="hr-HR" sz="32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5070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junction box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RK 01/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96159" y="4648678"/>
            <a:ext cx="2106800" cy="1939657"/>
            <a:chOff x="9539367" y="1423424"/>
            <a:chExt cx="2836346" cy="30353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8068" y="2878165"/>
              <a:ext cx="1098309" cy="15342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9367" y="1423424"/>
              <a:ext cx="1382802" cy="138059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9701" y="1423424"/>
              <a:ext cx="1386012" cy="13904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1" r="34902" b="7790"/>
            <a:stretch/>
          </p:blipFill>
          <p:spPr>
            <a:xfrm>
              <a:off x="11016716" y="2878165"/>
              <a:ext cx="1140644" cy="158056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84" y="1160748"/>
            <a:ext cx="2159473" cy="301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1" y="2845331"/>
            <a:ext cx="1990699" cy="180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:\TEPEx\Katalog 2012\Katalog 2014\2015\Slike\RK 201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01" y="1154378"/>
            <a:ext cx="2251208" cy="169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362" name="Group 5119"/>
          <p:cNvGrpSpPr>
            <a:grpSpLocks/>
          </p:cNvGrpSpPr>
          <p:nvPr/>
        </p:nvGrpSpPr>
        <p:grpSpPr bwMode="auto">
          <a:xfrm>
            <a:off x="4657070" y="3912970"/>
            <a:ext cx="4128484" cy="2675366"/>
            <a:chOff x="107212725" y="112269350"/>
            <a:chExt cx="3846104" cy="2707826"/>
          </a:xfrm>
        </p:grpSpPr>
        <p:pic>
          <p:nvPicPr>
            <p:cNvPr id="20480" name="Picture 5120" descr="gabaritne RK"/>
            <p:cNvPicPr>
              <a:picLocks noChangeAspect="1" noChangeArrowheads="1"/>
            </p:cNvPicPr>
            <p:nvPr/>
          </p:nvPicPr>
          <p:blipFill rotWithShape="1">
            <a:blip r:embed="rId1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2" t="16537" r="42965" b="21445"/>
            <a:stretch/>
          </p:blipFill>
          <p:spPr bwMode="auto">
            <a:xfrm>
              <a:off x="107212725" y="112269350"/>
              <a:ext cx="3846104" cy="2707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20363" name="Line 5121"/>
            <p:cNvSpPr>
              <a:spLocks noChangeShapeType="1"/>
            </p:cNvSpPr>
            <p:nvPr/>
          </p:nvSpPr>
          <p:spPr bwMode="auto">
            <a:xfrm>
              <a:off x="109941584" y="113503161"/>
              <a:ext cx="75429" cy="38095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133" name="Table 51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351109"/>
              </p:ext>
            </p:extLst>
          </p:nvPr>
        </p:nvGraphicFramePr>
        <p:xfrm>
          <a:off x="4995410" y="1814062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0"/>
                <a:gridCol w="2115599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 IIC , Ex ia/ib IIC T6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tD A21 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-40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insulation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630 VAC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871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r-HR">
              <a:solidFill>
                <a:srgbClr val="000000"/>
              </a:solidFill>
            </a:endParaRPr>
          </a:p>
        </p:txBody>
      </p:sp>
      <p:pic>
        <p:nvPicPr>
          <p:cNvPr id="2" name="Picture 2" descr="JBX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484784"/>
            <a:ext cx="2448272" cy="250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d junction box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JBX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9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868431"/>
              </p:ext>
            </p:extLst>
          </p:nvPr>
        </p:nvGraphicFramePr>
        <p:xfrm>
          <a:off x="4995410" y="1814062"/>
          <a:ext cx="3852429" cy="1239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0"/>
                <a:gridCol w="2115599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d IIC  Gb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IIIC Db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+60C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JBX dim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7" t="1889" r="39323" b="60486"/>
          <a:stretch>
            <a:fillRect/>
          </a:stretch>
        </p:blipFill>
        <p:spPr bwMode="auto">
          <a:xfrm>
            <a:off x="5580112" y="3212976"/>
            <a:ext cx="1984375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2" descr="J:\TEPEx\Katalog 2012\Katalog 2014\Nove slike 2013\DSCN01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0" r="9139" b="8704"/>
          <a:stretch/>
        </p:blipFill>
        <p:spPr bwMode="auto">
          <a:xfrm>
            <a:off x="755576" y="4329101"/>
            <a:ext cx="2213747" cy="1335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8F8F8"/>
            </a:solidFill>
          </a:ln>
          <a:effectLst/>
          <a:extLst/>
        </p:spPr>
      </p:pic>
      <p:pic>
        <p:nvPicPr>
          <p:cNvPr id="12" name="Picture 3" descr="J:\TEPEx\Katalog 2012\Katalog 2014\Nove slike 2013\DSCN01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0" b="14640"/>
          <a:stretch/>
        </p:blipFill>
        <p:spPr bwMode="auto">
          <a:xfrm>
            <a:off x="3149728" y="4329101"/>
            <a:ext cx="1422272" cy="1331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8F8F8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803826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terminal boxes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SKX 12/E ..... SKX 20/E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4098" name="Picture 2" descr="SKX TB exp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3" y="3032956"/>
            <a:ext cx="2965239" cy="306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099" name="Picture 3" descr="PA220045"/>
          <p:cNvPicPr>
            <a:picLocks noChangeAspect="1" noChangeArrowheads="1"/>
          </p:cNvPicPr>
          <p:nvPr/>
        </p:nvPicPr>
        <p:blipFill>
          <a:blip r:embed="rId5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20230" r="6743" b="24164"/>
          <a:stretch>
            <a:fillRect/>
          </a:stretch>
        </p:blipFill>
        <p:spPr bwMode="auto">
          <a:xfrm>
            <a:off x="3464649" y="4422186"/>
            <a:ext cx="3701381" cy="1663350"/>
          </a:xfrm>
          <a:prstGeom prst="roundRect">
            <a:avLst>
              <a:gd name="adj" fmla="val 6056"/>
            </a:avLst>
          </a:prstGeom>
          <a:noFill/>
          <a:ln w="6350" algn="in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765748"/>
              </p:ext>
            </p:extLst>
          </p:nvPr>
        </p:nvGraphicFramePr>
        <p:xfrm>
          <a:off x="4995410" y="1814062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0"/>
                <a:gridCol w="2115599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 IIC , Ex ia/ib IIC T6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tD A21 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insulation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750 VAC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XUPBAB7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05" y="1196752"/>
            <a:ext cx="1690687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2531" name="Picture 3" descr="XUPB354"/>
          <p:cNvPicPr>
            <a:picLocks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58" y="1394395"/>
            <a:ext cx="1630362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2532" name="Picture 4" descr="XUPC8B0"/>
          <p:cNvPicPr>
            <a:picLocks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6" y="1381695"/>
            <a:ext cx="9144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803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5557" y="28711"/>
            <a:ext cx="5672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terminal boxes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SKX SS AISI 316L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8195" name="Picture 3" descr="IMG_20150123_1243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56" y="4653136"/>
            <a:ext cx="2327933" cy="1746194"/>
          </a:xfrm>
          <a:prstGeom prst="roundRect">
            <a:avLst>
              <a:gd name="adj" fmla="val 6796"/>
            </a:avLst>
          </a:prstGeom>
          <a:noFill/>
          <a:ln w="6350" algn="in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2" descr="podloga inox kućišta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85" y="1124744"/>
            <a:ext cx="377465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151718"/>
              </p:ext>
            </p:extLst>
          </p:nvPr>
        </p:nvGraphicFramePr>
        <p:xfrm>
          <a:off x="4995410" y="1814062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0"/>
                <a:gridCol w="2115599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 IIC , Ex ia/ib IIC T6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tD A21 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-40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insulation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750 VAC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41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75764" y="340967"/>
            <a:ext cx="4788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r-HR" sz="2400" b="1" dirty="0" smtClean="0">
                <a:solidFill>
                  <a:prstClr val="white"/>
                </a:solidFill>
                <a:latin typeface="BankGothic Md BT" pitchFamily="34" charset="0"/>
                <a:cs typeface="+mn-cs"/>
              </a:rPr>
              <a:t>Production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r-HR" sz="2400" b="1" dirty="0" smtClean="0">
                <a:solidFill>
                  <a:prstClr val="white"/>
                </a:solidFill>
                <a:latin typeface="BankGothic Md BT" pitchFamily="34" charset="0"/>
                <a:cs typeface="+mn-cs"/>
              </a:rPr>
              <a:t>Ex electrical equipment</a:t>
            </a:r>
          </a:p>
        </p:txBody>
      </p:sp>
      <p:pic>
        <p:nvPicPr>
          <p:cNvPr id="21" name="Picture 2" descr="H:\TEPEx\Katalog 2012\Katalog 2014\2015\Slike\produc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599" y="1401429"/>
            <a:ext cx="3792076" cy="31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5696509" y="4509120"/>
            <a:ext cx="1042584" cy="312723"/>
            <a:chOff x="5544109" y="3831890"/>
            <a:chExt cx="1042584" cy="312723"/>
          </a:xfrm>
        </p:grpSpPr>
        <p:cxnSp>
          <p:nvCxnSpPr>
            <p:cNvPr id="23" name="Straight Connector 22"/>
            <p:cNvCxnSpPr/>
            <p:nvPr/>
          </p:nvCxnSpPr>
          <p:spPr>
            <a:xfrm rot="10800000">
              <a:off x="5544109" y="4144613"/>
              <a:ext cx="1042584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>
            <a:xfrm rot="10800000">
              <a:off x="5544109" y="3831890"/>
              <a:ext cx="0" cy="306226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6796823" y="4638618"/>
            <a:ext cx="198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r-HR" sz="1600" b="1" dirty="0" smtClean="0">
                <a:solidFill>
                  <a:prstClr val="white"/>
                </a:solidFill>
                <a:latin typeface="BankGothic Md BT" pitchFamily="34" charset="0"/>
                <a:cs typeface="+mn-cs"/>
              </a:rPr>
              <a:t>2500 M</a:t>
            </a:r>
            <a:r>
              <a:rPr lang="hr-HR" sz="1600" b="1" baseline="30000" dirty="0" smtClean="0">
                <a:solidFill>
                  <a:prstClr val="white"/>
                </a:solidFill>
                <a:latin typeface="BankGothic Md BT" pitchFamily="34" charset="0"/>
                <a:cs typeface="+mn-cs"/>
              </a:rPr>
              <a:t>2</a:t>
            </a:r>
          </a:p>
        </p:txBody>
      </p:sp>
      <p:pic>
        <p:nvPicPr>
          <p:cNvPr id="27" name="DSCN0973 (1)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21.432" end="18728.5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606" y="1421327"/>
            <a:ext cx="2696998" cy="151706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pic>
        <p:nvPicPr>
          <p:cNvPr id="28" name="DSCN0974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0119.2736" end="10112.30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3606" y="3073281"/>
            <a:ext cx="2696998" cy="151706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pic>
        <p:nvPicPr>
          <p:cNvPr id="29" name="DSCN0975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5428.6968" end="14394.27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956" y="4732192"/>
            <a:ext cx="2688298" cy="1512168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026504" y="2429439"/>
            <a:ext cx="198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r-HR" sz="1600" b="1" dirty="0" smtClean="0">
                <a:solidFill>
                  <a:prstClr val="white"/>
                </a:solidFill>
                <a:latin typeface="BankGothic Md BT" pitchFamily="34" charset="0"/>
                <a:cs typeface="+mn-cs"/>
              </a:rPr>
              <a:t>CNC machines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020348" y="2165909"/>
            <a:ext cx="1049682" cy="320175"/>
            <a:chOff x="2946254" y="868060"/>
            <a:chExt cx="1049682" cy="32017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946254" y="868060"/>
              <a:ext cx="1049682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>
            <a:xfrm>
              <a:off x="3995936" y="868060"/>
              <a:ext cx="0" cy="320175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sp>
        <p:nvSpPr>
          <p:cNvPr id="34" name="TextBox 33"/>
          <p:cNvSpPr txBox="1"/>
          <p:nvPr/>
        </p:nvSpPr>
        <p:spPr>
          <a:xfrm>
            <a:off x="3043073" y="3878938"/>
            <a:ext cx="198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r-HR" sz="1600" b="1" dirty="0" smtClean="0">
                <a:solidFill>
                  <a:prstClr val="white"/>
                </a:solidFill>
                <a:latin typeface="BankGothic Md BT" pitchFamily="34" charset="0"/>
                <a:cs typeface="+mn-cs"/>
              </a:rPr>
              <a:t>CNC drilling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26504" y="5547269"/>
            <a:ext cx="198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r-HR" sz="1600" b="1" dirty="0" smtClean="0">
                <a:solidFill>
                  <a:prstClr val="white"/>
                </a:solidFill>
                <a:latin typeface="BankGothic Md BT" pitchFamily="34" charset="0"/>
                <a:cs typeface="+mn-cs"/>
              </a:rPr>
              <a:t>Laser machines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025914" y="3671385"/>
            <a:ext cx="1044116" cy="306226"/>
            <a:chOff x="2951820" y="2373536"/>
            <a:chExt cx="1044116" cy="306226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951820" y="2373875"/>
              <a:ext cx="1042584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>
            <a:xfrm>
              <a:off x="3995936" y="2373536"/>
              <a:ext cx="0" cy="306226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>
            <a:off x="3027446" y="5327569"/>
            <a:ext cx="1042584" cy="306226"/>
            <a:chOff x="2953352" y="4029720"/>
            <a:chExt cx="1042584" cy="306226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953352" y="4030339"/>
              <a:ext cx="1042584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3992387" y="4029720"/>
              <a:ext cx="0" cy="306226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686566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9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 mute="1">
                <p:cTn id="2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 mute="1">
                <p:cTn id="28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r-HR">
              <a:solidFill>
                <a:srgbClr val="000000"/>
              </a:solidFill>
            </a:endParaRPr>
          </a:p>
        </p:txBody>
      </p:sp>
      <p:pic>
        <p:nvPicPr>
          <p:cNvPr id="1030" name="Picture 6" descr="untitled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1" y="1062822"/>
            <a:ext cx="3875242" cy="23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pic>
        <p:nvPicPr>
          <p:cNvPr id="1031" name="Picture 7" descr="untit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0" y="3762846"/>
            <a:ext cx="3781719" cy="261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51041" y="45501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busbar enclosure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AISI 316L  / SKX ..... 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" r="1708"/>
          <a:stretch/>
        </p:blipFill>
        <p:spPr bwMode="auto">
          <a:xfrm>
            <a:off x="4558339" y="4077072"/>
            <a:ext cx="4436290" cy="198738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219343"/>
              </p:ext>
            </p:extLst>
          </p:nvPr>
        </p:nvGraphicFramePr>
        <p:xfrm>
          <a:off x="4995410" y="1814062"/>
          <a:ext cx="3852429" cy="154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0"/>
                <a:gridCol w="2115599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 IIC  T6 Gb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IIC 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Db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-40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+50C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insulation voltage: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690 V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800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7644" y="2501099"/>
            <a:ext cx="6120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 distribution cabinets</a:t>
            </a:r>
          </a:p>
        </p:txBody>
      </p:sp>
      <p:pic>
        <p:nvPicPr>
          <p:cNvPr id="4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280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4" y="764704"/>
            <a:ext cx="2269266" cy="281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</a:t>
            </a: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distribution cabinets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R3002 ..... R3006</a:t>
            </a:r>
            <a:endParaRPr lang="hr-HR" sz="2400" b="1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7170" name="Picture 2" descr="R3002 prijenosn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495" y="1088740"/>
            <a:ext cx="1704585" cy="264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1" name="Picture 3" descr="R3002x3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0" y="3578595"/>
            <a:ext cx="2684267" cy="313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gab%20dimension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40314" r="45065" b="14861"/>
          <a:stretch>
            <a:fillRect/>
          </a:stretch>
        </p:blipFill>
        <p:spPr bwMode="auto">
          <a:xfrm>
            <a:off x="3239852" y="3736402"/>
            <a:ext cx="5790847" cy="298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502232"/>
              </p:ext>
            </p:extLst>
          </p:nvPr>
        </p:nvGraphicFramePr>
        <p:xfrm>
          <a:off x="4995410" y="1814062"/>
          <a:ext cx="3852429" cy="1851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830"/>
                <a:gridCol w="2115599"/>
              </a:tblGrid>
              <a:tr h="252028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Apparatus category: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II 2GD 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I M2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8972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Explosion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Ex d</a:t>
                      </a:r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 I/IIC  T6 Mb Gb</a:t>
                      </a:r>
                    </a:p>
                    <a:p>
                      <a:r>
                        <a:rPr lang="hr-HR" sz="1100" b="1" baseline="0" dirty="0" smtClean="0">
                          <a:solidFill>
                            <a:schemeClr val="bg1"/>
                          </a:solidFill>
                        </a:rPr>
                        <a:t>Ex tb IIC  T80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Db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20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Enviroment temperature: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-20</a:t>
                      </a:r>
                      <a:r>
                        <a:rPr lang="hr-HR" sz="1100" b="1" dirty="0" smtClean="0">
                          <a:solidFill>
                            <a:schemeClr val="bg1"/>
                          </a:solidFill>
                          <a:sym typeface="Symbol"/>
                        </a:rPr>
                        <a:t>C  ÷  +40C 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084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Degree of protection: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IP66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Rated current: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Up to 500 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06"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Terminal cross-section: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r-HR" sz="1100" b="1" dirty="0" smtClean="0">
                          <a:solidFill>
                            <a:schemeClr val="bg1"/>
                          </a:solidFill>
                        </a:rPr>
                        <a:t>240 mm</a:t>
                      </a:r>
                      <a:r>
                        <a:rPr lang="hr-HR" sz="1100" b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hr-HR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50596" y="4143282"/>
            <a:ext cx="29289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hr-HR" sz="1200" b="1" dirty="0">
                <a:solidFill>
                  <a:schemeClr val="bg1"/>
                </a:solidFill>
              </a:rPr>
              <a:t>Ex connecting accessories</a:t>
            </a:r>
            <a:endParaRPr lang="hr-HR" sz="1200" dirty="0">
              <a:solidFill>
                <a:schemeClr val="bg1"/>
              </a:solidFill>
            </a:endParaRPr>
          </a:p>
        </p:txBody>
      </p:sp>
      <p:pic>
        <p:nvPicPr>
          <p:cNvPr id="27" name="Picture 26" descr="P603430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4" y="4534526"/>
            <a:ext cx="3053730" cy="181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3494894" y="1550799"/>
            <a:ext cx="2481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hr-HR" sz="1200" b="1" dirty="0">
                <a:solidFill>
                  <a:schemeClr val="bg1"/>
                </a:solidFill>
              </a:rPr>
              <a:t>Ex multiwire bushing </a:t>
            </a:r>
          </a:p>
          <a:p>
            <a:pPr algn="ctr"/>
            <a:r>
              <a:rPr lang="hr-HR" sz="1200" b="1" dirty="0">
                <a:solidFill>
                  <a:schemeClr val="bg1"/>
                </a:solidFill>
              </a:rPr>
              <a:t>type RSM</a:t>
            </a: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5832140" y="1520788"/>
            <a:ext cx="3222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Ex </a:t>
            </a:r>
            <a:r>
              <a:rPr lang="en-US" sz="1200" b="1" dirty="0">
                <a:solidFill>
                  <a:schemeClr val="bg1"/>
                </a:solidFill>
              </a:rPr>
              <a:t>electronic </a:t>
            </a:r>
            <a:r>
              <a:rPr lang="en-US" sz="1200" b="1" dirty="0" smtClean="0">
                <a:solidFill>
                  <a:schemeClr val="bg1"/>
                </a:solidFill>
              </a:rPr>
              <a:t>ballast 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type SMP </a:t>
            </a:r>
            <a:r>
              <a:rPr lang="en-US" sz="1200" b="1" dirty="0" smtClean="0">
                <a:solidFill>
                  <a:schemeClr val="bg1"/>
                </a:solidFill>
              </a:rPr>
              <a:t>07</a:t>
            </a:r>
            <a:r>
              <a:rPr lang="hr-HR" sz="1200" b="1" dirty="0" smtClean="0">
                <a:solidFill>
                  <a:schemeClr val="bg1"/>
                </a:solidFill>
              </a:rPr>
              <a:t> (T8 fluo tube)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47232" y="72144"/>
            <a:ext cx="4860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Other Ex products and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Ex accessories</a:t>
            </a:r>
          </a:p>
        </p:txBody>
      </p:sp>
      <p:pic>
        <p:nvPicPr>
          <p:cNvPr id="21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29475"/>
          <a:stretch/>
        </p:blipFill>
        <p:spPr bwMode="auto">
          <a:xfrm>
            <a:off x="3494894" y="2127178"/>
            <a:ext cx="2481262" cy="11619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 descr="SMP 06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87" y="2159785"/>
            <a:ext cx="2358232" cy="119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1" name="Picture 4" descr="DF 1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026" y="4619115"/>
            <a:ext cx="2028031" cy="125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5845886" y="4143282"/>
            <a:ext cx="32226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hr-HR" sz="1200" b="1" dirty="0">
                <a:solidFill>
                  <a:schemeClr val="bg1"/>
                </a:solidFill>
              </a:rPr>
              <a:t>Ex Torchlights  </a:t>
            </a:r>
            <a:endParaRPr lang="hr-HR" sz="1200" dirty="0">
              <a:solidFill>
                <a:schemeClr val="bg1"/>
              </a:solidFill>
            </a:endParaRPr>
          </a:p>
        </p:txBody>
      </p:sp>
      <p:grpSp>
        <p:nvGrpSpPr>
          <p:cNvPr id="33" name="Group 1"/>
          <p:cNvGrpSpPr>
            <a:grpSpLocks/>
          </p:cNvGrpSpPr>
          <p:nvPr/>
        </p:nvGrpSpPr>
        <p:grpSpPr bwMode="auto">
          <a:xfrm>
            <a:off x="3494099" y="4158616"/>
            <a:ext cx="2482057" cy="2006706"/>
            <a:chOff x="823640" y="1603932"/>
            <a:chExt cx="3222691" cy="2414432"/>
          </a:xfrm>
        </p:grpSpPr>
        <p:sp>
          <p:nvSpPr>
            <p:cNvPr id="34" name="Rectangle 1"/>
            <p:cNvSpPr>
              <a:spLocks noChangeArrowheads="1"/>
            </p:cNvSpPr>
            <p:nvPr/>
          </p:nvSpPr>
          <p:spPr bwMode="auto">
            <a:xfrm>
              <a:off x="823640" y="1603932"/>
              <a:ext cx="322269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hr-HR" sz="1200" b="1" dirty="0">
                  <a:solidFill>
                    <a:schemeClr val="bg1"/>
                  </a:solidFill>
                </a:rPr>
                <a:t>Ex </a:t>
              </a:r>
              <a:r>
                <a:rPr lang="hr-HR" sz="1200" b="1" dirty="0" smtClean="0">
                  <a:solidFill>
                    <a:schemeClr val="bg1"/>
                  </a:solidFill>
                </a:rPr>
                <a:t>cable glands, adaptors, plugs</a:t>
              </a:r>
              <a:endParaRPr lang="hr-HR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35" name="Picture 34" descr="uvodnica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071246" y="2070895"/>
              <a:ext cx="1011274" cy="1012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 descr="adapter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57169" y="2143905"/>
              <a:ext cx="685825" cy="7856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Picture 36" descr="cepovi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00129" y="3072405"/>
              <a:ext cx="1031913" cy="642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Picture 37" descr="reducir.jp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1570" y="2143905"/>
              <a:ext cx="863632" cy="7856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9" name="Picture 38" descr="cep.jpg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85648" y="2858136"/>
              <a:ext cx="1547869" cy="11602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0" name="Picture 2" descr="PB2659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21" y="1905516"/>
            <a:ext cx="948018" cy="189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612499" y="1628517"/>
            <a:ext cx="24812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hr-HR" sz="1200" b="1" dirty="0">
                <a:solidFill>
                  <a:schemeClr val="bg1"/>
                </a:solidFill>
              </a:rPr>
              <a:t>Ex </a:t>
            </a:r>
            <a:r>
              <a:rPr lang="hr-HR" sz="1200" b="1" dirty="0" smtClean="0">
                <a:solidFill>
                  <a:schemeClr val="bg1"/>
                </a:solidFill>
              </a:rPr>
              <a:t>adapter ADP</a:t>
            </a:r>
            <a:endParaRPr lang="hr-H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35577" y="72143"/>
            <a:ext cx="4860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CERTIFICATES</a:t>
            </a:r>
          </a:p>
        </p:txBody>
      </p:sp>
      <p:pic>
        <p:nvPicPr>
          <p:cNvPr id="12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DESKTOP\2016\2016-2017\Certifikati ATEX\ISO9001 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4" y="2672916"/>
            <a:ext cx="2764999" cy="391528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DESKTOP\2016\2016-2017\Certifikati ATEX\ISO14001 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60753"/>
            <a:ext cx="2754970" cy="390466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EPEx CESI notificati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78" y="1822536"/>
            <a:ext cx="2497137" cy="3600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:\Users\SOKAC\Desktop\Pages from 3244 PLF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" b="1299"/>
          <a:stretch/>
        </p:blipFill>
        <p:spPr bwMode="auto">
          <a:xfrm>
            <a:off x="3801713" y="1376771"/>
            <a:ext cx="2514997" cy="358280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925539"/>
            <a:ext cx="2530808" cy="35798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Picture 5" descr="C:\Users\SOKAC\Desktop\Pages from PLFS LED EXA 14 ATEX 0028X E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11" y="633255"/>
            <a:ext cx="2531129" cy="35798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3958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232217" y="26540"/>
            <a:ext cx="4860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GALLERY</a:t>
            </a:r>
          </a:p>
        </p:txBody>
      </p:sp>
      <p:pic>
        <p:nvPicPr>
          <p:cNvPr id="18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73150"/>
            <a:ext cx="6175375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038225"/>
            <a:ext cx="698182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1038225"/>
            <a:ext cx="700405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039813"/>
            <a:ext cx="698182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038225"/>
            <a:ext cx="68040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039813"/>
            <a:ext cx="6804025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057275"/>
            <a:ext cx="698182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K:\TEPEx\Katalog 2012\2016-2017\PIC\R3002 B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12" y="1162593"/>
            <a:ext cx="6924676" cy="435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3" descr="G:\TEPEx\Katalog 2012\2016-2017\PIC\type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146061"/>
            <a:ext cx="2679800" cy="4764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2" descr="G:\TEPEx\Katalog 2012\2016-2017\Katalog 2017 reprint rev1\IMG_015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70" y="1056157"/>
            <a:ext cx="6744564" cy="5058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1493" y="4086664"/>
            <a:ext cx="752263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Thank you for your attention</a:t>
            </a:r>
          </a:p>
        </p:txBody>
      </p:sp>
      <p:pic>
        <p:nvPicPr>
          <p:cNvPr id="7" name="Picture 2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36" y="1952836"/>
            <a:ext cx="5763953" cy="153429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5"/>
          <p:cNvGrpSpPr>
            <a:grpSpLocks/>
          </p:cNvGrpSpPr>
          <p:nvPr/>
        </p:nvGrpSpPr>
        <p:grpSpPr bwMode="auto">
          <a:xfrm>
            <a:off x="214313" y="222250"/>
            <a:ext cx="2286000" cy="1878013"/>
            <a:chOff x="214282" y="462237"/>
            <a:chExt cx="2286016" cy="1878048"/>
          </a:xfrm>
        </p:grpSpPr>
        <p:pic>
          <p:nvPicPr>
            <p:cNvPr id="42" name="Picture 41" descr="skica FLX-a.jp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 t="11209"/>
            <a:stretch/>
          </p:blipFill>
          <p:spPr>
            <a:xfrm>
              <a:off x="214282" y="770218"/>
              <a:ext cx="2286016" cy="15700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TextBox 7"/>
            <p:cNvSpPr txBox="1">
              <a:spLocks noChangeArrowheads="1"/>
            </p:cNvSpPr>
            <p:nvPr/>
          </p:nvSpPr>
          <p:spPr bwMode="auto">
            <a:xfrm>
              <a:off x="838173" y="462237"/>
              <a:ext cx="1571636" cy="3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hr-HR" sz="14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Concept</a:t>
              </a:r>
              <a:endParaRPr lang="hr-HR" sz="1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8"/>
          <p:cNvGrpSpPr>
            <a:grpSpLocks/>
          </p:cNvGrpSpPr>
          <p:nvPr/>
        </p:nvGrpSpPr>
        <p:grpSpPr bwMode="auto">
          <a:xfrm>
            <a:off x="2571750" y="222249"/>
            <a:ext cx="2193925" cy="1838326"/>
            <a:chOff x="2571736" y="462229"/>
            <a:chExt cx="2193726" cy="1838326"/>
          </a:xfrm>
        </p:grpSpPr>
        <p:sp>
          <p:nvSpPr>
            <p:cNvPr id="45" name="Right Arrow 44"/>
            <p:cNvSpPr/>
            <p:nvPr/>
          </p:nvSpPr>
          <p:spPr>
            <a:xfrm>
              <a:off x="2571736" y="1286143"/>
              <a:ext cx="428586" cy="285750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solidFill>
                  <a:prstClr val="white"/>
                </a:solidFill>
              </a:endParaRPr>
            </a:p>
          </p:txBody>
        </p:sp>
        <p:grpSp>
          <p:nvGrpSpPr>
            <p:cNvPr id="46" name="Group 28"/>
            <p:cNvGrpSpPr>
              <a:grpSpLocks/>
            </p:cNvGrpSpPr>
            <p:nvPr/>
          </p:nvGrpSpPr>
          <p:grpSpPr bwMode="auto">
            <a:xfrm>
              <a:off x="2580466" y="462229"/>
              <a:ext cx="2184996" cy="1838326"/>
              <a:chOff x="2580466" y="462229"/>
              <a:chExt cx="2184996" cy="1838326"/>
            </a:xfrm>
          </p:grpSpPr>
          <p:pic>
            <p:nvPicPr>
              <p:cNvPr id="47" name="Picture 46" descr="flx gama1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00322" y="571768"/>
                <a:ext cx="1765140" cy="17287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8" name="TextBox 12"/>
              <p:cNvSpPr txBox="1">
                <a:spLocks noChangeArrowheads="1"/>
              </p:cNvSpPr>
              <p:nvPr/>
            </p:nvSpPr>
            <p:spPr bwMode="auto">
              <a:xfrm>
                <a:off x="2580466" y="462229"/>
                <a:ext cx="157148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hr-HR" sz="1400" b="1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3D </a:t>
                </a:r>
                <a:r>
                  <a:rPr lang="hr-HR" sz="1400" b="1" dirty="0" smtClean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design</a:t>
                </a:r>
                <a:endParaRPr lang="hr-HR" sz="1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9" name="Group 13"/>
          <p:cNvGrpSpPr>
            <a:grpSpLocks/>
          </p:cNvGrpSpPr>
          <p:nvPr/>
        </p:nvGrpSpPr>
        <p:grpSpPr bwMode="auto">
          <a:xfrm>
            <a:off x="4857750" y="440668"/>
            <a:ext cx="3675063" cy="1381782"/>
            <a:chOff x="4857752" y="680755"/>
            <a:chExt cx="3674353" cy="1380821"/>
          </a:xfrm>
        </p:grpSpPr>
        <p:sp>
          <p:nvSpPr>
            <p:cNvPr id="50" name="Right Arrow 49"/>
            <p:cNvSpPr/>
            <p:nvPr/>
          </p:nvSpPr>
          <p:spPr>
            <a:xfrm>
              <a:off x="4857752" y="1285829"/>
              <a:ext cx="428542" cy="285551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solidFill>
                  <a:prstClr val="white"/>
                </a:solidFill>
              </a:endParaRPr>
            </a:p>
          </p:txBody>
        </p:sp>
        <p:grpSp>
          <p:nvGrpSpPr>
            <p:cNvPr id="51" name="Group 29"/>
            <p:cNvGrpSpPr>
              <a:grpSpLocks/>
            </p:cNvGrpSpPr>
            <p:nvPr/>
          </p:nvGrpSpPr>
          <p:grpSpPr bwMode="auto">
            <a:xfrm>
              <a:off x="5346584" y="680755"/>
              <a:ext cx="3185521" cy="1380821"/>
              <a:chOff x="5346584" y="680755"/>
              <a:chExt cx="3185521" cy="1380821"/>
            </a:xfrm>
          </p:grpSpPr>
          <p:pic>
            <p:nvPicPr>
              <p:cNvPr id="52" name="Picture 51" descr="Certification drawing FLX 236 -odrezani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9142" y="1000278"/>
                <a:ext cx="3102963" cy="1061298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3" name="TextBox 17"/>
              <p:cNvSpPr txBox="1">
                <a:spLocks noChangeArrowheads="1"/>
              </p:cNvSpPr>
              <p:nvPr/>
            </p:nvSpPr>
            <p:spPr bwMode="auto">
              <a:xfrm>
                <a:off x="5346584" y="680755"/>
                <a:ext cx="2928371" cy="307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hr-HR" sz="1400" b="1" dirty="0" smtClean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Technical documentation</a:t>
                </a:r>
                <a:endParaRPr lang="hr-HR" sz="1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4" name="Group 21"/>
          <p:cNvGrpSpPr>
            <a:grpSpLocks/>
          </p:cNvGrpSpPr>
          <p:nvPr/>
        </p:nvGrpSpPr>
        <p:grpSpPr bwMode="auto">
          <a:xfrm>
            <a:off x="3870325" y="2100263"/>
            <a:ext cx="3487738" cy="1144587"/>
            <a:chOff x="2643174" y="2357430"/>
            <a:chExt cx="4857784" cy="1428216"/>
          </a:xfrm>
        </p:grpSpPr>
        <p:sp>
          <p:nvSpPr>
            <p:cNvPr id="55" name="Bent-Up Arrow 54"/>
            <p:cNvSpPr/>
            <p:nvPr/>
          </p:nvSpPr>
          <p:spPr>
            <a:xfrm rot="16200000" flipH="1">
              <a:off x="6766229" y="2520040"/>
              <a:ext cx="826028" cy="643430"/>
            </a:xfrm>
            <a:prstGeom prst="bentUp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solidFill>
                  <a:prstClr val="white"/>
                </a:solidFill>
              </a:endParaRPr>
            </a:p>
          </p:txBody>
        </p:sp>
        <p:grpSp>
          <p:nvGrpSpPr>
            <p:cNvPr id="56" name="Group 30"/>
            <p:cNvGrpSpPr>
              <a:grpSpLocks/>
            </p:cNvGrpSpPr>
            <p:nvPr/>
          </p:nvGrpSpPr>
          <p:grpSpPr bwMode="auto">
            <a:xfrm>
              <a:off x="2643174" y="2357430"/>
              <a:ext cx="3818568" cy="1428216"/>
              <a:chOff x="2643174" y="2357430"/>
              <a:chExt cx="3818568" cy="1428216"/>
            </a:xfrm>
          </p:grpSpPr>
          <p:pic>
            <p:nvPicPr>
              <p:cNvPr id="57" name="Picture 56" descr="flx 236.gi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43174" y="2500054"/>
                <a:ext cx="3818568" cy="12855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8" name="TextBox 25"/>
              <p:cNvSpPr txBox="1">
                <a:spLocks noChangeArrowheads="1"/>
              </p:cNvSpPr>
              <p:nvPr/>
            </p:nvSpPr>
            <p:spPr bwMode="auto">
              <a:xfrm>
                <a:off x="3786313" y="2357430"/>
                <a:ext cx="1713601" cy="38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hr-HR" sz="1400" b="1" dirty="0" smtClean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Prototype</a:t>
                </a:r>
                <a:endParaRPr lang="hr-HR" sz="1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9" name="Group 3"/>
          <p:cNvGrpSpPr>
            <a:grpSpLocks/>
          </p:cNvGrpSpPr>
          <p:nvPr/>
        </p:nvGrpSpPr>
        <p:grpSpPr bwMode="auto">
          <a:xfrm>
            <a:off x="2786063" y="4024476"/>
            <a:ext cx="2248694" cy="2552536"/>
            <a:chOff x="2786062" y="4024480"/>
            <a:chExt cx="2249306" cy="2551925"/>
          </a:xfrm>
        </p:grpSpPr>
        <p:sp>
          <p:nvSpPr>
            <p:cNvPr id="60" name="Right Arrow 59"/>
            <p:cNvSpPr/>
            <p:nvPr/>
          </p:nvSpPr>
          <p:spPr bwMode="auto">
            <a:xfrm>
              <a:off x="2786062" y="4955955"/>
              <a:ext cx="428742" cy="285682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solidFill>
                  <a:prstClr val="white"/>
                </a:solidFill>
              </a:endParaRPr>
            </a:p>
          </p:txBody>
        </p:sp>
        <p:sp>
          <p:nvSpPr>
            <p:cNvPr id="61" name="TextBox 27"/>
            <p:cNvSpPr txBox="1">
              <a:spLocks noChangeArrowheads="1"/>
            </p:cNvSpPr>
            <p:nvPr/>
          </p:nvSpPr>
          <p:spPr bwMode="auto">
            <a:xfrm>
              <a:off x="3320401" y="4024480"/>
              <a:ext cx="1714967" cy="307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hr-HR" sz="14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Certification</a:t>
              </a:r>
              <a:endParaRPr lang="hr-HR" sz="1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62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232" y="4334681"/>
              <a:ext cx="1585212" cy="224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1"/>
          <p:cNvGrpSpPr>
            <a:grpSpLocks/>
          </p:cNvGrpSpPr>
          <p:nvPr/>
        </p:nvGrpSpPr>
        <p:grpSpPr bwMode="auto">
          <a:xfrm>
            <a:off x="503238" y="2097088"/>
            <a:ext cx="3382962" cy="1860550"/>
            <a:chOff x="502742" y="2097609"/>
            <a:chExt cx="3383458" cy="1860752"/>
          </a:xfrm>
        </p:grpSpPr>
        <p:pic>
          <p:nvPicPr>
            <p:cNvPr id="64" name="Picture 63" descr="Certification drawing FLX 236 - sheet1 CESI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782183" y="2380215"/>
              <a:ext cx="2138676" cy="1578146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5" name="TextBox 20"/>
            <p:cNvSpPr txBox="1">
              <a:spLocks noChangeArrowheads="1"/>
            </p:cNvSpPr>
            <p:nvPr/>
          </p:nvSpPr>
          <p:spPr bwMode="auto">
            <a:xfrm>
              <a:off x="502742" y="2097609"/>
              <a:ext cx="3383458" cy="308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hr-HR" sz="14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Certification documentation</a:t>
              </a:r>
              <a:endParaRPr lang="hr-HR" sz="1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6" name="Right Arrow 65"/>
            <p:cNvSpPr/>
            <p:nvPr/>
          </p:nvSpPr>
          <p:spPr bwMode="auto">
            <a:xfrm rot="10800000">
              <a:off x="3124088" y="2586612"/>
              <a:ext cx="484259" cy="285781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Group 38"/>
          <p:cNvGrpSpPr>
            <a:grpSpLocks/>
          </p:cNvGrpSpPr>
          <p:nvPr/>
        </p:nvGrpSpPr>
        <p:grpSpPr bwMode="auto">
          <a:xfrm>
            <a:off x="4877595" y="4026776"/>
            <a:ext cx="2141513" cy="2387600"/>
            <a:chOff x="4899769" y="4278058"/>
            <a:chExt cx="2140760" cy="2387967"/>
          </a:xfrm>
        </p:grpSpPr>
        <p:sp>
          <p:nvSpPr>
            <p:cNvPr id="68" name="Right Arrow 67"/>
            <p:cNvSpPr/>
            <p:nvPr/>
          </p:nvSpPr>
          <p:spPr bwMode="auto">
            <a:xfrm>
              <a:off x="4899769" y="5182989"/>
              <a:ext cx="428474" cy="285794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solidFill>
                  <a:prstClr val="white"/>
                </a:solidFill>
              </a:endParaRPr>
            </a:p>
          </p:txBody>
        </p:sp>
        <p:sp>
          <p:nvSpPr>
            <p:cNvPr id="69" name="TextBox 29"/>
            <p:cNvSpPr txBox="1">
              <a:spLocks noChangeArrowheads="1"/>
            </p:cNvSpPr>
            <p:nvPr/>
          </p:nvSpPr>
          <p:spPr bwMode="auto">
            <a:xfrm>
              <a:off x="5396457" y="4278058"/>
              <a:ext cx="1644072" cy="308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hr-HR" sz="14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Production</a:t>
              </a:r>
              <a:endParaRPr lang="hr-HR" sz="1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1"/>
            <a:srcRect l="14398" t="7213"/>
            <a:stretch/>
          </p:blipFill>
          <p:spPr>
            <a:xfrm>
              <a:off x="5396457" y="4586081"/>
              <a:ext cx="1436182" cy="20799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71" name="Group 2"/>
          <p:cNvGrpSpPr>
            <a:grpSpLocks/>
          </p:cNvGrpSpPr>
          <p:nvPr/>
        </p:nvGrpSpPr>
        <p:grpSpPr bwMode="auto">
          <a:xfrm>
            <a:off x="504825" y="4010902"/>
            <a:ext cx="2181225" cy="2407361"/>
            <a:chOff x="504211" y="4011626"/>
            <a:chExt cx="2181815" cy="2406111"/>
          </a:xfrm>
        </p:grpSpPr>
        <p:sp>
          <p:nvSpPr>
            <p:cNvPr id="72" name="Bent-Up Arrow 71"/>
            <p:cNvSpPr/>
            <p:nvPr/>
          </p:nvSpPr>
          <p:spPr bwMode="auto">
            <a:xfrm rot="5400000">
              <a:off x="456037" y="4604740"/>
              <a:ext cx="652124" cy="555775"/>
            </a:xfrm>
            <a:prstGeom prst="bentUp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solidFill>
                  <a:prstClr val="white"/>
                </a:solidFill>
              </a:endParaRPr>
            </a:p>
          </p:txBody>
        </p:sp>
        <p:pic>
          <p:nvPicPr>
            <p:cNvPr id="73" name="Picture 3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914" y="4350262"/>
              <a:ext cx="1501112" cy="206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Box 34"/>
            <p:cNvSpPr txBox="1">
              <a:spLocks noChangeArrowheads="1"/>
            </p:cNvSpPr>
            <p:nvPr/>
          </p:nvSpPr>
          <p:spPr bwMode="auto">
            <a:xfrm>
              <a:off x="1390276" y="4011626"/>
              <a:ext cx="1295750" cy="307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hr-HR" sz="14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Testing</a:t>
              </a:r>
              <a:endParaRPr lang="hr-HR" sz="1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Group 39"/>
          <p:cNvGrpSpPr>
            <a:grpSpLocks/>
          </p:cNvGrpSpPr>
          <p:nvPr/>
        </p:nvGrpSpPr>
        <p:grpSpPr bwMode="auto">
          <a:xfrm>
            <a:off x="7056275" y="4556125"/>
            <a:ext cx="1906750" cy="1436690"/>
            <a:chOff x="6826016" y="4512331"/>
            <a:chExt cx="2137587" cy="1480728"/>
          </a:xfrm>
        </p:grpSpPr>
        <p:sp>
          <p:nvSpPr>
            <p:cNvPr id="76" name="Right Arrow 75"/>
            <p:cNvSpPr/>
            <p:nvPr/>
          </p:nvSpPr>
          <p:spPr bwMode="auto">
            <a:xfrm>
              <a:off x="6826016" y="4936638"/>
              <a:ext cx="428579" cy="285787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ln w="9525">
                  <a:solidFill>
                    <a:schemeClr val="tx1"/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77" name="Picture 3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5" t="18890" r="22501"/>
            <a:stretch>
              <a:fillRect/>
            </a:stretch>
          </p:blipFill>
          <p:spPr bwMode="auto">
            <a:xfrm>
              <a:off x="7358563" y="4512331"/>
              <a:ext cx="1605040" cy="14807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050437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38999" y="280450"/>
            <a:ext cx="72725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2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  <a:cs typeface="+mn-cs"/>
              </a:rPr>
              <a:t>MAIN PRODUCTS GROUPS</a:t>
            </a:r>
          </a:p>
        </p:txBody>
      </p:sp>
      <p:pic>
        <p:nvPicPr>
          <p:cNvPr id="7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5330516" y="1483857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ankGothic Md BT" pitchFamily="34" charset="0"/>
              </a:rPr>
              <a:t>Bulkhead light </a:t>
            </a:r>
            <a:r>
              <a:rPr lang="hr-HR" sz="2000" b="1" dirty="0" smtClean="0">
                <a:solidFill>
                  <a:schemeClr val="bg1"/>
                </a:solidFill>
                <a:latin typeface="BankGothic Md BT" pitchFamily="34" charset="0"/>
              </a:rPr>
              <a:t>fittings</a:t>
            </a:r>
            <a:endParaRPr lang="hr-HR" sz="2000" b="1" dirty="0">
              <a:solidFill>
                <a:schemeClr val="bg1"/>
              </a:solidFill>
              <a:latin typeface="BankGothic Md BT" pitchFamily="34" charset="0"/>
            </a:endParaRPr>
          </a:p>
        </p:txBody>
      </p:sp>
      <p:pic>
        <p:nvPicPr>
          <p:cNvPr id="53" name="Picture 3" descr="H:\TEPEx\Katalog 2012\Katalog 2014\2015\Slike\PLFL_ex_ref_grid_pip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5"/>
          <a:stretch/>
        </p:blipFill>
        <p:spPr bwMode="auto">
          <a:xfrm rot="19273369">
            <a:off x="545393" y="2675838"/>
            <a:ext cx="1598971" cy="156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H:\TEPEx\Katalog 2012\Katalog 2014\Nove slike 2013\PLFS h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46" y="2682731"/>
            <a:ext cx="813594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H:\TEPEx\Katalog 2012\Nove slike proizvoda\RLF serm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49964" y="4582120"/>
            <a:ext cx="2135279" cy="12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 descr="H:\TEPEx\Katalog 2012\Ostali program\Bljeskalica\PLFS bljeskalic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23" y="2677234"/>
            <a:ext cx="778508" cy="120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Elbow Connector 57"/>
          <p:cNvCxnSpPr/>
          <p:nvPr/>
        </p:nvCxnSpPr>
        <p:spPr>
          <a:xfrm rot="10800000" flipV="1">
            <a:off x="4466420" y="3050486"/>
            <a:ext cx="4214000" cy="144889"/>
          </a:xfrm>
          <a:prstGeom prst="bentConnector3">
            <a:avLst>
              <a:gd name="adj1" fmla="val 7780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0800000" flipV="1">
            <a:off x="3130338" y="1826356"/>
            <a:ext cx="5656562" cy="144886"/>
          </a:xfrm>
          <a:prstGeom prst="bentConnector3">
            <a:avLst>
              <a:gd name="adj1" fmla="val 5943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 flipV="1">
            <a:off x="4230578" y="4273733"/>
            <a:ext cx="2973680" cy="1081014"/>
          </a:xfrm>
          <a:prstGeom prst="bentConnector3">
            <a:avLst>
              <a:gd name="adj1" fmla="val 59823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5" descr="04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23" y="1599885"/>
            <a:ext cx="1310829" cy="72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15516" y="4274627"/>
            <a:ext cx="2234680" cy="1623868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5330516" y="2726455"/>
            <a:ext cx="34261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ankGothic Md BT" pitchFamily="34" charset="0"/>
              </a:rPr>
              <a:t>Pendant light fittings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330516" y="3946525"/>
            <a:ext cx="1939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ankGothic Md BT" pitchFamily="34" charset="0"/>
              </a:rPr>
              <a:t>Floodlights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31" y="2780926"/>
            <a:ext cx="541417" cy="933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38999" y="280450"/>
            <a:ext cx="72725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2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  <a:cs typeface="+mn-cs"/>
              </a:rPr>
              <a:t>MAIN PRODUCTS GROUPS</a:t>
            </a:r>
          </a:p>
        </p:txBody>
      </p:sp>
      <p:pic>
        <p:nvPicPr>
          <p:cNvPr id="7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120172" y="3521043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ankGothic Md BT" pitchFamily="34" charset="0"/>
              </a:rPr>
              <a:t>LED light fitting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20449" y="755625"/>
            <a:ext cx="8584824" cy="6057751"/>
            <a:chOff x="120449" y="573416"/>
            <a:chExt cx="8584824" cy="6057751"/>
          </a:xfrm>
        </p:grpSpPr>
        <p:cxnSp>
          <p:nvCxnSpPr>
            <p:cNvPr id="28" name="Elbow Connector 27"/>
            <p:cNvCxnSpPr/>
            <p:nvPr/>
          </p:nvCxnSpPr>
          <p:spPr>
            <a:xfrm rot="10800000">
              <a:off x="3539229" y="1080635"/>
              <a:ext cx="2612718" cy="2470468"/>
            </a:xfrm>
            <a:prstGeom prst="bentConnector3">
              <a:avLst>
                <a:gd name="adj1" fmla="val 15002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213708" y="708267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 dirty="0" smtClean="0">
                  <a:solidFill>
                    <a:schemeClr val="bg1"/>
                  </a:solidFill>
                  <a:latin typeface="BankGothic Md BT" pitchFamily="34" charset="0"/>
                </a:rPr>
                <a:t>20W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12111" y="4582091"/>
              <a:ext cx="13174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 dirty="0" smtClean="0">
                  <a:solidFill>
                    <a:schemeClr val="bg1"/>
                  </a:solidFill>
                  <a:latin typeface="BankGothic Md BT" pitchFamily="34" charset="0"/>
                </a:rPr>
                <a:t>3x12W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4993990" y="3551103"/>
              <a:ext cx="776158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/>
            <p:cNvCxnSpPr/>
            <p:nvPr/>
          </p:nvCxnSpPr>
          <p:spPr>
            <a:xfrm rot="10800000" flipV="1">
              <a:off x="4209205" y="3551104"/>
              <a:ext cx="1937818" cy="1369460"/>
            </a:xfrm>
            <a:prstGeom prst="bentConnector3">
              <a:avLst>
                <a:gd name="adj1" fmla="val 19853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108850" y="3043272"/>
              <a:ext cx="8640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 dirty="0" smtClean="0">
                  <a:solidFill>
                    <a:schemeClr val="bg1"/>
                  </a:solidFill>
                  <a:latin typeface="BankGothic Md BT" pitchFamily="34" charset="0"/>
                </a:rPr>
                <a:t>35W</a:t>
              </a:r>
            </a:p>
            <a:p>
              <a:r>
                <a:rPr lang="hr-HR" sz="2000" b="1" dirty="0" smtClean="0">
                  <a:solidFill>
                    <a:schemeClr val="bg1"/>
                  </a:solidFill>
                  <a:latin typeface="BankGothic Md BT" pitchFamily="34" charset="0"/>
                </a:rPr>
                <a:t>60W</a:t>
              </a:r>
            </a:p>
            <a:p>
              <a:r>
                <a:rPr lang="hr-HR" sz="2000" b="1" dirty="0" smtClean="0">
                  <a:solidFill>
                    <a:schemeClr val="bg1"/>
                  </a:solidFill>
                  <a:latin typeface="BankGothic Md BT" pitchFamily="34" charset="0"/>
                </a:rPr>
                <a:t>80W</a:t>
              </a:r>
            </a:p>
          </p:txBody>
        </p:sp>
        <p:pic>
          <p:nvPicPr>
            <p:cNvPr id="35" name="Picture 2" descr="new L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384" y="708267"/>
              <a:ext cx="1302889" cy="1255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6" name="Picture 4" descr="K:\TEPEx\Katalog 2012\2016-2017\PIC\untitled.2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11775">
              <a:off x="902037" y="2977432"/>
              <a:ext cx="1623480" cy="1478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PLFS LED BLF-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49" y="2419318"/>
              <a:ext cx="1376806" cy="2107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2501" y="573416"/>
              <a:ext cx="1025383" cy="159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cxnSp>
          <p:nvCxnSpPr>
            <p:cNvPr id="39" name="Straight Connector 38"/>
            <p:cNvCxnSpPr/>
            <p:nvPr/>
          </p:nvCxnSpPr>
          <p:spPr>
            <a:xfrm flipH="1">
              <a:off x="2470492" y="2386610"/>
              <a:ext cx="327671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4" descr="040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57" y="1866519"/>
              <a:ext cx="1358021" cy="106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4213708" y="2006707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 dirty="0" smtClean="0">
                  <a:solidFill>
                    <a:schemeClr val="bg1"/>
                  </a:solidFill>
                  <a:latin typeface="BankGothic Md BT" pitchFamily="34" charset="0"/>
                </a:rPr>
                <a:t>30W</a:t>
              </a:r>
            </a:p>
          </p:txBody>
        </p:sp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73604" y="4438889"/>
              <a:ext cx="3001413" cy="1312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cxnSp>
          <p:nvCxnSpPr>
            <p:cNvPr id="43" name="Elbow Connector 42"/>
            <p:cNvCxnSpPr/>
            <p:nvPr/>
          </p:nvCxnSpPr>
          <p:spPr>
            <a:xfrm rot="10800000" flipV="1">
              <a:off x="4214129" y="4437112"/>
              <a:ext cx="1556020" cy="1442179"/>
            </a:xfrm>
            <a:prstGeom prst="bentConnector3">
              <a:avLst>
                <a:gd name="adj1" fmla="val 417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149968" y="5483248"/>
              <a:ext cx="13174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 dirty="0" smtClean="0">
                  <a:solidFill>
                    <a:schemeClr val="bg1"/>
                  </a:solidFill>
                  <a:latin typeface="BankGothic Md BT" pitchFamily="34" charset="0"/>
                </a:rPr>
                <a:t>26W</a:t>
              </a:r>
            </a:p>
            <a:p>
              <a:r>
                <a:rPr lang="hr-HR" sz="2000" b="1" dirty="0" smtClean="0">
                  <a:solidFill>
                    <a:schemeClr val="bg1"/>
                  </a:solidFill>
                  <a:latin typeface="BankGothic Md BT" pitchFamily="34" charset="0"/>
                </a:rPr>
                <a:t>48 W</a:t>
              </a:r>
            </a:p>
          </p:txBody>
        </p:sp>
        <p:pic>
          <p:nvPicPr>
            <p:cNvPr id="1029" name="Picture 5" descr="K:\TEPEx\PSF LED 12-2016\PSF LED hor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49" y="5229200"/>
              <a:ext cx="4051271" cy="1401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040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508" y="717126"/>
              <a:ext cx="1719875" cy="1019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63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38999" y="280450"/>
            <a:ext cx="72725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2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  <a:cs typeface="+mn-cs"/>
              </a:rPr>
              <a:t>MAIN PRODUCTS GROUPS</a:t>
            </a:r>
          </a:p>
        </p:txBody>
      </p:sp>
      <p:pic>
        <p:nvPicPr>
          <p:cNvPr id="7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97967" y="2838352"/>
            <a:ext cx="2178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ankGothic Md BT" pitchFamily="34" charset="0"/>
              </a:rPr>
              <a:t>Fluorescent </a:t>
            </a:r>
          </a:p>
          <a:p>
            <a:r>
              <a:rPr lang="hr-HR" sz="2000" b="1" dirty="0" smtClean="0">
                <a:solidFill>
                  <a:schemeClr val="bg1"/>
                </a:solidFill>
                <a:latin typeface="BankGothic Md BT" pitchFamily="34" charset="0"/>
              </a:rPr>
              <a:t>light fittings</a:t>
            </a:r>
          </a:p>
        </p:txBody>
      </p:sp>
      <p:pic>
        <p:nvPicPr>
          <p:cNvPr id="8" name="Picture 3" descr="PSF 236 n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6" y="1530700"/>
            <a:ext cx="4017597" cy="55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4" descr="flx serija copy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876"/>
          <a:stretch>
            <a:fillRect/>
          </a:stretch>
        </p:blipFill>
        <p:spPr bwMode="auto">
          <a:xfrm>
            <a:off x="1294125" y="3336409"/>
            <a:ext cx="28813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3" descr="sif 436, 236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19" y="2254436"/>
            <a:ext cx="3873289" cy="93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LXE LED-1"/>
          <p:cNvPicPr>
            <a:picLocks noChangeAspect="1" noChangeArrowheads="1"/>
          </p:cNvPicPr>
          <p:nvPr/>
        </p:nvPicPr>
        <p:blipFill>
          <a:blip r:embed="rId8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859">
            <a:off x="2012549" y="4303343"/>
            <a:ext cx="1567521" cy="107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" name="Picture 2" descr="PSF 236 E 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4410596"/>
            <a:ext cx="1484322" cy="70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14" name="Elbow Connector 13"/>
          <p:cNvCxnSpPr/>
          <p:nvPr/>
        </p:nvCxnSpPr>
        <p:spPr>
          <a:xfrm rot="10800000">
            <a:off x="4511713" y="2400208"/>
            <a:ext cx="1903288" cy="792088"/>
          </a:xfrm>
          <a:prstGeom prst="bentConnector3">
            <a:avLst>
              <a:gd name="adj1" fmla="val 1873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467758" y="3750038"/>
            <a:ext cx="15921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6" idx="1"/>
          </p:cNvCxnSpPr>
          <p:nvPr/>
        </p:nvCxnSpPr>
        <p:spPr>
          <a:xfrm rot="10800000" flipV="1">
            <a:off x="4467759" y="3192295"/>
            <a:ext cx="2330208" cy="1596914"/>
          </a:xfrm>
          <a:prstGeom prst="bentConnector3">
            <a:avLst>
              <a:gd name="adj1" fmla="val 31936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03701" y="1913571"/>
            <a:ext cx="2204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bg1"/>
                </a:solidFill>
                <a:latin typeface="BankGothic Md BT" pitchFamily="34" charset="0"/>
              </a:rPr>
              <a:t>T8 fluo tube</a:t>
            </a:r>
          </a:p>
          <a:p>
            <a:r>
              <a:rPr lang="hr-HR" sz="1400" b="1" dirty="0" smtClean="0">
                <a:solidFill>
                  <a:schemeClr val="bg1"/>
                </a:solidFill>
                <a:latin typeface="BankGothic Md BT" pitchFamily="34" charset="0"/>
              </a:rPr>
              <a:t>GRP </a:t>
            </a:r>
          </a:p>
          <a:p>
            <a:r>
              <a:rPr lang="hr-HR" sz="1400" b="1" dirty="0" smtClean="0">
                <a:solidFill>
                  <a:schemeClr val="bg1"/>
                </a:solidFill>
                <a:latin typeface="BankGothic Md BT" pitchFamily="34" charset="0"/>
              </a:rPr>
              <a:t>METAL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67697" y="3497167"/>
            <a:ext cx="220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bg1"/>
                </a:solidFill>
                <a:latin typeface="BankGothic Md BT" pitchFamily="34" charset="0"/>
              </a:rPr>
              <a:t>TC-L compact </a:t>
            </a:r>
          </a:p>
          <a:p>
            <a:r>
              <a:rPr lang="hr-HR" sz="1400" b="1" dirty="0" smtClean="0">
                <a:solidFill>
                  <a:schemeClr val="bg1"/>
                </a:solidFill>
                <a:latin typeface="BankGothic Md BT" pitchFamily="34" charset="0"/>
              </a:rPr>
              <a:t>Al + glass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67697" y="4527600"/>
            <a:ext cx="220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bg1"/>
                </a:solidFill>
                <a:latin typeface="BankGothic Md BT" pitchFamily="34" charset="0"/>
              </a:rPr>
              <a:t>T8 emergency</a:t>
            </a:r>
          </a:p>
          <a:p>
            <a:r>
              <a:rPr lang="hr-HR" sz="1400" b="1" dirty="0" smtClean="0">
                <a:solidFill>
                  <a:schemeClr val="bg1"/>
                </a:solidFill>
                <a:latin typeface="BankGothic Md BT" pitchFamily="34" charset="0"/>
              </a:rPr>
              <a:t>LED emergency</a:t>
            </a:r>
          </a:p>
        </p:txBody>
      </p:sp>
    </p:spTree>
    <p:extLst>
      <p:ext uri="{BB962C8B-B14F-4D97-AF65-F5344CB8AC3E}">
        <p14:creationId xmlns:p14="http://schemas.microsoft.com/office/powerpoint/2010/main" val="34869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TEPEx\Katalog 2012\2016-2017\LOGO TEPEx outli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19" y="169465"/>
            <a:ext cx="1588020" cy="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:\TEPEx\Katalog 2012\Katalog 2014\2015\Slike\SKX AISI 316L CU 20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14" y="2880102"/>
            <a:ext cx="1309803" cy="15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:\Katalog 2012\Nove slike proizvoda\SKX 18 UK copy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17" y="1397841"/>
            <a:ext cx="1460243" cy="100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6" y="2931690"/>
            <a:ext cx="981111" cy="144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12" y="3847195"/>
            <a:ext cx="1692188" cy="241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Elbow Connector 23"/>
          <p:cNvCxnSpPr/>
          <p:nvPr/>
        </p:nvCxnSpPr>
        <p:spPr>
          <a:xfrm rot="10800000" flipV="1">
            <a:off x="3311860" y="2330225"/>
            <a:ext cx="4689400" cy="795808"/>
          </a:xfrm>
          <a:prstGeom prst="bentConnector3">
            <a:avLst>
              <a:gd name="adj1" fmla="val 43636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64184" y="2838001"/>
            <a:ext cx="2204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>
                <a:solidFill>
                  <a:schemeClr val="bg1"/>
                </a:solidFill>
                <a:latin typeface="BankGothic Md BT" pitchFamily="34" charset="0"/>
              </a:rPr>
              <a:t>SS AISI 316L</a:t>
            </a:r>
          </a:p>
        </p:txBody>
      </p:sp>
      <p:cxnSp>
        <p:nvCxnSpPr>
          <p:cNvPr id="26" name="Elbow Connector 25"/>
          <p:cNvCxnSpPr>
            <a:endCxn id="21" idx="3"/>
          </p:cNvCxnSpPr>
          <p:nvPr/>
        </p:nvCxnSpPr>
        <p:spPr>
          <a:xfrm rot="10800000">
            <a:off x="4823561" y="1900257"/>
            <a:ext cx="1168049" cy="433691"/>
          </a:xfrm>
          <a:prstGeom prst="bentConnector3">
            <a:avLst>
              <a:gd name="adj1" fmla="val 2703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740348" y="1613865"/>
            <a:ext cx="678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  <a:latin typeface="BankGothic Md BT" pitchFamily="34" charset="0"/>
              </a:rPr>
              <a:t>GRP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10800000" flipV="1">
            <a:off x="4740348" y="4458181"/>
            <a:ext cx="3464772" cy="216024"/>
          </a:xfrm>
          <a:prstGeom prst="bentConnector3">
            <a:avLst>
              <a:gd name="adj1" fmla="val 62463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H:\TEPEx\Katalog 2012\Nove slike proizvoda\resizedimage277471-control-unit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5935" y="703076"/>
            <a:ext cx="1562145" cy="26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921985" y="1973905"/>
            <a:ext cx="228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ankGothic Md BT" pitchFamily="34" charset="0"/>
              </a:rPr>
              <a:t>Control units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00508" y="4074331"/>
            <a:ext cx="238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ankGothic Md BT" pitchFamily="34" charset="0"/>
              </a:rPr>
              <a:t>Grounding </a:t>
            </a:r>
          </a:p>
          <a:p>
            <a:r>
              <a:rPr lang="hr-HR" sz="2000" b="1" dirty="0" smtClean="0">
                <a:solidFill>
                  <a:schemeClr val="bg1"/>
                </a:solidFill>
                <a:latin typeface="BankGothic Md BT" pitchFamily="34" charset="0"/>
              </a:rPr>
              <a:t>control device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8999" y="280450"/>
            <a:ext cx="72725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200" b="1" dirty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itchFamily="34" charset="0"/>
                <a:cs typeface="+mn-cs"/>
              </a:rPr>
              <a:t>MAIN PRODUCTS GROUPS</a:t>
            </a:r>
          </a:p>
        </p:txBody>
      </p:sp>
    </p:spTree>
    <p:extLst>
      <p:ext uri="{BB962C8B-B14F-4D97-AF65-F5344CB8AC3E}">
        <p14:creationId xmlns:p14="http://schemas.microsoft.com/office/powerpoint/2010/main" val="39583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0.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8792</TotalTime>
  <Words>2201</Words>
  <Application>Microsoft Office PowerPoint</Application>
  <PresentationFormat>On-screen Show (4:3)</PresentationFormat>
  <Paragraphs>700</Paragraphs>
  <Slides>46</Slides>
  <Notes>43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  <vt:variant>
        <vt:lpstr>Custom Shows</vt:lpstr>
      </vt:variant>
      <vt:variant>
        <vt:i4>1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TEPEx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Sokac</dc:creator>
  <cp:lastModifiedBy>SOKAC</cp:lastModifiedBy>
  <cp:revision>696</cp:revision>
  <cp:lastPrinted>2016-09-30T12:00:36Z</cp:lastPrinted>
  <dcterms:created xsi:type="dcterms:W3CDTF">2007-09-28T05:36:45Z</dcterms:created>
  <dcterms:modified xsi:type="dcterms:W3CDTF">2017-02-16T11:54:22Z</dcterms:modified>
</cp:coreProperties>
</file>